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61" r:id="rId6"/>
    <p:sldId id="266" r:id="rId7"/>
    <p:sldId id="265" r:id="rId8"/>
    <p:sldId id="262" r:id="rId9"/>
    <p:sldId id="263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9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7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5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9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8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4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6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2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0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8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23C-B201-4F2D-814B-424CDF22028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A28B-349E-46BF-B868-A35BE4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5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9%D0%B5%D0%BD%D0%BA%D0%BE&amp;img_url=dyrdom.narod.ru/foto/20b.jpg&amp;pos=5&amp;rpt=simage" TargetMode="External"/><Relationship Id="rId13" Type="http://schemas.openxmlformats.org/officeDocument/2006/relationships/hyperlink" Target="http://images.yandex.ru/yandsearch?text=%D0%B3%D0%BE%D1%80%D0%BE%D0%B4%D1%81%D0%BA%D0%B0%D1%8F%20%D0%B4%D1%83%D0%BC%D0%B0%20%20%D1%88%D0%B5%D1%80%D0%B5%D0%BC%D0%B5%D1%82%D1%8C%D0%B5%D0%B2%D0%B0&amp;img_url=lh5.ggpht.com/Dedushkin1/R6d_tG9JjiI/AAAAAAAAFFI/WIurWdpjT3Q/s800/%D0%93%D0%BE%D1%80.%D0%94%D1%83%D0%BC%D0%B0+%D0%BD%D0%B0+%D0%92%D0%BE%D0%B7%D0%B4%D0%B2%D0%B8%D0%B6%D0%B5%D0%BD%D0%BA%D0%B5+1860-%D1%85.jpg&amp;pos=0&amp;rpt=simage" TargetMode="External"/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://images.yandex.ru/yandsearch?text=%D0%BC%D1%83%D0%B7%D1%8B%D0%BA%D0%B0%D0%BB%D1%8C%D0%BD%D0%B0%D1%8F%20%D1%88%D0%BA%D0%BE%D0%BB%D0%B0%20%D0%B8%D0%BC%D0%B5%D0%BD%D0%B8%20%D0%B0%D0%BB%D0%B5%D0%BA%D1%81%D0%B5%D0%B5%D0%B2%D0%B0&amp;img_url=img-fotki.yandex.ru/get/4417/82090600.2a/0_78988_5907b12f_XL&amp;pos=5&amp;rpt=simage" TargetMode="External"/><Relationship Id="rId12" Type="http://schemas.openxmlformats.org/officeDocument/2006/relationships/hyperlink" Target="http://images.yandex.ru/yandsearch?text=%D0%B3%D0%BE%D1%80%D0%BE%D0%B4%D1%81%D0%BA%D0%B0%D1%8F%20%D0%B4%D1%83%D0%BC%D0%B0%20%D0%B0%D0%BB%D0%B5%D0%BA%D1%81%D0%B5%D0%B5%D0%B2%D0%B0&amp;img_url=assets1.lookatme.ru/assets/article_image-image/ce/c7/228585/article_image-image-article.jpg&amp;pos=3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text=%D1%81%D1%82%D0%B0%D1%80%D1%8B%D0%B9%20%D0%B0%D0%BB%D0%B5%D0%BA%D1%81%D0%B0%D0%BD%D0%B4%D1%80%D0%BE%D0%B2%D1%81%D0%BA%D0%B8%D0%B9%20%D1%81%D0%B0%D0%B4%20&amp;img_url=s002.radikal.ru/i200/1101/a4/ba074c4e7b7f.jpg&amp;pos=3&amp;rpt=simage" TargetMode="External"/><Relationship Id="rId11" Type="http://schemas.openxmlformats.org/officeDocument/2006/relationships/hyperlink" Target="http://images.yandex.ru/yandsearch?text=%D0%B3%D0%BE%D1%80%D0%BE%D0%B4%D1%81%D0%BA%D0%B0%D1%8F%20%D0%B4%D1%83%D0%BC%D0%B0%20%D0%B0%D0%BB%D0%B5%D0%BA%D1%81%D0%B5%D0%B5%D0%B2%D0%B0&amp;img_url=img-fotki.yandex.ru/get/3213/rock-and-roll2007.b/0_23116_aa0657cf_L&amp;pos=0&amp;rpt=simage" TargetMode="External"/><Relationship Id="rId5" Type="http://schemas.openxmlformats.org/officeDocument/2006/relationships/hyperlink" Target="http://images.yandex.ru/yandsearch?text=%D0%BE%D0%B3%D1%80%D0%B0%D0%B4%D0%B0%20%D0%B0%D0%BB%D0%B5%D0%BA%D1%81%D0%B0%D0%BD%D0%B4%D1%80%D0%BE%D0%B2%D1%81%D0%BA%D0%B8%D0%B9%20%D1%81%D0%B0%D0%B4&amp;img_url=www.msk-guide.ru/img/9560/46338.jpg&amp;pos=1&amp;rpt=simage" TargetMode="External"/><Relationship Id="rId10" Type="http://schemas.openxmlformats.org/officeDocument/2006/relationships/hyperlink" Target="http://images.yandex.ru/yandsearch?text=%D0%BD%D0%BE%D0%B2%D0%BE%D1%81%D0%BF%D0%B0%D1%81%D1%81%D0%BA%D0%B8%D0%B9%20%D0%BC%D0%BE%D0%BD%D0%B0%D1%81%D1%82%D1%8B%D1%80%D1%8C%20%D0%B2%20%D0%BC%D0%BE%D1%81%D0%BA%D0%B2%D0%B5&amp;img_url=files.in-road.ru/r_b74a702b8bec441e16064d8e25866cc2.jpg&amp;pos=1&amp;rpt=simage" TargetMode="External"/><Relationship Id="rId4" Type="http://schemas.openxmlformats.org/officeDocument/2006/relationships/hyperlink" Target="http://ru.wikipedia.org/wiki/%D0%90%D0%BB%D0%B5%D0%BA%D1%81%D0%B5%D0%B5%D0%B2,_%D0%9D%D0%B8%D0%BA%D0%BE%D0%BB%D0%B0%D0%B9_%D0%90%D0%BB%D0%B5%D0%BA%D1%81%D0%B0%D0%BD%D0%B4%D1%80%D0%BE%D0%B2%D0%B8%D1%87_(%D0%BF%D1%80%D0%B5%D0%B4%D0%BF%D1%80%D0%B8%D0%BD%D0%B8%D0%BC%D0%B0%D1%82%D0%B5%D0%BB%D1%8C)" TargetMode="External"/><Relationship Id="rId9" Type="http://schemas.openxmlformats.org/officeDocument/2006/relationships/hyperlink" Target="http://images.yandex.ru/yandsearch?p=2&amp;text=%D0%BA%D0%B0%D1%89%D0%B5%D0%BD%D0%BA%D0%BE&amp;img_url=it.tourbina.ru/photos.3/3/5/359268/big.photo.jpg&amp;pos=40&amp;rpt=simag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kipr.ru/encyk/view/150" TargetMode="External"/><Relationship Id="rId3" Type="http://schemas.openxmlformats.org/officeDocument/2006/relationships/hyperlink" Target="http://dic.academic.ru/" TargetMode="External"/><Relationship Id="rId7" Type="http://schemas.openxmlformats.org/officeDocument/2006/relationships/hyperlink" Target="http://www.okipr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akoylok.ru/izvestnyie-lyudi-lichnosti-moskvyi/alekseev-nikolay-aleksandrovich.html" TargetMode="External"/><Relationship Id="rId11" Type="http://schemas.openxmlformats.org/officeDocument/2006/relationships/hyperlink" Target="http://ru.wikipedia.org/wiki/%D0%90%D0%BB%D0%B5%D0%BA%D1%81%D0%B5%D0%B5%D0%B2,_%D0%9D%D0%B8%D0%BA%D0%BE%D0%BB%D0%B0%D0%B9_%D0%90%D0%BB%D0%B5%D0%BA%D1%81%D0%B0%D0%BD%D0%B4%D1%80%D0%BE%D0%B2%D0%B8%D1%87_(%D0%BF%D1%80%D0%B5%D0%B4%D0%BF%D1%80%D0%B8%D0%BD%D0%B8%D0%BC%D0%B0%D1%82%D0%B5%D0%BB%D1%8C)" TargetMode="External"/><Relationship Id="rId5" Type="http://schemas.openxmlformats.org/officeDocument/2006/relationships/hyperlink" Target="http://zakoylok.ru/" TargetMode="External"/><Relationship Id="rId10" Type="http://schemas.openxmlformats.org/officeDocument/2006/relationships/hyperlink" Target="http://dyrdom.narod.ru/aleks.htm" TargetMode="External"/><Relationship Id="rId4" Type="http://schemas.openxmlformats.org/officeDocument/2006/relationships/hyperlink" Target="http://dic.academic.ru/dic.nsf/es/68295/%D0%90%D0%9B%D0%95%D0%9A%D0%A1%D0%95%D0%95%D0%92" TargetMode="External"/><Relationship Id="rId9" Type="http://schemas.openxmlformats.org/officeDocument/2006/relationships/hyperlink" Target="http://dyrdom.naro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1%83%D0%B7%D0%B5%D0%B9_%D0%B2%D0%BE%D0%B4%D1%8B_(%D0%9C%D0%BE%D1%81%D0%BA%D0%B2%D0%B0)" TargetMode="External"/><Relationship Id="rId3" Type="http://schemas.openxmlformats.org/officeDocument/2006/relationships/hyperlink" Target="http://ru.wikipedia.org/w/index.php?title=%D0%9A%D1%80%D0%B5%D1%81%D1%82%D0%BE%D0%B2%D1%81%D0%BA%D0%B0%D1%8F_%D0%B7%D0%B0%D1%81%D1%82%D0%B0%D0%B2%D0%B0&amp;action=edit&amp;redlink=1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4%D0%B0%D0%B9%D0%BB:Moscow,_Sewage_Pumps,_Max_Hoeppener,_1890s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4%D0%B0%D0%B9%D0%BB:Moscow,_Water_Towers,_Max_Hoeppener,_1890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1%81%D0%BA%D0%BE%D0%B2%D1%81%D0%BA%D0%B0%D1%8F_%D0%BF%D1%81%D0%B8%D1%85%D0%B8%D0%B0%D1%82%D1%80%D0%B8%D1%87%D0%B5%D1%81%D0%BA%D0%B0%D1%8F_%D0%B1%D0%BE%D0%BB%D1%8C%D0%BD%D0%B8%D1%86%D0%B0_%E2%84%96_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/index.php?title=%D0%A1%D0%B5%D1%80%D0%BF%D1%83%D1%85%D0%BE%D0%B2%D1%81%D0%BA%D0%B0%D1%8F_%D0%B7%D0%B0%D1%81%D1%82%D0%B0%D0%B2%D0%B0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8%D0%BA%D0%BE%D0%BB%D0%BE%D1%8F%D0%BC%D1%81%D0%BA%D0%B0%D1%8F_%D1%83%D0%BB%D0%B8%D1%86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2443" y="2364758"/>
            <a:ext cx="50430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Сафонова Марина Викторовна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48680"/>
            <a:ext cx="79961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prstClr val="black"/>
                </a:solidFill>
              </a:rPr>
              <a:t>«Конкурс презентаций «Великие люди России</a:t>
            </a:r>
            <a:r>
              <a:rPr lang="ru-RU" sz="3000" dirty="0" smtClean="0">
                <a:solidFill>
                  <a:prstClr val="black"/>
                </a:solidFill>
              </a:rPr>
              <a:t>»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8632" y="1481682"/>
            <a:ext cx="811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«Сообщество взаимопомощи учителей Pedsovet.su</a:t>
            </a:r>
            <a:r>
              <a:rPr lang="ru-RU" sz="2800" dirty="0" smtClean="0">
                <a:solidFill>
                  <a:prstClr val="black"/>
                </a:solidFill>
              </a:rPr>
              <a:t>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73742" y="3164977"/>
            <a:ext cx="39604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prstClr val="black"/>
                </a:solidFill>
              </a:rPr>
              <a:t>Учитель начальных классов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723" y="3859397"/>
            <a:ext cx="38784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prstClr val="black"/>
                </a:solidFill>
              </a:rPr>
              <a:t>ГБОУ СОШ №753 г. Москва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81779" y="4581128"/>
            <a:ext cx="494436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i="1" dirty="0" smtClean="0"/>
              <a:t>«Великие люди России» </a:t>
            </a:r>
          </a:p>
          <a:p>
            <a:pPr algn="ctr"/>
            <a:r>
              <a:rPr lang="ru-RU" sz="2500" b="1" i="1" dirty="0" smtClean="0"/>
              <a:t>Николай </a:t>
            </a:r>
            <a:r>
              <a:rPr lang="ru-RU" sz="2500" b="1" i="1" dirty="0"/>
              <a:t>Александрович </a:t>
            </a:r>
            <a:r>
              <a:rPr lang="ru-RU" sz="2500" b="1" i="1" dirty="0" smtClean="0"/>
              <a:t>Алексеев</a:t>
            </a:r>
            <a:br>
              <a:rPr lang="ru-RU" sz="2500" b="1" i="1" dirty="0" smtClean="0"/>
            </a:br>
            <a:r>
              <a:rPr lang="ru-RU" sz="2500" b="1" i="1" dirty="0" smtClean="0"/>
              <a:t> (1852-1893) 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3207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3434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здании Думы Москва </a:t>
            </a:r>
            <a:r>
              <a:rPr lang="ru-RU" sz="2000" dirty="0" smtClean="0"/>
              <a:t>прощалась </a:t>
            </a:r>
            <a:r>
              <a:rPr lang="ru-RU" sz="2000" dirty="0"/>
              <a:t>с Алексеевым, торопившимся жить, как будто он предчувствовал свой недолгий век. Москва хоронила его с почестями, которые редко выпадают на долю общественных деятелей не только в России, но и за границей.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32656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Похороны Н.А. Алексеева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5589240"/>
            <a:ext cx="82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Похоронен он был в Ново-Спасском монастыре, в семейном захоронении Алексеевых, которое при советской власти было уничтожено, и сейчас даже монахи этого монастыря не могут указать место могилы.</a:t>
            </a:r>
            <a:endParaRPr lang="ru-RU" sz="2000" dirty="0"/>
          </a:p>
        </p:txBody>
      </p:sp>
      <p:pic>
        <p:nvPicPr>
          <p:cNvPr id="7170" name="Picture 2" descr="Картинка 10 из 8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23" y="2257783"/>
            <a:ext cx="5052392" cy="32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Использованные источники иллюстраций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150" y="764704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ru-RU" sz="900" dirty="0">
                <a:hlinkClick r:id="rId3"/>
              </a:rPr>
              <a:t> </a:t>
            </a:r>
            <a:r>
              <a:rPr lang="en-US" sz="900" dirty="0">
                <a:hlinkClick r:id="rId4"/>
              </a:rPr>
              <a:t>http://ru.wikipedia.org/wiki/%D0%90%D0%BB%D0%B5%D0%BA%D1%81%D0%B5%D0%B5%D0%B2,_%D0%9D%D0%B8%D0%BA%D0%BE%D0%BB%D0%B0%D0%B9_%D0%90%D0%BB%D0%B5%D0%BA%D1%81%D0%B0%D0%BD%D0%B4%D1%80%D0%BE%D0%B2%D0%B8%D1%87_(%D0%BF%D1%80%D0%B5%D0%B4%D0%BF%D1%80%D0%B8%D0%BD%D0%B8%D0%BC%D0%B0%D1%82%D0%B5%D0%BB%D1%8C</a:t>
            </a:r>
            <a:r>
              <a:rPr lang="en-US" sz="900" dirty="0" smtClean="0">
                <a:hlinkClick r:id="rId4"/>
              </a:rPr>
              <a:t>)</a:t>
            </a:r>
            <a:r>
              <a:rPr lang="ru-RU" sz="900" dirty="0"/>
              <a:t> </a:t>
            </a:r>
            <a:r>
              <a:rPr lang="ru-RU" sz="900" dirty="0" smtClean="0"/>
              <a:t>Напорные башни, насосная станция, первое фото</a:t>
            </a:r>
          </a:p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en-US" sz="900" dirty="0" smtClean="0">
                <a:hlinkClick r:id="rId5"/>
              </a:rPr>
              <a:t>http://images.yandex.ru/yandsearch?text=%D0%BE%D0%B3%D1%80%D0%B0%D0%B4%D0%B0%20%D0%B0%D0%BB%D0%B5%D0%BA%D1%81%D0%B0%D0%BD%D0%B4%D1%80%D0%BE%D0%B2%D1%81%D0%BA%D0%B8%D0%B9%20%D1%81%D0%B0%D0%B4&amp;img_url=www.msk-guide.ru%2Fimg%2F9560%2F46338.jpg&amp;pos=1&amp;rpt=simage</a:t>
            </a:r>
            <a:r>
              <a:rPr lang="ru-RU" sz="900" dirty="0" smtClean="0"/>
              <a:t> Александровский сад ограда наше время</a:t>
            </a:r>
          </a:p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en-US" sz="900" dirty="0">
                <a:hlinkClick r:id="rId6"/>
              </a:rPr>
              <a:t>http://images.yandex.ru/yandsearch?text=%</a:t>
            </a:r>
            <a:r>
              <a:rPr lang="en-US" sz="900" dirty="0" smtClean="0">
                <a:hlinkClick r:id="rId6"/>
              </a:rPr>
              <a:t>D1%81%D1%82%D0%B0%D1%80%D1%8B%D0%B9%20%D0%B0%D0%BB%D0%B5%D0%BA%D1%81%D0%B0%D0%BD%D0%B4%D1%80%D0%BE%D0%B2%D1%81%D0%BA%D0%B8%D0%B9%20%D1%81%D0%B0%D0%B4%20&amp;img_url=s002.radikal.ru%2Fi200%2F1101%2Fa4%2Fba074c4e7b7f.jpg&amp;pos=3&amp;rpt=simage</a:t>
            </a:r>
            <a:r>
              <a:rPr lang="ru-RU" sz="900" dirty="0" smtClean="0"/>
              <a:t> Александровский сад в ранний период</a:t>
            </a:r>
          </a:p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en-US" sz="900" dirty="0">
                <a:hlinkClick r:id="rId7"/>
              </a:rPr>
              <a:t>http://images.yandex.ru/yandsearch?text=%</a:t>
            </a:r>
            <a:r>
              <a:rPr lang="en-US" sz="900" dirty="0" smtClean="0">
                <a:hlinkClick r:id="rId7"/>
              </a:rPr>
              <a:t>D0%BC%D1%83%D0%B7%D1%8B%D0%BA%D0%B0%D0%BB%D1%8C%D0%BD%D0%B0%D1%8F%20%D1%88%D0%BA%D0%BE%D0%BB%D0%B0%20%D0%B8%D0%BC%D0%B5%D0%BD%D0%B8%20%D0%B0%D0%BB%D0%B5%D0%BA%D1%81%D0%B5%D0%B5%D0%B2%D0%B0&amp;img_url=img-fotki.yandex.ru%2Fget%2F4417%2F82090600.2a%2F0_78988_5907b12f_XL&amp;pos=5&amp;rpt=simage</a:t>
            </a:r>
            <a:r>
              <a:rPr lang="ru-RU" sz="900" dirty="0" smtClean="0"/>
              <a:t> Музыкальная школа имени Алексеева</a:t>
            </a:r>
          </a:p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en-US" sz="900" dirty="0">
                <a:hlinkClick r:id="rId8"/>
              </a:rPr>
              <a:t>http://images.yandex.ru/yandsearch?text=%</a:t>
            </a:r>
            <a:r>
              <a:rPr lang="en-US" sz="900" dirty="0" smtClean="0">
                <a:hlinkClick r:id="rId8"/>
              </a:rPr>
              <a:t>D0%BA%D0%B0%D1%89%D0%B5%D0%BD%D0%BA%D0%BE&amp;img_url=dyrdom.narod.ru%2Ffoto%2F20b.jpg&amp;pos=5&amp;rpt=simage</a:t>
            </a:r>
            <a:r>
              <a:rPr lang="ru-RU" sz="900" dirty="0" smtClean="0"/>
              <a:t> Больница им Алексеева</a:t>
            </a:r>
          </a:p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en-US" sz="900" dirty="0">
                <a:hlinkClick r:id="rId9"/>
              </a:rPr>
              <a:t>http://images.yandex.ru/yandsearch?p=2&amp;text=%</a:t>
            </a:r>
            <a:r>
              <a:rPr lang="en-US" sz="900" dirty="0" smtClean="0">
                <a:hlinkClick r:id="rId9"/>
              </a:rPr>
              <a:t>D0%BA%D0%B0%D1%89%D0%B5%D0%BD%D0%BA%D0%BE&amp;img_url=it.tourbina.ru%2Fphotos.3%2F3%2F5%2F359268%2Fbig.photo.jpg&amp;pos=40&amp;rpt=simage</a:t>
            </a:r>
            <a:r>
              <a:rPr lang="ru-RU" sz="900" dirty="0" smtClean="0"/>
              <a:t> Больница имени Алексеева 2</a:t>
            </a:r>
          </a:p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en-US" sz="900" dirty="0">
                <a:hlinkClick r:id="rId10"/>
              </a:rPr>
              <a:t>http://images.yandex.ru/yandsearch?text=%</a:t>
            </a:r>
            <a:r>
              <a:rPr lang="en-US" sz="900" dirty="0" smtClean="0">
                <a:hlinkClick r:id="rId10"/>
              </a:rPr>
              <a:t>D0%BD%D0%BE%D0%B2%D0%BE%D1%81%D0%BF%D0%B0%D1%81%D1%81%D0%BA%D0%B8%D0%B9%20%D0%BC%D0%BE%D0%BD%D0%B0%D1%81%D1%82%D1%8B%D1%80%D1%8C%20%D0%B2%20%D0%BC%D0%BE%D1%81%D0%BA%D0%B2%D0%B5&amp;img_url=files.in-road.ru%2Fr_b74a702b8bec441e16064d8e25866cc2.jpg&amp;pos=1&amp;rpt=simage</a:t>
            </a:r>
            <a:r>
              <a:rPr lang="ru-RU" sz="900" dirty="0" smtClean="0"/>
              <a:t> Ново-Спасский монастырь</a:t>
            </a:r>
          </a:p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en-US" sz="900" dirty="0">
                <a:hlinkClick r:id="rId11"/>
              </a:rPr>
              <a:t>http://images.yandex.ru/yandsearch?text=%</a:t>
            </a:r>
            <a:r>
              <a:rPr lang="en-US" sz="900" dirty="0" smtClean="0">
                <a:hlinkClick r:id="rId11"/>
              </a:rPr>
              <a:t>D0%B3%D0%BE%D1%80%D0%BE%D0%B4%D1%81%D0%BA%D0%B0%D1%8F%20%D0%B4%D1%83%D0%BC%D0%B0%20%D0%B0%D0%BB%D0%B5%D0%BA%D1%81%D0%B5%D0%B5%D0%B2%D0%B0&amp;img_url=img-fotki.yandex.ru%2Fget%2F3213%2Frock-and-roll2007.b%2F0_23116_aa0657cf_L&amp;pos=0&amp;rpt=simage</a:t>
            </a:r>
            <a:r>
              <a:rPr lang="ru-RU" sz="900" dirty="0" smtClean="0"/>
              <a:t> городская Дума 1</a:t>
            </a:r>
          </a:p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en-US" sz="900" dirty="0">
                <a:hlinkClick r:id="rId12"/>
              </a:rPr>
              <a:t>http://images.yandex.ru/yandsearch?text=%</a:t>
            </a:r>
            <a:r>
              <a:rPr lang="en-US" sz="900" dirty="0" smtClean="0">
                <a:hlinkClick r:id="rId12"/>
              </a:rPr>
              <a:t>D0%B3%D0%BE%D1%80%D0%BE%D0%B4%D1%81%D0%BA%D0%B0%D1%8F%20%D0%B4%D1%83%D0%BC%D0%B0%20%D0%B0%D0%BB%D0%B5%D0%BA%D1%81%D0%B5%D0%B5%D0%B2%D0%B0&amp;img_url=assets1.lookatme.ru%2Fassets%2Farticle_image-image%2Fce%2Fc7%2F228585%2Farticle_image-image-article.jpg&amp;pos=3&amp;rpt=simage</a:t>
            </a:r>
            <a:r>
              <a:rPr lang="ru-RU" sz="900" dirty="0" smtClean="0"/>
              <a:t> городская Дума 2</a:t>
            </a:r>
          </a:p>
          <a:p>
            <a:pPr marL="457200" indent="-457200">
              <a:buAutoNum type="arabicPeriod"/>
            </a:pPr>
            <a:r>
              <a:rPr lang="ru-RU" sz="900" dirty="0" smtClean="0"/>
              <a:t>Сайт </a:t>
            </a:r>
            <a:r>
              <a:rPr lang="en-US" sz="900" dirty="0">
                <a:hlinkClick r:id="rId13"/>
              </a:rPr>
              <a:t>http://images.yandex.ru/yandsearch?text=%D0%B3%D0%BE%D1%80%D0%BE%D0%B4%D1%81%D0%BA%D0%B0%D1%8F%20%D0%B4%D1%83%D0%BC%D0%B0%20%20%D1%88%D0%B5%D1%80%D0%B5%D0%BC%D0%B5%D1%82%D1%8C%D0%B5%D0%B2%D0%B0&amp;img_url=lh5.ggpht.com%2FDedushkin1%2FR6d_tG9JjiI%2FAAAAAAAAFFI%2FWIurWdpjT3Q%2Fs800%2F%25D0%2593%25D0%25BE%25D1%2580.%25D0%2594%25D1%2583%25D0%25BC%25D0%25B0%2B%25D0%25BD%25D0%25B0%2B%25D0%2592%25D0%25BE%25D0%25B7%25D0%25B4%25D0%25B2%25D0%25B8%25D0%25B6%25D0%25B5%25D0%25BD%25D0%25BA%25D0%25B5%2B1860-%</a:t>
            </a:r>
            <a:r>
              <a:rPr lang="en-US" sz="900" dirty="0" smtClean="0">
                <a:hlinkClick r:id="rId13"/>
              </a:rPr>
              <a:t>25D1%2585.jpg&amp;pos=0&amp;rpt=simage</a:t>
            </a:r>
            <a:r>
              <a:rPr lang="ru-RU" sz="900" dirty="0" smtClean="0"/>
              <a:t> городская Дума  до Алексеева</a:t>
            </a:r>
          </a:p>
        </p:txBody>
      </p:sp>
    </p:spTree>
    <p:extLst>
      <p:ext uri="{BB962C8B-B14F-4D97-AF65-F5344CB8AC3E}">
        <p14:creationId xmlns:p14="http://schemas.microsoft.com/office/powerpoint/2010/main" val="16619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332655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Использованные источники </a:t>
            </a:r>
          </a:p>
          <a:p>
            <a:pPr algn="ctr"/>
            <a:r>
              <a:rPr lang="ru-RU" sz="3600" dirty="0" smtClean="0"/>
              <a:t>текстовой информации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04864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1500" dirty="0" smtClean="0"/>
              <a:t>Сайт </a:t>
            </a:r>
            <a:r>
              <a:rPr lang="en-US" sz="1500" dirty="0" err="1" smtClean="0">
                <a:hlinkClick r:id="rId3"/>
              </a:rPr>
              <a:t>dic.academic.ru</a:t>
            </a:r>
            <a:r>
              <a:rPr lang="en-US" sz="1500" dirty="0" err="1" smtClean="0"/>
              <a:t>›</a:t>
            </a:r>
            <a:r>
              <a:rPr lang="en-US" sz="1500" u="sng" dirty="0" err="1" smtClean="0">
                <a:hlinkClick r:id="rId4"/>
              </a:rPr>
              <a:t>dic.nsf</a:t>
            </a:r>
            <a:r>
              <a:rPr lang="en-US" sz="1500" u="sng" dirty="0" smtClean="0">
                <a:hlinkClick r:id="rId4"/>
              </a:rPr>
              <a:t>/</a:t>
            </a:r>
            <a:r>
              <a:rPr lang="en-US" sz="1500" u="sng" dirty="0" err="1" smtClean="0">
                <a:hlinkClick r:id="rId4"/>
              </a:rPr>
              <a:t>es</a:t>
            </a:r>
            <a:r>
              <a:rPr lang="en-US" sz="1500" u="sng" dirty="0" smtClean="0">
                <a:hlinkClick r:id="rId4"/>
              </a:rPr>
              <a:t>/68295/</a:t>
            </a:r>
            <a:r>
              <a:rPr lang="ru-RU" sz="1500" b="1" u="sng" dirty="0">
                <a:hlinkClick r:id="rId4"/>
              </a:rPr>
              <a:t>АЛЕКСЕЕВ</a:t>
            </a:r>
            <a:r>
              <a:rPr lang="ru-RU" sz="1500" dirty="0"/>
              <a:t> </a:t>
            </a:r>
          </a:p>
          <a:p>
            <a:pPr marL="457200" indent="-457200">
              <a:buFontTx/>
              <a:buAutoNum type="arabicPeriod"/>
            </a:pPr>
            <a:r>
              <a:rPr lang="ru-RU" sz="1500" dirty="0" smtClean="0"/>
              <a:t>Сайт </a:t>
            </a:r>
            <a:r>
              <a:rPr lang="en-US" sz="1500" dirty="0">
                <a:hlinkClick r:id="rId5"/>
              </a:rPr>
              <a:t>zakoylok.ru</a:t>
            </a:r>
            <a:r>
              <a:rPr lang="en-US" sz="1500" dirty="0"/>
              <a:t>›</a:t>
            </a:r>
            <a:r>
              <a:rPr lang="en-US" sz="1500" u="sng" dirty="0">
                <a:hlinkClick r:id="rId6"/>
              </a:rPr>
              <a:t>…</a:t>
            </a:r>
            <a:r>
              <a:rPr lang="en-US" sz="1500" b="1" u="sng" dirty="0">
                <a:hlinkClick r:id="rId6"/>
              </a:rPr>
              <a:t>alekseev</a:t>
            </a:r>
            <a:r>
              <a:rPr lang="en-US" sz="1500" u="sng" dirty="0">
                <a:hlinkClick r:id="rId6"/>
              </a:rPr>
              <a:t>-</a:t>
            </a:r>
            <a:r>
              <a:rPr lang="en-US" sz="1500" b="1" u="sng" dirty="0">
                <a:hlinkClick r:id="rId6"/>
              </a:rPr>
              <a:t>nikolay</a:t>
            </a:r>
            <a:r>
              <a:rPr lang="en-US" sz="1500" u="sng" dirty="0">
                <a:hlinkClick r:id="rId6"/>
              </a:rPr>
              <a:t>-</a:t>
            </a:r>
            <a:r>
              <a:rPr lang="en-US" sz="1500" b="1" u="sng" dirty="0">
                <a:hlinkClick r:id="rId6"/>
              </a:rPr>
              <a:t>aleksandrovich</a:t>
            </a:r>
            <a:r>
              <a:rPr lang="en-US" sz="1500" u="sng" dirty="0">
                <a:hlinkClick r:id="rId6"/>
              </a:rPr>
              <a:t>.html</a:t>
            </a:r>
            <a:endParaRPr lang="ru-RU" sz="1500" u="sng" dirty="0"/>
          </a:p>
          <a:p>
            <a:pPr marL="457200" indent="-457200">
              <a:buFontTx/>
              <a:buAutoNum type="arabicPeriod"/>
            </a:pPr>
            <a:r>
              <a:rPr lang="ru-RU" sz="1500" dirty="0" smtClean="0"/>
              <a:t>Сайт </a:t>
            </a:r>
            <a:r>
              <a:rPr lang="en-US" sz="1500" dirty="0" err="1">
                <a:hlinkClick r:id="rId7"/>
              </a:rPr>
              <a:t>okipr.ru</a:t>
            </a:r>
            <a:r>
              <a:rPr lang="en-US" sz="1500" dirty="0" err="1"/>
              <a:t>›</a:t>
            </a:r>
            <a:r>
              <a:rPr lang="en-US" sz="1500" u="sng" dirty="0" err="1">
                <a:hlinkClick r:id="rId8"/>
              </a:rPr>
              <a:t>encyk</a:t>
            </a:r>
            <a:r>
              <a:rPr lang="en-US" sz="1500" u="sng" dirty="0">
                <a:hlinkClick r:id="rId8"/>
              </a:rPr>
              <a:t>/view/150</a:t>
            </a:r>
            <a:endParaRPr lang="ru-RU" sz="1500" u="sng" dirty="0"/>
          </a:p>
          <a:p>
            <a:pPr marL="457200" indent="-457200">
              <a:buFontTx/>
              <a:buAutoNum type="arabicPeriod"/>
            </a:pPr>
            <a:r>
              <a:rPr lang="ru-RU" sz="1500" dirty="0" smtClean="0"/>
              <a:t>Сайт </a:t>
            </a:r>
            <a:r>
              <a:rPr lang="en-US" sz="1500" dirty="0" smtClean="0">
                <a:hlinkClick r:id="rId9"/>
              </a:rPr>
              <a:t>dyrdom.narod.ru</a:t>
            </a:r>
            <a:r>
              <a:rPr lang="en-US" sz="1500" dirty="0" smtClean="0"/>
              <a:t>›</a:t>
            </a:r>
            <a:r>
              <a:rPr lang="en-US" sz="1500" u="sng" dirty="0" smtClean="0">
                <a:hlinkClick r:id="rId10"/>
              </a:rPr>
              <a:t>aleks.htm</a:t>
            </a:r>
            <a:endParaRPr lang="ru-RU" sz="1500" u="sng" dirty="0" smtClean="0"/>
          </a:p>
          <a:p>
            <a:pPr marL="457200" indent="-457200">
              <a:buFontTx/>
              <a:buAutoNum type="arabicPeriod"/>
            </a:pPr>
            <a:r>
              <a:rPr lang="ru-RU" sz="1500" dirty="0" smtClean="0"/>
              <a:t>Сайт </a:t>
            </a:r>
            <a:r>
              <a:rPr lang="en-US" sz="1500" dirty="0" smtClean="0">
                <a:hlinkClick r:id="rId11"/>
              </a:rPr>
              <a:t>http</a:t>
            </a:r>
            <a:r>
              <a:rPr lang="en-US" sz="1500" dirty="0">
                <a:hlinkClick r:id="rId11"/>
              </a:rPr>
              <a:t>://ru.wikipedia.org/wiki/%D0%90%D0%BB%D0%B5%D0%BA%D1%81%D0%B5%D0%B5%D0%B2,_%D0%9D%D0%B8%D0%BA%D0%BE%D0%BB%D0%B0%D0%B9_%D0%90%D0%BB%D0%B5%D0%BA%D1%81%D0%B0%D0%BD%D0%B4%D1%80%D0%BE%D0%B2%D0%B8%D1%87_(%D0%BF%D1%80%D0%B5%D0%B4%D0%BF%D1%80%D0%B8%D0%BD%D0%B8%D0%BC%D0%B0%D1%82%D0%B5%D0%BB%D1%8C)</a:t>
            </a:r>
            <a:r>
              <a:rPr lang="ru-RU" sz="1500" dirty="0"/>
              <a:t> Напорные башни, насосная станция, первое фото</a:t>
            </a:r>
            <a:endParaRPr lang="ru-RU" sz="1500" u="sng" dirty="0"/>
          </a:p>
          <a:p>
            <a:pPr marL="457200" indent="-457200">
              <a:buFontTx/>
              <a:buAutoNum type="arabicPeriod"/>
            </a:pPr>
            <a:endParaRPr lang="ru-RU" sz="1500" dirty="0" smtClean="0"/>
          </a:p>
          <a:p>
            <a:r>
              <a:rPr lang="ru-RU" sz="1500" dirty="0">
                <a:hlinkClick r:id="rId11"/>
              </a:rPr>
              <a:t> </a:t>
            </a:r>
            <a:endParaRPr lang="ru-RU" sz="1500" u="sng" dirty="0" smtClean="0"/>
          </a:p>
        </p:txBody>
      </p:sp>
    </p:spTree>
    <p:extLst>
      <p:ext uri="{BB962C8B-B14F-4D97-AF65-F5344CB8AC3E}">
        <p14:creationId xmlns:p14="http://schemas.microsoft.com/office/powerpoint/2010/main" val="28265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92210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/>
              <a:t>«Великие люди России» </a:t>
            </a:r>
            <a:endParaRPr lang="ru-RU" sz="4000" b="1" i="1" dirty="0" smtClean="0"/>
          </a:p>
          <a:p>
            <a:r>
              <a:rPr lang="ru-RU" sz="4000" b="1" i="1" dirty="0" smtClean="0"/>
              <a:t>Николай </a:t>
            </a:r>
            <a:r>
              <a:rPr lang="ru-RU" sz="4000" b="1" i="1" dirty="0"/>
              <a:t>Александрович </a:t>
            </a:r>
            <a:r>
              <a:rPr lang="ru-RU" sz="4000" b="1" i="1" dirty="0" smtClean="0"/>
              <a:t>Алексеев </a:t>
            </a:r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/>
              <a:t>1852—1893)</a:t>
            </a:r>
            <a:endParaRPr lang="ru-RU" sz="4000" dirty="0"/>
          </a:p>
          <a:p>
            <a:endParaRPr lang="ru-RU" sz="3600" dirty="0"/>
          </a:p>
        </p:txBody>
      </p:sp>
      <p:pic>
        <p:nvPicPr>
          <p:cNvPr id="1026" name="Picture 2" descr="C:\Users\Алексей\Desktop\алексеев\200px-N.A.Alekseyev,_1852-1893,_Mayor_of_Moscow_since_1885,_photo_of_188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94862"/>
            <a:ext cx="2998192" cy="41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184" y="548680"/>
            <a:ext cx="6345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Городской голова 1881-1893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84784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Самым выдающимся, самым ярким городским головой в Москве был Николай Александрович Алексеев, занимавший эту должность в 1881—1893 годах. </a:t>
            </a:r>
          </a:p>
          <a:p>
            <a:pPr algn="just"/>
            <a:r>
              <a:rPr lang="ru-RU" sz="2800" dirty="0" smtClean="0"/>
              <a:t>Купец первой гильдии, потомственный почетный гражданин, промышленник, один из самых выдающихся представителей московских деловых кругов. Крупный благотворитель в целях развития детского образования и отечественной психиатрии. </a:t>
            </a:r>
          </a:p>
        </p:txBody>
      </p:sp>
    </p:spTree>
    <p:extLst>
      <p:ext uri="{BB962C8B-B14F-4D97-AF65-F5344CB8AC3E}">
        <p14:creationId xmlns:p14="http://schemas.microsoft.com/office/powerpoint/2010/main" val="8595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4 из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4" y="715876"/>
            <a:ext cx="5062190" cy="30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543" y="4258637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Он был одинаково удивителен и как председатель городской думы, и как глава исполнительной городской власти.</a:t>
            </a:r>
          </a:p>
          <a:p>
            <a:pPr algn="just"/>
            <a:r>
              <a:rPr lang="ru-RU" sz="2000" dirty="0" smtClean="0"/>
              <a:t>Мастерски </a:t>
            </a:r>
            <a:r>
              <a:rPr lang="ru-RU" sz="2000" dirty="0"/>
              <a:t>вел заседания думы. Дума в 70-х и 80-х годах помещалась на Воздвиженке в большом и красивом особняке графа А. Д. Шереметева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166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Здание городской думы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5061" y="386270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Старое здание городской Думы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0111" y="5058855"/>
            <a:ext cx="3329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Новое здание городской Думы было построено </a:t>
            </a:r>
            <a:br>
              <a:rPr lang="ru-RU" dirty="0" smtClean="0"/>
            </a:br>
            <a:r>
              <a:rPr lang="ru-RU" dirty="0" smtClean="0"/>
              <a:t>Н.А. Алексеевым</a:t>
            </a:r>
            <a:endParaRPr lang="ru-RU" dirty="0"/>
          </a:p>
        </p:txBody>
      </p:sp>
      <p:pic>
        <p:nvPicPr>
          <p:cNvPr id="2052" name="Picture 4" descr="http://img-fotki.yandex.ru/get/3213/rock-and-roll2007.b/0_23116_aa0657cf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29" y="715876"/>
            <a:ext cx="3015313" cy="409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090554"/>
            <a:ext cx="57246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Важнейшей постройкой по инициативе Алексеева стали московский водопровод и канализация. Ранее вода из </a:t>
            </a:r>
            <a:r>
              <a:rPr lang="ru-RU" sz="2000" dirty="0" err="1"/>
              <a:t>Мытищинского</a:t>
            </a:r>
            <a:r>
              <a:rPr lang="ru-RU" sz="2000" dirty="0"/>
              <a:t> водопровода поступала самотёком к водоразборным </a:t>
            </a:r>
            <a:r>
              <a:rPr lang="ru-RU" sz="2000" dirty="0" smtClean="0"/>
              <a:t>фонтанам, а дальше </a:t>
            </a:r>
            <a:r>
              <a:rPr lang="ru-RU" sz="2000" dirty="0" err="1" smtClean="0"/>
              <a:t>водовозчиками</a:t>
            </a:r>
            <a:r>
              <a:rPr lang="ru-RU" sz="2000" dirty="0" smtClean="0"/>
              <a:t> развозилось по домам. При </a:t>
            </a:r>
            <a:r>
              <a:rPr lang="ru-RU" sz="2000" dirty="0"/>
              <a:t>Алексееве город самостоятельно выстроил насосные станции, позволившие довести водопровод до каждого дома, и реконструировал магистральные водоводы. Две напорные башни у </a:t>
            </a:r>
            <a:r>
              <a:rPr lang="ru-RU" sz="2000" u="sng" dirty="0">
                <a:hlinkClick r:id="rId3" tooltip="Крестовская застава (страница отсутствует)"/>
              </a:rPr>
              <a:t>Крестовской заставы</a:t>
            </a:r>
            <a:r>
              <a:rPr lang="ru-RU" sz="2000" dirty="0"/>
              <a:t> (впоследствии уничтоженные) были оплачены Алексеевым лично.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21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Развитие водопровода и канализации</a:t>
            </a:r>
            <a:endParaRPr lang="ru-RU" sz="3600" dirty="0"/>
          </a:p>
        </p:txBody>
      </p:sp>
      <p:pic>
        <p:nvPicPr>
          <p:cNvPr id="5" name="Рисунок 4" descr="http://upload.wikimedia.org/wikipedia/commons/thumb/c/c1/Moscow%2C_Water_Towers%2C_Max_Hoeppener%2C_1890s.jpg/220px-Moscow%2C_Water_Towers%2C_Max_Hoeppener%2C_1890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65" y="773937"/>
            <a:ext cx="3063974" cy="28628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43147" y="3687530"/>
            <a:ext cx="2484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Напорные башни у </a:t>
            </a:r>
            <a:br>
              <a:rPr lang="ru-RU" dirty="0" smtClean="0"/>
            </a:br>
            <a:r>
              <a:rPr lang="ru-RU" u="sng" dirty="0" smtClean="0">
                <a:hlinkClick r:id="rId3" tooltip="Крестовская застава (страница отсутствует)"/>
              </a:rPr>
              <a:t>Крестовской заставы</a:t>
            </a:r>
            <a:endParaRPr lang="ru-RU" dirty="0"/>
          </a:p>
        </p:txBody>
      </p:sp>
      <p:pic>
        <p:nvPicPr>
          <p:cNvPr id="7" name="Рисунок 6" descr="http://upload.wikimedia.org/wikipedia/commons/thumb/e/ed/Moscow%2C_Sewage_Pumps%2C_Max_Hoeppener%2C_1890s.jpg/220px-Moscow%2C_Sewage_Pumps%2C_Max_Hoeppener%2C_1890s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581128"/>
            <a:ext cx="2741531" cy="2052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857147" y="5522427"/>
            <a:ext cx="5179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Канализационно-насосная станция в </a:t>
            </a:r>
            <a:r>
              <a:rPr lang="ru-RU" dirty="0" err="1"/>
              <a:t>Крутицах</a:t>
            </a:r>
            <a:r>
              <a:rPr lang="ru-RU" dirty="0"/>
              <a:t> — сегодня </a:t>
            </a:r>
            <a:r>
              <a:rPr lang="ru-RU" u="sng" dirty="0">
                <a:hlinkClick r:id="rId8" tooltip="Музей воды (Москва)"/>
              </a:rPr>
              <a:t>музей Мосводоканала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9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424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Окружающий кремлевскую стену Александровский сад - одна из прелестей Москвы, бывший когда-то во времена героев Островского любимым местом прогулок жителей Москвы, к 80-м годам был запущен, пришел в упадок, был огорожен от улицы безобразным дощатым забором. Алексеев, заключив какой-то договор с дворцовым управлением, в ведомстве которого состоял сад, восстановил его, привел в порядок и обнес той прекрасной чугунной решеткой которая теперь его окружает.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21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Александровский Сад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2004" y="6165304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Александровский сад</a:t>
            </a:r>
            <a:endParaRPr lang="ru-RU" sz="2800" dirty="0"/>
          </a:p>
        </p:txBody>
      </p:sp>
      <p:pic>
        <p:nvPicPr>
          <p:cNvPr id="5124" name="Picture 4" descr="Картинка 2 из 2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06984"/>
            <a:ext cx="3532050" cy="26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ba074c4e7b7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6984"/>
            <a:ext cx="4836368" cy="26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90554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Алексееву принадлежит инициатива строительства </a:t>
            </a:r>
            <a:r>
              <a:rPr lang="ru-RU" sz="2000" u="sng" dirty="0">
                <a:hlinkClick r:id="rId3" tooltip="Московская психиатрическая больница № 1"/>
              </a:rPr>
              <a:t>московской психиатрической больницы N1</a:t>
            </a:r>
            <a:r>
              <a:rPr lang="ru-RU" sz="2000" dirty="0"/>
              <a:t>. Деньги собирались по подписке с московских благотворителей. Существует легенда, что один из купцов (предположительно, Ермаков) заявил Алексееву: «Поклонись при всех в ноги — дам миллион (по другим источникам — 300 000) на больницу». Алексеев так и сделал — и получил деньги. Для строительства был приобретён земельный участок за </a:t>
            </a:r>
            <a:r>
              <a:rPr lang="ru-RU" sz="2000" u="sng" dirty="0">
                <a:hlinkClick r:id="rId4" tooltip="Серпуховская застава (страница отсутствует)"/>
              </a:rPr>
              <a:t>Серпуховской заставой</a:t>
            </a:r>
            <a:r>
              <a:rPr lang="ru-RU" sz="2000" dirty="0"/>
              <a:t> у купца </a:t>
            </a:r>
            <a:r>
              <a:rPr lang="ru-RU" sz="2000" dirty="0" err="1"/>
              <a:t>Канатчикова</a:t>
            </a:r>
            <a:r>
              <a:rPr lang="ru-RU" sz="2000" dirty="0"/>
              <a:t> (отсюда «</a:t>
            </a:r>
            <a:r>
              <a:rPr lang="ru-RU" sz="2000" dirty="0" err="1"/>
              <a:t>Канатчикова</a:t>
            </a:r>
            <a:r>
              <a:rPr lang="ru-RU" sz="2000" dirty="0"/>
              <a:t> дача»), а на деньги Ермакова был позже выстроен </a:t>
            </a:r>
            <a:r>
              <a:rPr lang="ru-RU" sz="2000" dirty="0" err="1"/>
              <a:t>Ермаковский</a:t>
            </a:r>
            <a:r>
              <a:rPr lang="ru-RU" sz="2000" dirty="0"/>
              <a:t> корпус.</a:t>
            </a:r>
          </a:p>
          <a:p>
            <a:r>
              <a:rPr lang="ru-RU" sz="2000" dirty="0"/>
              <a:t>Именно душевнобольной застрелил Алексеева 9 марта 1893 в его думском кабинете. Умирая, Н. А. Алексеев завещал 300000 рублей на содержание больницы.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6083724"/>
            <a:ext cx="2484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Психиатрическая больница № 1</a:t>
            </a:r>
            <a:endParaRPr lang="ru-RU" dirty="0"/>
          </a:p>
        </p:txBody>
      </p:sp>
      <p:pic>
        <p:nvPicPr>
          <p:cNvPr id="6146" name="Picture 2" descr="http://it.tourbina.ru/photos.3/3/5/359268/big.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81" y="1412776"/>
            <a:ext cx="3341001" cy="22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16632"/>
            <a:ext cx="85130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/>
              <a:t>Московская психиатрическая больница № 1 им. Н.А.  Алексеева</a:t>
            </a:r>
            <a:endParaRPr lang="ru-RU" sz="3400" dirty="0"/>
          </a:p>
        </p:txBody>
      </p:sp>
      <p:pic>
        <p:nvPicPr>
          <p:cNvPr id="6148" name="Picture 4" descr="http://dyrdom.narod.ru/foto/20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78" y="3752821"/>
            <a:ext cx="3315410" cy="21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284418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/>
              <a:t>Музыкальная школа имени Н. А. Алексеева на 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u="sng" dirty="0" err="1" smtClean="0">
                <a:hlinkClick r:id="rId3" tooltip="Николоямская улица"/>
              </a:rPr>
              <a:t>Николоямской</a:t>
            </a:r>
            <a:r>
              <a:rPr lang="ru-RU" sz="2300" u="sng" dirty="0" smtClean="0">
                <a:hlinkClick r:id="rId3" tooltip="Николоямская улица"/>
              </a:rPr>
              <a:t> </a:t>
            </a:r>
            <a:r>
              <a:rPr lang="ru-RU" sz="2300" u="sng" dirty="0">
                <a:hlinkClick r:id="rId3" tooltip="Николоямская улица"/>
              </a:rPr>
              <a:t>улице, 42</a:t>
            </a:r>
            <a:r>
              <a:rPr lang="ru-RU" sz="2300" dirty="0"/>
              <a:t> — построена на деньги Алексеева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166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Музыкальная школа</a:t>
            </a:r>
            <a:endParaRPr lang="ru-RU" sz="3200" dirty="0"/>
          </a:p>
        </p:txBody>
      </p:sp>
      <p:pic>
        <p:nvPicPr>
          <p:cNvPr id="9218" name="Picture 2" descr="http://img-fotki.yandex.ru/get/4417/82090600.2a/0_78988_5907b12f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86" y="842816"/>
            <a:ext cx="5387752" cy="404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7666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здании Думы, на жизнь городского головы Николая </a:t>
            </a:r>
            <a:r>
              <a:rPr lang="ru-RU" sz="2000" dirty="0" smtClean="0"/>
              <a:t>Александровича </a:t>
            </a:r>
            <a:r>
              <a:rPr lang="ru-RU" sz="2000" dirty="0"/>
              <a:t>Алексеева 9 марта 1893 года было совершено </a:t>
            </a:r>
            <a:r>
              <a:rPr lang="ru-RU" sz="2000" dirty="0" smtClean="0"/>
              <a:t>покушение </a:t>
            </a:r>
            <a:r>
              <a:rPr lang="ru-RU" sz="2000" dirty="0"/>
              <a:t>— он был смертельно ранен душевнобольным человеком.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Рана </a:t>
            </a:r>
            <a:r>
              <a:rPr lang="ru-RU" sz="2000" dirty="0"/>
              <a:t>оказалась настолько тяжелой, что врачи запретили перевозить раненого в больницу. После консилиума Алексееву прямо в Думе была сделана известным врачом Склифосовским операция. У его постели дежурили самые лучшие медики.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 </a:t>
            </a:r>
            <a:r>
              <a:rPr lang="ru-RU" sz="2000" dirty="0"/>
              <a:t>тщетно. </a:t>
            </a:r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11 </a:t>
            </a:r>
            <a:r>
              <a:rPr lang="ru-RU" sz="2000" dirty="0"/>
              <a:t>марта, не дожив и до 41 года, Николай Александрович скончался...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4198" y="1307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Смерть Н.А. Алексеева</a:t>
            </a:r>
            <a:endParaRPr lang="ru-RU" sz="3200" dirty="0"/>
          </a:p>
        </p:txBody>
      </p:sp>
      <p:pic>
        <p:nvPicPr>
          <p:cNvPr id="8196" name="Picture 4" descr="Картинка 2 из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77397"/>
            <a:ext cx="3673549" cy="36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580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23</cp:revision>
  <dcterms:created xsi:type="dcterms:W3CDTF">2012-06-26T08:54:37Z</dcterms:created>
  <dcterms:modified xsi:type="dcterms:W3CDTF">2012-12-23T16:08:51Z</dcterms:modified>
</cp:coreProperties>
</file>