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9" r:id="rId2"/>
    <p:sldMasterId id="2147483661" r:id="rId3"/>
  </p:sldMasterIdLst>
  <p:notesMasterIdLst>
    <p:notesMasterId r:id="rId21"/>
  </p:notesMasterIdLst>
  <p:sldIdLst>
    <p:sldId id="256" r:id="rId4"/>
    <p:sldId id="307" r:id="rId5"/>
    <p:sldId id="288" r:id="rId6"/>
    <p:sldId id="311" r:id="rId7"/>
    <p:sldId id="312" r:id="rId8"/>
    <p:sldId id="313" r:id="rId9"/>
    <p:sldId id="314" r:id="rId10"/>
    <p:sldId id="315" r:id="rId11"/>
    <p:sldId id="308" r:id="rId12"/>
    <p:sldId id="316" r:id="rId13"/>
    <p:sldId id="319" r:id="rId14"/>
    <p:sldId id="318" r:id="rId15"/>
    <p:sldId id="263" r:id="rId16"/>
    <p:sldId id="265" r:id="rId17"/>
    <p:sldId id="266" r:id="rId18"/>
    <p:sldId id="320" r:id="rId19"/>
    <p:sldId id="32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33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5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AD22140-F82B-4FC7-B94B-1DA6555C47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20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11B775-5104-4B75-93A5-78FA9D0C1D9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F7A30-504F-438A-B2A2-50E6530F22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3BCF2-7373-406C-9339-D1E19548B3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1AF07B-5B78-4BEE-B2D2-87489D30D0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88067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68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69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0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1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2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3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/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7B83ECD6-8E29-48E1-8166-28BF3863D2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DB597-B7AB-436B-8323-D25484B238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69BDF-5D0C-473C-B5DA-824E5201AE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BE1EE-1EC0-48B0-BD45-73A2C604AA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9D862-DB9E-45A0-95F9-B9FE7A1F30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85D31-D119-4B7D-89FF-B3D5C3CF3F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2E0E9-BFAC-4E45-A936-AE7982245E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13D64-D835-4A84-AA80-EDA9279D8F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46417-FBA9-430A-A82D-E6B1715D2D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DAF3A-C91A-49AE-96DC-B633D78558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8D8B1-542D-4A4D-9FFB-57B7421CBF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7CF4D-6F9C-4E64-9484-E797F79ECE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E6016-F645-45AD-AB03-78CD39B678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08232-73B2-4A4A-A3BA-6461B81B5B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959DD-B128-4848-B15C-58E6BE078D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6D482-EB76-4192-B0EE-1CEB548DA4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E07FD-214A-4C7B-AFFD-513C23DAC8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F2075-BE09-431C-A1F8-ECFBEE64F6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ED3CC-26EF-4B1F-9DA4-5C6A2FA7FF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6AA69-972C-4323-9D3E-2F61054638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6E011-2043-480F-9341-4915BF55D0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37F1D-7AD3-4A00-9172-AE9356270D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4D5C0-3362-4CAF-BDA8-55C567C81C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FD80F-413C-4BE7-A2D1-AB9AD7F593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7CB94-9AD5-4DF6-BD46-3522641CD5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C20B2-0C22-4EDD-A44E-C53597D538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A1EEC-CED5-48C8-A309-1405A2FD74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C2968-B62C-46DD-BB97-BAA61C19C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9412A-DEF2-4C62-8AF9-435A715CF1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E7131-E8C3-47C8-94E8-F618D0DC07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D468D25-5232-48CC-B588-8E2CCDBAC33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4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5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7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BC34254C-E0FE-449D-A8BA-170D172DE3B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EC9E0D9-773D-41F7-8384-C3366466CAB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2;&#1089;&#1072;&#1085;&#1072;\Desktop\&#1042;&#1077;&#1083;&#1080;&#1082;&#1072;&#1103;%20&#1074;&#1086;&#1081;&#1085;&#1072;%20&#1080;%20&#1074;&#1077;&#1083;&#1080;&#1082;&#1072;&#1103;%20&#1087;&#1086;&#1073;&#1077;&#1076;&#1072;\&#1057;&#1074;&#1103;&#1097;&#1077;&#1085;&#1085;&#1072;&#1103;%20&#1074;&#1086;&#1081;&#1085;&#1072;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4.gif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AECCF2-9809-4B65-9C47-BF03CF5ADAE7}" type="slidenum">
              <a:rPr lang="ru-RU"/>
              <a:pPr/>
              <a:t>1</a:t>
            </a:fld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3645024"/>
            <a:ext cx="6400800" cy="1198563"/>
          </a:xfrm>
        </p:spPr>
        <p:txBody>
          <a:bodyPr/>
          <a:lstStyle/>
          <a:p>
            <a:r>
              <a:rPr lang="ru-RU" dirty="0"/>
              <a:t>Урок окружающего мира.</a:t>
            </a:r>
          </a:p>
          <a:p>
            <a:r>
              <a:rPr lang="ru-RU" dirty="0"/>
              <a:t>4 класс.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2054" name="Picture 6" descr="line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581025" cy="6826250"/>
          </a:xfrm>
          <a:prstGeom prst="rect">
            <a:avLst/>
          </a:prstGeom>
          <a:noFill/>
        </p:spPr>
      </p:pic>
      <p:pic>
        <p:nvPicPr>
          <p:cNvPr id="2055" name="Picture 7" descr="6a70e8b6773489a1db393f098a274c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243262" y="3243262"/>
            <a:ext cx="6858000" cy="371475"/>
          </a:xfrm>
          <a:prstGeom prst="rect">
            <a:avLst/>
          </a:prstGeom>
          <a:noFill/>
        </p:spPr>
      </p:pic>
      <p:sp>
        <p:nvSpPr>
          <p:cNvPr id="2056" name="WordArt 8" descr="27r2"/>
          <p:cNvSpPr>
            <a:spLocks noChangeArrowheads="1" noChangeShapeType="1" noTextEdit="1"/>
          </p:cNvSpPr>
          <p:nvPr/>
        </p:nvSpPr>
        <p:spPr bwMode="auto">
          <a:xfrm>
            <a:off x="1403648" y="1412776"/>
            <a:ext cx="7199312" cy="195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Великая война </a:t>
            </a:r>
          </a:p>
          <a:p>
            <a:pPr algn="ctr"/>
            <a:r>
              <a:rPr lang="ru-RU" sz="3600" b="1" kern="10" dirty="0"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и великая победа.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187625" y="188913"/>
            <a:ext cx="756084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Муниципальное </a:t>
            </a:r>
            <a:r>
              <a:rPr lang="ru-RU" dirty="0" smtClean="0"/>
              <a:t>бюджетное общеобразовательное </a:t>
            </a:r>
            <a:r>
              <a:rPr lang="ru-RU" dirty="0"/>
              <a:t>учреждение</a:t>
            </a:r>
          </a:p>
          <a:p>
            <a:pPr algn="ctr">
              <a:spcBef>
                <a:spcPct val="50000"/>
              </a:spcBef>
            </a:pPr>
            <a:r>
              <a:rPr lang="ru-RU" dirty="0" smtClean="0"/>
              <a:t>Основная общеобразовательная </a:t>
            </a:r>
            <a:r>
              <a:rPr lang="ru-RU" dirty="0"/>
              <a:t>школа № </a:t>
            </a:r>
            <a:r>
              <a:rPr lang="ru-RU" dirty="0" smtClean="0"/>
              <a:t>279</a:t>
            </a:r>
            <a:endParaRPr lang="ru-RU" dirty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403648" y="5157192"/>
            <a:ext cx="7488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Учитель </a:t>
            </a:r>
            <a:r>
              <a:rPr lang="ru-RU" dirty="0" smtClean="0"/>
              <a:t>высшей  </a:t>
            </a:r>
            <a:r>
              <a:rPr lang="ru-RU" dirty="0"/>
              <a:t>категории: </a:t>
            </a:r>
            <a:r>
              <a:rPr lang="ru-RU" dirty="0" smtClean="0"/>
              <a:t>Кунделева Оксана Евгеньевна</a:t>
            </a:r>
            <a:endParaRPr lang="ru-RU" dirty="0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851920" y="5589240"/>
            <a:ext cx="21605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i="1" dirty="0" smtClean="0"/>
              <a:t>Г. Гаджиево</a:t>
            </a:r>
          </a:p>
          <a:p>
            <a:pPr algn="ctr">
              <a:spcBef>
                <a:spcPct val="50000"/>
              </a:spcBef>
            </a:pPr>
            <a:r>
              <a:rPr lang="ru-RU" sz="1600" i="1" dirty="0" smtClean="0"/>
              <a:t>Мурманская область </a:t>
            </a:r>
            <a:endParaRPr lang="ru-RU" sz="1600" i="1" dirty="0"/>
          </a:p>
          <a:p>
            <a:pPr algn="ctr">
              <a:spcBef>
                <a:spcPct val="50000"/>
              </a:spcBef>
            </a:pPr>
            <a:r>
              <a:rPr lang="ru-RU" sz="1600" i="1" dirty="0" smtClean="0"/>
              <a:t>20013г</a:t>
            </a:r>
            <a:r>
              <a:rPr lang="ru-RU" sz="1600" i="1" dirty="0"/>
              <a:t>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00113" cy="6858000"/>
            <a:chOff x="0" y="0"/>
            <a:chExt cx="900113" cy="68580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0113" cy="6858000"/>
            </a:xfrm>
            <a:prstGeom prst="rect">
              <a:avLst/>
            </a:prstGeom>
            <a:noFill/>
          </p:spPr>
        </p:pic>
        <p:pic>
          <p:nvPicPr>
            <p:cNvPr id="8" name="Picture 6" descr="line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0"/>
              <a:ext cx="581025" cy="6826250"/>
            </a:xfrm>
            <a:prstGeom prst="rect">
              <a:avLst/>
            </a:prstGeom>
            <a:noFill/>
          </p:spPr>
        </p:pic>
        <p:pic>
          <p:nvPicPr>
            <p:cNvPr id="9" name="Picture 7" descr="6a70e8b6773489a1db393f098a274c08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243262" y="3243262"/>
              <a:ext cx="6858000" cy="371475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188640"/>
            <a:ext cx="8186766" cy="65403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ambria" pitchFamily="18" charset="0"/>
              </a:rPr>
              <a:t>Как началась Великая Отечественная  война.</a:t>
            </a:r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052736"/>
            <a:ext cx="8229600" cy="15430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В 1939 году в Европе началась Вторая мировая война. Её развязали германские фашисты под руководством Адольфа Гитлера. В эту войну втянулись  государства Европы, некоторые государства Азии, Африки, Америки.</a:t>
            </a:r>
            <a:endParaRPr lang="ru-RU" sz="24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996952"/>
            <a:ext cx="2901264" cy="357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lum bright="1000"/>
          </a:blip>
          <a:srcRect l="3007" t="1961" r="2288" b="5882"/>
          <a:stretch>
            <a:fillRect/>
          </a:stretch>
        </p:blipFill>
        <p:spPr bwMode="auto">
          <a:xfrm>
            <a:off x="971600" y="2996952"/>
            <a:ext cx="4787866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00113" cy="6858000"/>
            <a:chOff x="0" y="0"/>
            <a:chExt cx="900113" cy="6858000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0113" cy="6858000"/>
            </a:xfrm>
            <a:prstGeom prst="rect">
              <a:avLst/>
            </a:prstGeom>
            <a:noFill/>
          </p:spPr>
        </p:pic>
        <p:pic>
          <p:nvPicPr>
            <p:cNvPr id="14" name="Picture 6" descr="line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0"/>
              <a:ext cx="581025" cy="6826250"/>
            </a:xfrm>
            <a:prstGeom prst="rect">
              <a:avLst/>
            </a:prstGeom>
            <a:noFill/>
          </p:spPr>
        </p:pic>
        <p:pic>
          <p:nvPicPr>
            <p:cNvPr id="15" name="Picture 7" descr="6a70e8b6773489a1db393f098a274c08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243262" y="3243262"/>
              <a:ext cx="6858000" cy="371475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20" y="260648"/>
            <a:ext cx="8401080" cy="58259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ambria" pitchFamily="18" charset="0"/>
              </a:rPr>
              <a:t>Как началась Великая Отечественная  война.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980728"/>
            <a:ext cx="8229600" cy="18573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В 1941 году война пришла и на нашу землю. Фашистские главари хотели поработить наш народ, захватить природные богатства нашей страны, разграбить или уничтожить её культурные ценности.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2928934"/>
            <a:ext cx="375873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857628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000372"/>
            <a:ext cx="254170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7" descr="J007614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54700"/>
            <a:ext cx="2278063" cy="1003300"/>
          </a:xfrm>
          <a:prstGeom prst="rect">
            <a:avLst/>
          </a:prstGeom>
          <a:noFill/>
        </p:spPr>
      </p:pic>
      <p:pic>
        <p:nvPicPr>
          <p:cNvPr id="8" name="Picture 7" descr="J007614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854700"/>
            <a:ext cx="2278063" cy="1003300"/>
          </a:xfrm>
          <a:prstGeom prst="rect">
            <a:avLst/>
          </a:prstGeom>
          <a:noFill/>
        </p:spPr>
      </p:pic>
      <p:pic>
        <p:nvPicPr>
          <p:cNvPr id="9" name="Picture 7" descr="J007614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5854700"/>
            <a:ext cx="2278063" cy="1003300"/>
          </a:xfrm>
          <a:prstGeom prst="rect">
            <a:avLst/>
          </a:prstGeom>
          <a:noFill/>
        </p:spPr>
      </p:pic>
      <p:pic>
        <p:nvPicPr>
          <p:cNvPr id="10" name="Picture 7" descr="J007614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65937" y="5854700"/>
            <a:ext cx="2278063" cy="1003300"/>
          </a:xfrm>
          <a:prstGeom prst="rect">
            <a:avLst/>
          </a:prstGeom>
          <a:noFill/>
        </p:spPr>
      </p:pic>
      <p:pic>
        <p:nvPicPr>
          <p:cNvPr id="11" name="Picture 7" descr="J007614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854700"/>
            <a:ext cx="2278063" cy="10033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00113" cy="6858000"/>
            <a:chOff x="0" y="0"/>
            <a:chExt cx="900113" cy="68580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0113" cy="6858000"/>
            </a:xfrm>
            <a:prstGeom prst="rect">
              <a:avLst/>
            </a:prstGeom>
            <a:noFill/>
          </p:spPr>
        </p:pic>
        <p:pic>
          <p:nvPicPr>
            <p:cNvPr id="8" name="Picture 6" descr="line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0"/>
              <a:ext cx="581025" cy="6826250"/>
            </a:xfrm>
            <a:prstGeom prst="rect">
              <a:avLst/>
            </a:prstGeom>
            <a:noFill/>
          </p:spPr>
        </p:pic>
        <p:pic>
          <p:nvPicPr>
            <p:cNvPr id="9" name="Picture 7" descr="6a70e8b6773489a1db393f098a274c08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243262" y="3243262"/>
              <a:ext cx="6858000" cy="371475"/>
            </a:xfrm>
            <a:prstGeom prst="rect">
              <a:avLst/>
            </a:prstGeom>
            <a:noFill/>
          </p:spPr>
        </p:pic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4358" y="260648"/>
            <a:ext cx="8329642" cy="58259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ambria" pitchFamily="18" charset="0"/>
              </a:rPr>
              <a:t>Как началась Великая Отечественная  война.</a:t>
            </a:r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764704"/>
            <a:ext cx="8229600" cy="19288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Началась самая страшная в истории нашей страны Великая Отечественная война. Она длилась почти четыре года (1418 дней и ночей) и принесла гибель                27 миллионов советских воинов и мирных жителей.</a:t>
            </a:r>
            <a:endParaRPr lang="ru-RU" sz="24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714620"/>
            <a:ext cx="3990551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5" y="3214686"/>
            <a:ext cx="4025955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7BE9745-45A5-4344-899F-3A04A516DAA8}" type="slidenum">
              <a:rPr lang="ru-RU"/>
              <a:pPr/>
              <a:t>13</a:t>
            </a:fld>
            <a:endParaRPr lang="ru-RU"/>
          </a:p>
        </p:txBody>
      </p:sp>
      <p:pic>
        <p:nvPicPr>
          <p:cNvPr id="9221" name="Picture 5" descr="17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890682" cy="4895949"/>
          </a:xfrm>
          <a:prstGeom prst="rect">
            <a:avLst/>
          </a:prstGeom>
          <a:noFill/>
        </p:spPr>
      </p:pic>
      <p:pic>
        <p:nvPicPr>
          <p:cNvPr id="9223" name="Picture 7" descr="J007614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4700"/>
            <a:ext cx="2278063" cy="1003300"/>
          </a:xfrm>
          <a:prstGeom prst="rect">
            <a:avLst/>
          </a:prstGeom>
          <a:noFill/>
        </p:spPr>
      </p:pic>
      <p:pic>
        <p:nvPicPr>
          <p:cNvPr id="9224" name="Picture 8" descr="J007614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5854700"/>
            <a:ext cx="2278062" cy="1003300"/>
          </a:xfrm>
          <a:prstGeom prst="rect">
            <a:avLst/>
          </a:prstGeom>
          <a:noFill/>
        </p:spPr>
      </p:pic>
      <p:pic>
        <p:nvPicPr>
          <p:cNvPr id="9225" name="Picture 9" descr="J007614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5854700"/>
            <a:ext cx="2278063" cy="1003300"/>
          </a:xfrm>
          <a:prstGeom prst="rect">
            <a:avLst/>
          </a:prstGeom>
          <a:noFill/>
        </p:spPr>
      </p:pic>
      <p:pic>
        <p:nvPicPr>
          <p:cNvPr id="9226" name="Picture 10" descr="J007614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5854700"/>
            <a:ext cx="2555875" cy="1003300"/>
          </a:xfrm>
          <a:prstGeom prst="rect">
            <a:avLst/>
          </a:prstGeom>
          <a:noFill/>
        </p:spPr>
      </p:pic>
      <p:sp>
        <p:nvSpPr>
          <p:cNvPr id="9227" name="WordArt 11" descr="27r2"/>
          <p:cNvSpPr>
            <a:spLocks noChangeArrowheads="1" noChangeShapeType="1" noTextEdit="1"/>
          </p:cNvSpPr>
          <p:nvPr/>
        </p:nvSpPr>
        <p:spPr bwMode="auto">
          <a:xfrm>
            <a:off x="971600" y="5157192"/>
            <a:ext cx="7561263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4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1941 - 1945 гг.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51520" y="764704"/>
            <a:ext cx="446519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04800"/>
            <a:r>
              <a:rPr lang="ru-RU" sz="2400" dirty="0">
                <a:latin typeface="Sylfaen" pitchFamily="18" charset="0"/>
              </a:rPr>
              <a:t>  Здесь никого враги не пожалели:</a:t>
            </a:r>
          </a:p>
          <a:p>
            <a:pPr indent="304800"/>
            <a:r>
              <a:rPr lang="ru-RU" sz="2400" dirty="0">
                <a:latin typeface="Sylfaen" pitchFamily="18" charset="0"/>
              </a:rPr>
              <a:t>  Ни стариков, ни женщин, ни детей,</a:t>
            </a:r>
          </a:p>
          <a:p>
            <a:pPr indent="304800"/>
            <a:r>
              <a:rPr lang="ru-RU" sz="2400" dirty="0">
                <a:latin typeface="Sylfaen" pitchFamily="18" charset="0"/>
              </a:rPr>
              <a:t>  И бродит средь берёзонек и елей </a:t>
            </a:r>
          </a:p>
          <a:p>
            <a:pPr indent="304800"/>
            <a:r>
              <a:rPr lang="ru-RU" sz="2400" dirty="0">
                <a:latin typeface="Sylfaen" pitchFamily="18" charset="0"/>
              </a:rPr>
              <a:t>  Седой войны пугающая тень.</a:t>
            </a:r>
          </a:p>
          <a:p>
            <a:pPr indent="304800"/>
            <a:r>
              <a:rPr lang="ru-RU" sz="2400" dirty="0">
                <a:latin typeface="Sylfaen" pitchFamily="18" charset="0"/>
              </a:rPr>
              <a:t>                                       </a:t>
            </a:r>
          </a:p>
          <a:p>
            <a:pPr indent="304800"/>
            <a:r>
              <a:rPr lang="ru-RU" sz="2400" dirty="0">
                <a:latin typeface="Sylfaen" pitchFamily="18" charset="0"/>
              </a:rPr>
              <a:t>                              М.Зорина.</a:t>
            </a:r>
          </a:p>
        </p:txBody>
      </p:sp>
      <p:pic>
        <p:nvPicPr>
          <p:cNvPr id="10" name="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2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45F5-2973-442F-8076-ABEB64552493}" type="slidenum">
              <a:rPr lang="ru-RU"/>
              <a:pPr/>
              <a:t>14</a:t>
            </a:fld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4653136"/>
            <a:ext cx="7705725" cy="2017712"/>
          </a:xfrm>
        </p:spPr>
        <p:txBody>
          <a:bodyPr/>
          <a:lstStyle/>
          <a:p>
            <a:pPr marL="0" indent="365125">
              <a:lnSpc>
                <a:spcPct val="128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2200" dirty="0">
                <a:effectLst/>
                <a:latin typeface="Sylfaen" pitchFamily="18" charset="0"/>
              </a:rPr>
              <a:t>В Европе к этому времени уже почти два года шла Вторая мировая война. На первом этапе Великой Отечественной войны (1941-1942 гг.) Красная Армия терпела одно поражение за другим, отходя все дальше в глубь страны. </a:t>
            </a:r>
            <a:endParaRPr lang="ru-RU" sz="2200" dirty="0">
              <a:latin typeface="Sylfae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89375" y="4221088"/>
            <a:ext cx="5254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</a:rPr>
              <a:t>Дети прячутся от бомбежки в щели. 1941 год.</a:t>
            </a:r>
          </a:p>
        </p:txBody>
      </p:sp>
      <p:pic>
        <p:nvPicPr>
          <p:cNvPr id="15365" name="Picture 5" descr="05S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709" y="908721"/>
            <a:ext cx="4700370" cy="3096344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15367" name="Picture 7" descr="line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0"/>
            <a:ext cx="581025" cy="6826250"/>
          </a:xfrm>
          <a:prstGeom prst="rect">
            <a:avLst/>
          </a:prstGeom>
          <a:noFill/>
        </p:spPr>
      </p:pic>
      <p:pic>
        <p:nvPicPr>
          <p:cNvPr id="15368" name="Picture 8" descr="6a70e8b6773489a1db393f098a274c0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3243262" y="3243262"/>
            <a:ext cx="6858000" cy="371475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043608" y="476672"/>
            <a:ext cx="28803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dirty="0">
                <a:latin typeface="Sylfaen" pitchFamily="18" charset="0"/>
              </a:rPr>
              <a:t>В 4 часа утра 22 июня 1941 года войска фашистской Германии (5,5 </a:t>
            </a:r>
            <a:r>
              <a:rPr lang="ru-RU" sz="2200" dirty="0" err="1">
                <a:latin typeface="Sylfaen" pitchFamily="18" charset="0"/>
              </a:rPr>
              <a:t>млн</a:t>
            </a:r>
            <a:r>
              <a:rPr lang="ru-RU" sz="2200" dirty="0">
                <a:latin typeface="Sylfaen" pitchFamily="18" charset="0"/>
              </a:rPr>
              <a:t> человек) перешли границы Советского Союза, немецкие самолеты (5 </a:t>
            </a:r>
            <a:r>
              <a:rPr lang="ru-RU" sz="2200" dirty="0" err="1">
                <a:latin typeface="Sylfaen" pitchFamily="18" charset="0"/>
              </a:rPr>
              <a:t>тыс</a:t>
            </a:r>
            <a:r>
              <a:rPr lang="ru-RU" sz="2200" dirty="0">
                <a:latin typeface="Sylfaen" pitchFamily="18" charset="0"/>
              </a:rPr>
              <a:t>) начали бомбить советские города, воинские части и аэродромы.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00044" y="0"/>
            <a:ext cx="8543956" cy="6540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Cambria" pitchFamily="18" charset="0"/>
              </a:rPr>
              <a:t>Как началась Великая Отечественная  война.</a:t>
            </a:r>
            <a:endParaRPr lang="ru-RU" sz="28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6EC2-B94B-4E45-981A-6B9DE71B1C33}" type="slidenum">
              <a:rPr lang="ru-RU"/>
              <a:pPr/>
              <a:t>15</a:t>
            </a:fld>
            <a:endParaRPr lang="ru-RU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16013" y="4221163"/>
            <a:ext cx="777716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5125">
              <a:lnSpc>
                <a:spcPct val="128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>
                <a:latin typeface="Sylfaen" pitchFamily="18" charset="0"/>
              </a:rPr>
              <a:t>Около двух миллионов советских солдат попало в плен или погибло. Причинами поражений стали неготовность армии к войне, серьезные просчеты высшего руководства, преступления сталинского режима, внезапность нападения. Но и в эти тяжелые месяцы советские воины героически сражались с врагом. 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  <a:latin typeface="Sylfae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900113" cy="6858000"/>
            <a:chOff x="0" y="0"/>
            <a:chExt cx="900113" cy="6858000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0113" cy="6858000"/>
            </a:xfrm>
            <a:prstGeom prst="rect">
              <a:avLst/>
            </a:prstGeom>
            <a:noFill/>
          </p:spPr>
        </p:pic>
        <p:pic>
          <p:nvPicPr>
            <p:cNvPr id="16390" name="Picture 6" descr="line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0"/>
              <a:ext cx="581025" cy="6826250"/>
            </a:xfrm>
            <a:prstGeom prst="rect">
              <a:avLst/>
            </a:prstGeom>
            <a:noFill/>
          </p:spPr>
        </p:pic>
        <p:pic>
          <p:nvPicPr>
            <p:cNvPr id="16391" name="Picture 7" descr="6a70e8b6773489a1db393f098a274c08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243262" y="3243262"/>
              <a:ext cx="6858000" cy="371475"/>
            </a:xfrm>
            <a:prstGeom prst="rect">
              <a:avLst/>
            </a:prstGeom>
            <a:noFill/>
          </p:spPr>
        </p:pic>
      </p:grpSp>
      <p:pic>
        <p:nvPicPr>
          <p:cNvPr id="16392" name="Picture 8" descr="05S01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260350"/>
            <a:ext cx="5665788" cy="36766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00113" cy="6858000"/>
            <a:chOff x="0" y="0"/>
            <a:chExt cx="900113" cy="685800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0113" cy="6858000"/>
            </a:xfrm>
            <a:prstGeom prst="rect">
              <a:avLst/>
            </a:prstGeom>
            <a:noFill/>
          </p:spPr>
        </p:pic>
        <p:pic>
          <p:nvPicPr>
            <p:cNvPr id="9" name="Picture 6" descr="line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0"/>
              <a:ext cx="581025" cy="6826250"/>
            </a:xfrm>
            <a:prstGeom prst="rect">
              <a:avLst/>
            </a:prstGeom>
            <a:noFill/>
          </p:spPr>
        </p:pic>
        <p:pic>
          <p:nvPicPr>
            <p:cNvPr id="10" name="Picture 7" descr="6a70e8b6773489a1db393f098a274c08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243262" y="3243262"/>
              <a:ext cx="6858000" cy="371475"/>
            </a:xfrm>
            <a:prstGeom prst="rect">
              <a:avLst/>
            </a:prstGeom>
            <a:noFill/>
          </p:spPr>
        </p:pic>
      </p:grp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404664"/>
            <a:ext cx="7920880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Смертельная угроза нависла над нашей Родиной. Все, кто мог воевать, пошли на фронт. Остальные помогали армии в тылу, обеспечивая её продовольствием, снаряжением и боеприпасами.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714620"/>
            <a:ext cx="2758260" cy="37593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5" y="2928934"/>
            <a:ext cx="4829928" cy="30718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486609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00113" cy="6858000"/>
            <a:chOff x="0" y="0"/>
            <a:chExt cx="900113" cy="685800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0113" cy="6858000"/>
            </a:xfrm>
            <a:prstGeom prst="rect">
              <a:avLst/>
            </a:prstGeom>
            <a:noFill/>
          </p:spPr>
        </p:pic>
        <p:pic>
          <p:nvPicPr>
            <p:cNvPr id="9" name="Picture 6" descr="line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0"/>
              <a:ext cx="581025" cy="6826250"/>
            </a:xfrm>
            <a:prstGeom prst="rect">
              <a:avLst/>
            </a:prstGeom>
            <a:noFill/>
          </p:spPr>
        </p:pic>
        <p:pic>
          <p:nvPicPr>
            <p:cNvPr id="10" name="Picture 7" descr="6a70e8b6773489a1db393f098a274c08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243262" y="3243262"/>
              <a:ext cx="6858000" cy="371475"/>
            </a:xfrm>
            <a:prstGeom prst="rect">
              <a:avLst/>
            </a:prstGeom>
            <a:noFill/>
          </p:spPr>
        </p:pic>
      </p:grp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476672"/>
            <a:ext cx="7906072" cy="178595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dirty="0" smtClean="0"/>
              <a:t>   Тяжким бременем легла война на весь наш народ. Больницы, санатории, дома отдыха, клубы были переоборудованы в госпитали, где лечили раненых. На заводах к станкам вставали подростки, заменив старших. Старики и женщины работали в колхозах. </a:t>
            </a:r>
            <a:endParaRPr lang="ru-RU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071810"/>
            <a:ext cx="5107057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643446"/>
            <a:ext cx="2721238" cy="200026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16218" y="3000372"/>
            <a:ext cx="2376505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16834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D1BF-4332-4282-86E8-5F5458CB3900}" type="slidenum">
              <a:rPr lang="ru-RU"/>
              <a:pPr/>
              <a:t>2</a:t>
            </a:fld>
            <a:endParaRPr lang="ru-RU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ru-RU"/>
              <a:t>ЦЕЛИ УРОКА: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00200"/>
            <a:ext cx="771525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Познакомиться о самой разрушительной из всех воин в истории, о великой победе нашего народа (1941-1945 гг.)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/>
              <a:t>Развивать интерес к истории родной страны.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/>
              <a:t>Воспитывать патриотизм, чувство гордости за мужество и храбрость людей нашей родины.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76805" name="Picture 5" descr="line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581025" cy="6826250"/>
          </a:xfrm>
          <a:prstGeom prst="rect">
            <a:avLst/>
          </a:prstGeom>
          <a:noFill/>
        </p:spPr>
      </p:pic>
      <p:pic>
        <p:nvPicPr>
          <p:cNvPr id="76806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243262" y="3243262"/>
            <a:ext cx="6858000" cy="37147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6DAC-E87E-4E57-80FD-E549F8DCFC58}" type="slidenum">
              <a:rPr lang="ru-RU"/>
              <a:pPr/>
              <a:t>3</a:t>
            </a:fld>
            <a:endParaRPr lang="ru-RU"/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8245475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БЛИЦ-ОПРОС ПО ТЕМЕ:</a:t>
            </a:r>
          </a:p>
        </p:txBody>
      </p:sp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755650" y="1916113"/>
            <a:ext cx="7775575" cy="259238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4722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"Страницы истории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20-30-х годов!"</a:t>
            </a:r>
          </a:p>
        </p:txBody>
      </p:sp>
      <p:pic>
        <p:nvPicPr>
          <p:cNvPr id="47111" name="Picture 7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860800"/>
            <a:ext cx="2187575" cy="280828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E829-45AC-44BB-8227-39EEA41E60B3}" type="slidenum">
              <a:rPr lang="ru-RU"/>
              <a:pPr/>
              <a:t>4</a:t>
            </a:fld>
            <a:endParaRPr lang="ru-RU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268538" y="0"/>
            <a:ext cx="50403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u="sng"/>
              <a:t>ВОПРОСЫ</a:t>
            </a:r>
          </a:p>
        </p:txBody>
      </p:sp>
      <p:pic>
        <p:nvPicPr>
          <p:cNvPr id="98310" name="Picture 6" descr="18m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8625"/>
            <a:ext cx="1476375" cy="1349375"/>
          </a:xfrm>
          <a:prstGeom prst="rect">
            <a:avLst/>
          </a:prstGeom>
          <a:noFill/>
        </p:spPr>
      </p:pic>
      <p:pic>
        <p:nvPicPr>
          <p:cNvPr id="98311" name="Picture 7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476250" cy="360363"/>
          </a:xfrm>
          <a:prstGeom prst="rect">
            <a:avLst/>
          </a:prstGeom>
          <a:noFill/>
        </p:spPr>
      </p:pic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971550" y="1339850"/>
            <a:ext cx="783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1. Кто правил жизнью страны после 1917 года?</a:t>
            </a:r>
          </a:p>
        </p:txBody>
      </p:sp>
      <p:pic>
        <p:nvPicPr>
          <p:cNvPr id="98313" name="Picture 9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92375"/>
            <a:ext cx="476250" cy="381000"/>
          </a:xfrm>
          <a:prstGeom prst="rect">
            <a:avLst/>
          </a:prstGeom>
          <a:noFill/>
        </p:spPr>
      </p:pic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2555875" y="1844675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Партия большевиков.</a:t>
            </a: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971550" y="2492375"/>
            <a:ext cx="753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2. Как позднее стали называть большевиков?</a:t>
            </a: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2555875" y="2997200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Коммунистами.</a:t>
            </a:r>
          </a:p>
        </p:txBody>
      </p:sp>
      <p:pic>
        <p:nvPicPr>
          <p:cNvPr id="98317" name="Picture 13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476250" cy="381000"/>
          </a:xfrm>
          <a:prstGeom prst="rect">
            <a:avLst/>
          </a:prstGeom>
          <a:noFill/>
        </p:spPr>
      </p:pic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900113" y="3644900"/>
            <a:ext cx="8531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3.Какое новое государство появилось на карте в 1922 году?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2555875" y="4221163"/>
            <a:ext cx="633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i="1"/>
              <a:t>Союз Советских Социалистических Республик  (Советский Союз, СССР)</a:t>
            </a:r>
          </a:p>
        </p:txBody>
      </p:sp>
      <p:pic>
        <p:nvPicPr>
          <p:cNvPr id="98320" name="Picture 16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084763"/>
            <a:ext cx="476250" cy="381000"/>
          </a:xfrm>
          <a:prstGeom prst="rect">
            <a:avLst/>
          </a:prstGeom>
          <a:noFill/>
        </p:spPr>
      </p:pic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971550" y="5084763"/>
            <a:ext cx="8420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4. Сколько союзных республик вошло в состав СССР?</a:t>
            </a: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2555875" y="5589588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15.</a:t>
            </a:r>
          </a:p>
        </p:txBody>
      </p:sp>
      <p:pic>
        <p:nvPicPr>
          <p:cNvPr id="98324" name="Picture 20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0"/>
            <a:ext cx="1155700" cy="1484313"/>
          </a:xfrm>
          <a:prstGeom prst="rect">
            <a:avLst/>
          </a:prstGeom>
          <a:noFill/>
        </p:spPr>
      </p:pic>
      <p:sp>
        <p:nvSpPr>
          <p:cNvPr id="98325" name="Rectangle 21"/>
          <p:cNvSpPr>
            <a:spLocks noChangeArrowheads="1"/>
          </p:cNvSpPr>
          <p:nvPr/>
        </p:nvSpPr>
        <p:spPr bwMode="auto">
          <a:xfrm>
            <a:off x="1331913" y="6165850"/>
            <a:ext cx="67611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buFont typeface="Wingdings" pitchFamily="2" charset="2"/>
              <a:buNone/>
              <a:tabLst>
                <a:tab pos="908050" algn="l"/>
              </a:tabLst>
            </a:pPr>
            <a:r>
              <a:rPr lang="ru-RU" sz="1400"/>
              <a:t>*Для прочтения вопроса нажать одним щелчком мыши на карандаш.</a:t>
            </a:r>
          </a:p>
          <a:p>
            <a:pPr algn="just">
              <a:buFont typeface="Wingdings" pitchFamily="2" charset="2"/>
              <a:buNone/>
              <a:tabLst>
                <a:tab pos="908050" algn="l"/>
              </a:tabLst>
            </a:pPr>
            <a:r>
              <a:rPr lang="ru-RU" sz="1400"/>
              <a:t>**Для проверки правильности ответа нажать одним щелчком мыши на вопрос.</a:t>
            </a: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1187450" y="6092825"/>
            <a:ext cx="5472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8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8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8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8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8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20"/>
                  </p:tgtEl>
                </p:cond>
              </p:nextCondLst>
            </p:seq>
          </p:childTnLst>
        </p:cTn>
      </p:par>
    </p:tnLst>
    <p:bldLst>
      <p:bldP spid="98314" grpId="0"/>
      <p:bldP spid="98316" grpId="0"/>
      <p:bldP spid="98319" grpId="0"/>
      <p:bldP spid="983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5BE1-0D4D-4A6B-8FF9-2FC7F5B4AEC6}" type="slidenum">
              <a:rPr lang="ru-RU"/>
              <a:pPr/>
              <a:t>5</a:t>
            </a:fld>
            <a:endParaRPr lang="ru-RU"/>
          </a:p>
        </p:txBody>
      </p:sp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2268538" y="0"/>
            <a:ext cx="50403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u="sng"/>
              <a:t>ВОПРОСЫ</a:t>
            </a:r>
          </a:p>
        </p:txBody>
      </p:sp>
      <p:pic>
        <p:nvPicPr>
          <p:cNvPr id="99331" name="Picture 3" descr="18m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8625"/>
            <a:ext cx="1476375" cy="1349375"/>
          </a:xfrm>
          <a:prstGeom prst="rect">
            <a:avLst/>
          </a:prstGeom>
          <a:noFill/>
        </p:spPr>
      </p:pic>
      <p:pic>
        <p:nvPicPr>
          <p:cNvPr id="99332" name="Picture 4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476250" cy="360363"/>
          </a:xfrm>
          <a:prstGeom prst="rect">
            <a:avLst/>
          </a:prstGeom>
          <a:noFill/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971550" y="1339850"/>
            <a:ext cx="8172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5.  В каком году Советское правительство переехало из Петербурга в Москву?</a:t>
            </a:r>
          </a:p>
        </p:txBody>
      </p:sp>
      <p:pic>
        <p:nvPicPr>
          <p:cNvPr id="99334" name="Picture 6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36838"/>
            <a:ext cx="476250" cy="381000"/>
          </a:xfrm>
          <a:prstGeom prst="rect">
            <a:avLst/>
          </a:prstGeom>
          <a:noFill/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2555875" y="2060575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В 1918.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971550" y="2636838"/>
            <a:ext cx="734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6. Чем стала Москва для Советского Союза? 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2555875" y="3141663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Столицей.</a:t>
            </a:r>
          </a:p>
        </p:txBody>
      </p:sp>
      <p:pic>
        <p:nvPicPr>
          <p:cNvPr id="99338" name="Picture 10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476250" cy="381000"/>
          </a:xfrm>
          <a:prstGeom prst="rect">
            <a:avLst/>
          </a:prstGeom>
          <a:noFill/>
        </p:spPr>
      </p:pic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900113" y="3644900"/>
            <a:ext cx="8531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7. Какие решительные перемены произошли в государстве?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1116013" y="4437063"/>
            <a:ext cx="77771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50000"/>
              </a:spcBef>
              <a:buFontTx/>
              <a:buAutoNum type="arabicParenR"/>
            </a:pPr>
            <a:r>
              <a:rPr lang="ru-RU" sz="2400" i="1"/>
              <a:t>Изменился состав населения страны.</a:t>
            </a:r>
          </a:p>
          <a:p>
            <a:pPr marL="342900" indent="-342900" algn="r">
              <a:spcBef>
                <a:spcPct val="50000"/>
              </a:spcBef>
            </a:pPr>
            <a:r>
              <a:rPr lang="ru-RU" sz="2400" i="1"/>
              <a:t>2) Больше не было царя, помещиков, фабрикантов.</a:t>
            </a:r>
          </a:p>
          <a:p>
            <a:pPr marL="342900" indent="-342900" algn="r">
              <a:spcBef>
                <a:spcPct val="50000"/>
              </a:spcBef>
            </a:pPr>
            <a:r>
              <a:rPr lang="ru-RU" sz="2400" i="1"/>
              <a:t>3) Тысячи людей переехали в опустевшие квартиры и особняки.</a:t>
            </a:r>
          </a:p>
        </p:txBody>
      </p:sp>
      <p:pic>
        <p:nvPicPr>
          <p:cNvPr id="99344" name="Picture 1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0"/>
            <a:ext cx="1155700" cy="148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9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9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9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9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9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8"/>
                  </p:tgtEl>
                </p:cond>
              </p:nextCondLst>
            </p:seq>
          </p:childTnLst>
        </p:cTn>
      </p:par>
    </p:tnLst>
    <p:bldLst>
      <p:bldP spid="99335" grpId="0"/>
      <p:bldP spid="99337" grpId="0"/>
      <p:bldP spid="993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6CB-3C6B-4D3D-8A62-908CA2C15F26}" type="slidenum">
              <a:rPr lang="ru-RU"/>
              <a:pPr/>
              <a:t>6</a:t>
            </a:fld>
            <a:endParaRPr lang="ru-RU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268538" y="0"/>
            <a:ext cx="50403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u="sng"/>
              <a:t>ВОПРОСЫ</a:t>
            </a:r>
          </a:p>
        </p:txBody>
      </p:sp>
      <p:pic>
        <p:nvPicPr>
          <p:cNvPr id="101379" name="Picture 3" descr="18m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8625"/>
            <a:ext cx="1476375" cy="1349375"/>
          </a:xfrm>
          <a:prstGeom prst="rect">
            <a:avLst/>
          </a:prstGeom>
          <a:noFill/>
        </p:spPr>
      </p:pic>
      <p:pic>
        <p:nvPicPr>
          <p:cNvPr id="101380" name="Picture 4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836613"/>
            <a:ext cx="476250" cy="360362"/>
          </a:xfrm>
          <a:prstGeom prst="rect">
            <a:avLst/>
          </a:prstGeom>
          <a:noFill/>
        </p:spPr>
      </p:pic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790575" y="908050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8. О каких решительных изменениях в образовании говорит иллюстрация?</a:t>
            </a:r>
          </a:p>
        </p:txBody>
      </p:sp>
      <p:pic>
        <p:nvPicPr>
          <p:cNvPr id="101382" name="Picture 6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538"/>
            <a:ext cx="476250" cy="381000"/>
          </a:xfrm>
          <a:prstGeom prst="rect">
            <a:avLst/>
          </a:prstGeom>
          <a:noFill/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292725" y="2133600"/>
            <a:ext cx="385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В стране началась борьба с безграмотностью.</a:t>
            </a:r>
            <a:endParaRPr lang="ru-RU" sz="2800" i="1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395288" y="3284538"/>
            <a:ext cx="85296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9. Какие потери понесла в то же время отечественная культура?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2555875" y="4005263"/>
            <a:ext cx="63373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50000"/>
              </a:spcBef>
              <a:buFontTx/>
              <a:buAutoNum type="arabicParenR"/>
            </a:pPr>
            <a:r>
              <a:rPr lang="ru-RU" sz="2000" i="1"/>
              <a:t>Уничтожены многие исторические памятники.</a:t>
            </a:r>
          </a:p>
          <a:p>
            <a:pPr marL="342900" indent="-342900" algn="r">
              <a:spcBef>
                <a:spcPct val="50000"/>
              </a:spcBef>
            </a:pPr>
            <a:r>
              <a:rPr lang="ru-RU" sz="2000" i="1"/>
              <a:t>2) В Москве разрушен Храм Христа спасителя.</a:t>
            </a:r>
            <a:endParaRPr lang="ru-RU" sz="2800" i="1"/>
          </a:p>
        </p:txBody>
      </p:sp>
      <p:pic>
        <p:nvPicPr>
          <p:cNvPr id="101386" name="Picture 10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013325"/>
            <a:ext cx="476250" cy="381000"/>
          </a:xfrm>
          <a:prstGeom prst="rect">
            <a:avLst/>
          </a:prstGeom>
          <a:noFill/>
        </p:spPr>
      </p:pic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1258888" y="5084763"/>
            <a:ext cx="7885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10. Какое качество людей преобразовало нашу страну?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2339975" y="5734050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Трудовой порыв.</a:t>
            </a:r>
          </a:p>
        </p:txBody>
      </p:sp>
      <p:pic>
        <p:nvPicPr>
          <p:cNvPr id="101392" name="Picture 1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0"/>
            <a:ext cx="1155700" cy="1484313"/>
          </a:xfrm>
          <a:prstGeom prst="rect">
            <a:avLst/>
          </a:prstGeom>
          <a:noFill/>
        </p:spPr>
      </p:pic>
      <p:pic>
        <p:nvPicPr>
          <p:cNvPr id="101393" name="Picture 17" descr="File0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773238"/>
            <a:ext cx="2592388" cy="15113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13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139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1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1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1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1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1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93"/>
                  </p:tgtEl>
                </p:cond>
              </p:nextCondLst>
            </p:seq>
          </p:childTnLst>
        </p:cTn>
      </p:par>
    </p:tnLst>
    <p:bldLst>
      <p:bldP spid="101383" grpId="0"/>
      <p:bldP spid="101385" grpId="0"/>
      <p:bldP spid="1013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00B1-5A04-4DE0-A7BD-BF5E38F78F36}" type="slidenum">
              <a:rPr lang="ru-RU"/>
              <a:pPr/>
              <a:t>7</a:t>
            </a:fld>
            <a:endParaRPr lang="ru-RU"/>
          </a:p>
        </p:txBody>
      </p:sp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268538" y="0"/>
            <a:ext cx="50403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u="sng"/>
              <a:t>ВОПРОСЫ</a:t>
            </a:r>
          </a:p>
        </p:txBody>
      </p:sp>
      <p:pic>
        <p:nvPicPr>
          <p:cNvPr id="102403" name="Picture 3" descr="18m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8625"/>
            <a:ext cx="1476375" cy="1349375"/>
          </a:xfrm>
          <a:prstGeom prst="rect">
            <a:avLst/>
          </a:prstGeom>
          <a:noFill/>
        </p:spPr>
      </p:pic>
      <p:pic>
        <p:nvPicPr>
          <p:cNvPr id="102404" name="Picture 4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41438"/>
            <a:ext cx="476250" cy="360362"/>
          </a:xfrm>
          <a:prstGeom prst="rect">
            <a:avLst/>
          </a:prstGeom>
          <a:noFill/>
        </p:spPr>
      </p:pic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971550" y="1341438"/>
            <a:ext cx="7488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11. Какие новые постройки появились в это время в нашей стране?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563938" y="2205038"/>
            <a:ext cx="54006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Tx/>
              <a:buChar char="•"/>
            </a:pPr>
            <a:r>
              <a:rPr lang="ru-RU" sz="2400" i="1"/>
              <a:t> Новые города, заводы,  электростанции; в Москве метро.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3200" i="1"/>
          </a:p>
        </p:txBody>
      </p:sp>
      <p:pic>
        <p:nvPicPr>
          <p:cNvPr id="102410" name="Picture 10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13100"/>
            <a:ext cx="476250" cy="381000"/>
          </a:xfrm>
          <a:prstGeom prst="rect">
            <a:avLst/>
          </a:prstGeom>
          <a:noFill/>
        </p:spPr>
      </p:pic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827088" y="3213100"/>
            <a:ext cx="853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12. Как изменилась жизнь деревни?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2555875" y="3860800"/>
            <a:ext cx="63373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50000"/>
              </a:spcBef>
              <a:buFontTx/>
              <a:buAutoNum type="arabicParenR"/>
            </a:pPr>
            <a:r>
              <a:rPr lang="ru-RU" sz="2000" i="1"/>
              <a:t>Крестьяне получили землю.</a:t>
            </a:r>
          </a:p>
          <a:p>
            <a:pPr marL="342900" indent="-342900" algn="r">
              <a:spcBef>
                <a:spcPct val="50000"/>
              </a:spcBef>
            </a:pPr>
            <a:r>
              <a:rPr lang="ru-RU" sz="2000" i="1"/>
              <a:t>2) Стали приучать хозяйствовать по новому, коллективно.</a:t>
            </a:r>
            <a:endParaRPr lang="ru-RU" sz="2400" i="1"/>
          </a:p>
        </p:txBody>
      </p:sp>
      <p:pic>
        <p:nvPicPr>
          <p:cNvPr id="102413" name="Picture 13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084763"/>
            <a:ext cx="476250" cy="381000"/>
          </a:xfrm>
          <a:prstGeom prst="rect">
            <a:avLst/>
          </a:prstGeom>
          <a:noFill/>
        </p:spPr>
      </p:pic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971550" y="5084763"/>
            <a:ext cx="8420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13. Как назывались коллективные хозяйства в которые объединялись крестьяне?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2555875" y="5949950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Колхозы.</a:t>
            </a:r>
            <a:endParaRPr lang="ru-RU" sz="3200" i="1"/>
          </a:p>
        </p:txBody>
      </p:sp>
      <p:pic>
        <p:nvPicPr>
          <p:cNvPr id="102416" name="Picture 1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0"/>
            <a:ext cx="1155700" cy="148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3"/>
                  </p:tgtEl>
                </p:cond>
              </p:nextCondLst>
            </p:seq>
          </p:childTnLst>
        </p:cTn>
      </p:par>
    </p:tnLst>
    <p:bldLst>
      <p:bldP spid="102407" grpId="0"/>
      <p:bldP spid="102412" grpId="0"/>
      <p:bldP spid="1024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EFBE-30A0-492F-A320-48C08AF7D4CE}" type="slidenum">
              <a:rPr lang="ru-RU"/>
              <a:pPr/>
              <a:t>8</a:t>
            </a:fld>
            <a:endParaRPr lang="ru-RU"/>
          </a:p>
        </p:txBody>
      </p:sp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268538" y="0"/>
            <a:ext cx="50403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u="sng"/>
              <a:t>ВОПРОСЫ</a:t>
            </a:r>
          </a:p>
        </p:txBody>
      </p:sp>
      <p:pic>
        <p:nvPicPr>
          <p:cNvPr id="103427" name="Picture 3" descr="18m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8625"/>
            <a:ext cx="1476375" cy="1349375"/>
          </a:xfrm>
          <a:prstGeom prst="rect">
            <a:avLst/>
          </a:prstGeom>
          <a:noFill/>
        </p:spPr>
      </p:pic>
      <p:pic>
        <p:nvPicPr>
          <p:cNvPr id="103428" name="Picture 4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476250" cy="360363"/>
          </a:xfrm>
          <a:prstGeom prst="rect">
            <a:avLst/>
          </a:prstGeom>
          <a:noFill/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900113" y="1341438"/>
            <a:ext cx="8796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14. Как стали трудиться крестьяне на земле (в колхозах)?</a:t>
            </a:r>
          </a:p>
        </p:txBody>
      </p:sp>
      <p:pic>
        <p:nvPicPr>
          <p:cNvPr id="103430" name="Picture 6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92375"/>
            <a:ext cx="476250" cy="381000"/>
          </a:xfrm>
          <a:prstGeom prst="rect">
            <a:avLst/>
          </a:prstGeom>
          <a:noFill/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2555875" y="1989138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Сообща.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900113" y="2492375"/>
            <a:ext cx="7920037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solidFill>
                  <a:schemeClr val="tx2"/>
                </a:solidFill>
              </a:rPr>
              <a:t>15. Принесли ли эти новшества пользу в веками сложившийся уклад жизни землевладельцев?</a:t>
            </a:r>
          </a:p>
          <a:p>
            <a:pPr>
              <a:spcBef>
                <a:spcPct val="50000"/>
              </a:spcBef>
            </a:pPr>
            <a:endParaRPr lang="ru-RU" sz="2200" b="1">
              <a:solidFill>
                <a:schemeClr val="tx2"/>
              </a:solidFill>
            </a:endParaRP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2555875" y="3141663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Нет.</a:t>
            </a:r>
            <a:endParaRPr lang="ru-RU" sz="3200" i="1"/>
          </a:p>
        </p:txBody>
      </p:sp>
      <p:pic>
        <p:nvPicPr>
          <p:cNvPr id="103434" name="Picture 10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476250" cy="381000"/>
          </a:xfrm>
          <a:prstGeom prst="rect">
            <a:avLst/>
          </a:prstGeom>
          <a:noFill/>
        </p:spPr>
      </p:pic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900113" y="3644900"/>
            <a:ext cx="8531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16. Каких успехов добилась страна к концу 30-х годов?</a:t>
            </a: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2555875" y="4221163"/>
            <a:ext cx="6337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Страна выпускала собственные самолёты, автомобили, тракторы.</a:t>
            </a:r>
          </a:p>
        </p:txBody>
      </p:sp>
      <p:pic>
        <p:nvPicPr>
          <p:cNvPr id="103437" name="Picture 13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084763"/>
            <a:ext cx="476250" cy="381000"/>
          </a:xfrm>
          <a:prstGeom prst="rect">
            <a:avLst/>
          </a:prstGeom>
          <a:noFill/>
        </p:spPr>
      </p:pic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971550" y="5084763"/>
            <a:ext cx="8420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17. Какой ценой дались эти достижения Советскому Союзу?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2555875" y="5661025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Тяжёлой. Люди бедствовали.</a:t>
            </a:r>
            <a:endParaRPr lang="ru-RU" sz="3200" i="1"/>
          </a:p>
        </p:txBody>
      </p:sp>
      <p:pic>
        <p:nvPicPr>
          <p:cNvPr id="103440" name="Picture 1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0"/>
            <a:ext cx="1155700" cy="1484313"/>
          </a:xfrm>
          <a:prstGeom prst="rect">
            <a:avLst/>
          </a:prstGeom>
          <a:noFill/>
        </p:spPr>
      </p:pic>
      <p:sp>
        <p:nvSpPr>
          <p:cNvPr id="103441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971550" cy="6207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i="1">
                <a:latin typeface="Arial Narrow" pitchFamily="34" charset="0"/>
              </a:rPr>
              <a:t>Новая </a:t>
            </a:r>
          </a:p>
          <a:p>
            <a:pPr algn="ctr"/>
            <a:r>
              <a:rPr lang="ru-RU" sz="1600" i="1">
                <a:latin typeface="Arial Narrow" pitchFamily="34" charset="0"/>
              </a:rPr>
              <a:t>тема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7"/>
                  </p:tgtEl>
                </p:cond>
              </p:nextCondLst>
            </p:seq>
          </p:childTnLst>
        </p:cTn>
      </p:par>
    </p:tnLst>
    <p:bldLst>
      <p:bldP spid="103431" grpId="0"/>
      <p:bldP spid="103433" grpId="0"/>
      <p:bldP spid="103436" grpId="0"/>
      <p:bldP spid="1034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3CB4-A31A-4496-AC90-533757FAE86F}" type="slidenum">
              <a:rPr lang="ru-RU"/>
              <a:pPr/>
              <a:t>9</a:t>
            </a:fld>
            <a:endParaRPr lang="ru-RU"/>
          </a:p>
        </p:txBody>
      </p:sp>
      <p:pic>
        <p:nvPicPr>
          <p:cNvPr id="77843" name="Рисунок 5" descr="255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795655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77829" name="Picture 5" descr="line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0"/>
            <a:ext cx="581025" cy="6826250"/>
          </a:xfrm>
          <a:prstGeom prst="rect">
            <a:avLst/>
          </a:prstGeom>
          <a:noFill/>
        </p:spPr>
      </p:pic>
      <p:pic>
        <p:nvPicPr>
          <p:cNvPr id="77830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3243262" y="3243262"/>
            <a:ext cx="6858000" cy="371475"/>
          </a:xfrm>
          <a:prstGeom prst="rect">
            <a:avLst/>
          </a:prstGeom>
          <a:noFill/>
        </p:spPr>
      </p:pic>
      <p:sp>
        <p:nvSpPr>
          <p:cNvPr id="77832" name="WordArt 8" descr="27r2"/>
          <p:cNvSpPr>
            <a:spLocks noChangeArrowheads="1" noChangeShapeType="1" noTextEdit="1"/>
          </p:cNvSpPr>
          <p:nvPr/>
        </p:nvSpPr>
        <p:spPr bwMode="auto">
          <a:xfrm>
            <a:off x="2268538" y="549275"/>
            <a:ext cx="4824412" cy="424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Великая </a:t>
            </a:r>
          </a:p>
          <a:p>
            <a:pPr algn="ctr"/>
            <a:r>
              <a:rPr lang="ru-RU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война </a:t>
            </a:r>
          </a:p>
          <a:p>
            <a:pPr algn="ctr"/>
            <a:r>
              <a:rPr lang="ru-RU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и </a:t>
            </a:r>
          </a:p>
          <a:p>
            <a:pPr algn="ctr"/>
            <a:r>
              <a:rPr lang="ru-RU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великая </a:t>
            </a:r>
          </a:p>
          <a:p>
            <a:pPr algn="ctr"/>
            <a:r>
              <a:rPr lang="ru-RU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победа.</a:t>
            </a:r>
          </a:p>
        </p:txBody>
      </p:sp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31750"/>
            <a:ext cx="900112" cy="6858000"/>
          </a:xfrm>
          <a:prstGeom prst="rect">
            <a:avLst/>
          </a:prstGeom>
          <a:noFill/>
        </p:spPr>
      </p:pic>
      <p:pic>
        <p:nvPicPr>
          <p:cNvPr id="77834" name="Picture 10" descr="line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31750"/>
            <a:ext cx="581025" cy="6826250"/>
          </a:xfrm>
          <a:prstGeom prst="rect">
            <a:avLst/>
          </a:prstGeom>
          <a:noFill/>
        </p:spPr>
      </p:pic>
      <p:pic>
        <p:nvPicPr>
          <p:cNvPr id="77835" name="Picture 11" descr="6a70e8b6773489a1db393f098a274c0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529263" y="3243262"/>
            <a:ext cx="6858000" cy="371475"/>
          </a:xfrm>
          <a:prstGeom prst="rect">
            <a:avLst/>
          </a:prstGeom>
          <a:noFill/>
        </p:spPr>
      </p:pic>
      <p:pic>
        <p:nvPicPr>
          <p:cNvPr id="77837" name="Picture 13" descr="27r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5638800"/>
            <a:ext cx="1219200" cy="1219200"/>
          </a:xfrm>
          <a:prstGeom prst="rect">
            <a:avLst/>
          </a:prstGeom>
          <a:noFill/>
        </p:spPr>
      </p:pic>
      <p:pic>
        <p:nvPicPr>
          <p:cNvPr id="77838" name="Picture 14" descr="27r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5638800"/>
            <a:ext cx="1219200" cy="1219200"/>
          </a:xfrm>
          <a:prstGeom prst="rect">
            <a:avLst/>
          </a:prstGeom>
          <a:noFill/>
        </p:spPr>
      </p:pic>
      <p:pic>
        <p:nvPicPr>
          <p:cNvPr id="77839" name="Picture 15" descr="27r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5638800"/>
            <a:ext cx="1368425" cy="1219200"/>
          </a:xfrm>
          <a:prstGeom prst="rect">
            <a:avLst/>
          </a:prstGeom>
          <a:noFill/>
        </p:spPr>
      </p:pic>
      <p:pic>
        <p:nvPicPr>
          <p:cNvPr id="77840" name="Picture 16" descr="27r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5638800"/>
            <a:ext cx="1366837" cy="1219200"/>
          </a:xfrm>
          <a:prstGeom prst="rect">
            <a:avLst/>
          </a:prstGeom>
          <a:noFill/>
        </p:spPr>
      </p:pic>
      <p:pic>
        <p:nvPicPr>
          <p:cNvPr id="77841" name="Picture 17" descr="27r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5638800"/>
            <a:ext cx="1223962" cy="1219200"/>
          </a:xfrm>
          <a:prstGeom prst="rect">
            <a:avLst/>
          </a:prstGeom>
          <a:noFill/>
        </p:spPr>
      </p:pic>
      <p:pic>
        <p:nvPicPr>
          <p:cNvPr id="77842" name="Picture 18" descr="27r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5638800"/>
            <a:ext cx="1290637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803</Words>
  <Application>Microsoft Office PowerPoint</Application>
  <PresentationFormat>Экран (4:3)</PresentationFormat>
  <Paragraphs>103</Paragraphs>
  <Slides>17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Разрез</vt:lpstr>
      <vt:lpstr>Ленты</vt:lpstr>
      <vt:lpstr>Оформление по умолчанию</vt:lpstr>
      <vt:lpstr>Презентация PowerPoint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началась Великая Отечественная  война.</vt:lpstr>
      <vt:lpstr>Как началась Великая Отечественная  война.</vt:lpstr>
      <vt:lpstr>Как началась Великая Отечественная  война.</vt:lpstr>
      <vt:lpstr>Презентация PowerPoint</vt:lpstr>
      <vt:lpstr>Как началась Великая Отечественная  война.</vt:lpstr>
      <vt:lpstr>Презентация PowerPoint</vt:lpstr>
      <vt:lpstr>Презентация PowerPoint</vt:lpstr>
      <vt:lpstr>Презентация PowerPoint</vt:lpstr>
    </vt:vector>
  </TitlesOfParts>
  <Company>ааа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Оксана</cp:lastModifiedBy>
  <cp:revision>90</cp:revision>
  <dcterms:created xsi:type="dcterms:W3CDTF">2008-04-02T15:48:22Z</dcterms:created>
  <dcterms:modified xsi:type="dcterms:W3CDTF">2013-05-28T19:03:12Z</dcterms:modified>
</cp:coreProperties>
</file>