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86" r:id="rId6"/>
    <p:sldId id="275" r:id="rId7"/>
    <p:sldId id="287" r:id="rId8"/>
    <p:sldId id="288" r:id="rId9"/>
    <p:sldId id="289" r:id="rId10"/>
    <p:sldId id="281" r:id="rId11"/>
    <p:sldId id="277" r:id="rId12"/>
    <p:sldId id="284" r:id="rId13"/>
    <p:sldId id="271" r:id="rId14"/>
    <p:sldId id="265" r:id="rId15"/>
    <p:sldId id="273" r:id="rId16"/>
    <p:sldId id="272" r:id="rId17"/>
    <p:sldId id="270" r:id="rId18"/>
    <p:sldId id="264" r:id="rId19"/>
    <p:sldId id="266" r:id="rId20"/>
    <p:sldId id="267" r:id="rId21"/>
    <p:sldId id="268" r:id="rId22"/>
    <p:sldId id="291" r:id="rId23"/>
    <p:sldId id="263" r:id="rId24"/>
    <p:sldId id="282" r:id="rId25"/>
    <p:sldId id="262" r:id="rId26"/>
    <p:sldId id="26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1" autoAdjust="0"/>
    <p:restoredTop sz="94660"/>
  </p:normalViewPr>
  <p:slideViewPr>
    <p:cSldViewPr>
      <p:cViewPr varScale="1">
        <p:scale>
          <a:sx n="103" d="100"/>
          <a:sy n="103" d="100"/>
        </p:scale>
        <p:origin x="-2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2189E-73B4-4ABB-8D3F-E642B6C900C6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951C1-9E17-4C1B-B1BB-54A197DAAA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5661248"/>
            <a:ext cx="6836296" cy="10081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Подготовила  учитель начальных классов                                    </a:t>
            </a:r>
            <a:r>
              <a:rPr lang="ru-RU" sz="1800" b="1" dirty="0" smtClean="0"/>
              <a:t>Рвачева Анжелика Геннадьевна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052736"/>
            <a:ext cx="7406640" cy="2448272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Родительское собрание в 1 «В» классе Видновской гимназии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6626" name="Picture 2" descr="https://docs.google.com/viewer?url=http%3A%2F%2Fnsportal.ru%2Fsites%2Fdefault%2Ffiles%2F2012%2F12%2Froditelskoe_sobranie_fgos_noo.pps&amp;docid=bbd76b6a3daca9b3e70cad31ebd31f2a&amp;a=bi&amp;pagenumber=6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064896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571184" cy="1368152"/>
          </a:xfrm>
        </p:spPr>
        <p:txBody>
          <a:bodyPr>
            <a:normAutofit fontScale="90000"/>
          </a:bodyPr>
          <a:lstStyle/>
          <a:p>
            <a:r>
              <a:rPr lang="ru-RU" sz="4000" u="sng" dirty="0" smtClean="0"/>
              <a:t>Во  внеурочную деятельность могут входить</a:t>
            </a:r>
            <a:r>
              <a:rPr lang="ru-RU" sz="40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916832"/>
            <a:ext cx="7920880" cy="453650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выполнение домашних заданий (начиная со второго полугодия),</a:t>
            </a:r>
          </a:p>
          <a:p>
            <a:pPr lvl="0"/>
            <a:r>
              <a:rPr lang="ru-RU" dirty="0" smtClean="0"/>
              <a:t>индивидуальные занятия учителя с детьми, требующими психолого-педагогической и коррекционной поддержки (в том числе – индивидуальные занятия по постановке устной речи, почерка и письменной речи и т.д.), </a:t>
            </a:r>
          </a:p>
          <a:p>
            <a:pPr lvl="0"/>
            <a:r>
              <a:rPr lang="ru-RU" dirty="0" smtClean="0"/>
              <a:t>индивидуальные и групповые консультации (в том числе – дистанционные) для детей различных категорий, </a:t>
            </a:r>
          </a:p>
          <a:p>
            <a:pPr lvl="0"/>
            <a:r>
              <a:rPr lang="ru-RU" dirty="0" smtClean="0"/>
              <a:t>кружки, </a:t>
            </a:r>
          </a:p>
          <a:p>
            <a:pPr lvl="0"/>
            <a:r>
              <a:rPr lang="ru-RU" dirty="0" smtClean="0"/>
              <a:t>секции,</a:t>
            </a:r>
          </a:p>
          <a:p>
            <a:pPr lvl="0"/>
            <a:r>
              <a:rPr lang="ru-RU" dirty="0" smtClean="0"/>
              <a:t>круглые столы,</a:t>
            </a:r>
          </a:p>
          <a:p>
            <a:pPr lvl="0"/>
            <a:r>
              <a:rPr lang="ru-RU" dirty="0" smtClean="0"/>
              <a:t>конференции,</a:t>
            </a:r>
          </a:p>
          <a:p>
            <a:pPr lvl="0"/>
            <a:r>
              <a:rPr lang="ru-RU" dirty="0" smtClean="0"/>
              <a:t>диспуты, </a:t>
            </a:r>
          </a:p>
          <a:p>
            <a:pPr lvl="0"/>
            <a:r>
              <a:rPr lang="ru-RU" dirty="0" smtClean="0"/>
              <a:t>школьные научные общества,</a:t>
            </a:r>
          </a:p>
          <a:p>
            <a:pPr lvl="0"/>
            <a:r>
              <a:rPr lang="ru-RU" dirty="0" smtClean="0"/>
              <a:t>олимпиады, </a:t>
            </a:r>
          </a:p>
          <a:p>
            <a:pPr lvl="0"/>
            <a:r>
              <a:rPr lang="ru-RU" dirty="0" smtClean="0"/>
              <a:t>соревнования,</a:t>
            </a:r>
          </a:p>
          <a:p>
            <a:pPr lvl="0"/>
            <a:r>
              <a:rPr lang="ru-RU" dirty="0" smtClean="0"/>
              <a:t>поисковые и научные исследования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655272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русский язык                             5 уроков</a:t>
            </a:r>
            <a:br>
              <a:rPr lang="ru-RU" sz="4000" dirty="0" smtClean="0"/>
            </a:br>
            <a:r>
              <a:rPr lang="ru-RU" sz="4000" dirty="0" smtClean="0"/>
              <a:t>литературное  чтение            4 урока </a:t>
            </a:r>
            <a:br>
              <a:rPr lang="ru-RU" sz="4000" dirty="0" smtClean="0"/>
            </a:br>
            <a:r>
              <a:rPr lang="ru-RU" sz="4000" dirty="0" smtClean="0"/>
              <a:t>математика 	-	                   4 урока </a:t>
            </a:r>
            <a:br>
              <a:rPr lang="ru-RU" sz="4000" dirty="0" smtClean="0"/>
            </a:br>
            <a:r>
              <a:rPr lang="ru-RU" sz="4000" dirty="0" smtClean="0"/>
              <a:t>окружающий мир 	                   2 урока </a:t>
            </a:r>
            <a:br>
              <a:rPr lang="ru-RU" sz="4000" dirty="0" smtClean="0"/>
            </a:br>
            <a:r>
              <a:rPr lang="ru-RU" sz="4000" dirty="0" smtClean="0"/>
              <a:t>музыка		                              1 урок </a:t>
            </a:r>
            <a:br>
              <a:rPr lang="ru-RU" sz="4000" dirty="0" smtClean="0"/>
            </a:br>
            <a:r>
              <a:rPr lang="ru-RU" sz="4000" dirty="0" smtClean="0"/>
              <a:t>изобраз. иск-во                          1 урок</a:t>
            </a:r>
            <a:br>
              <a:rPr lang="ru-RU" sz="4000" dirty="0" smtClean="0"/>
            </a:br>
            <a:r>
              <a:rPr lang="ru-RU" sz="4000" dirty="0" smtClean="0"/>
              <a:t>технология -                                 1 урок</a:t>
            </a:r>
            <a:br>
              <a:rPr lang="ru-RU" sz="4000" dirty="0" smtClean="0"/>
            </a:br>
            <a:r>
              <a:rPr lang="ru-RU" sz="4000" dirty="0" smtClean="0"/>
              <a:t>физкультура 		                     3 урока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риторика                                               1 урок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ин. язык                                                 2 урока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Школьные принадлежности к       основным урокам: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/>
          <a:lstStyle/>
          <a:p>
            <a:r>
              <a:rPr lang="ru-RU" dirty="0" smtClean="0"/>
              <a:t>тетради в крупную клетку- 4 шт.</a:t>
            </a:r>
          </a:p>
          <a:p>
            <a:r>
              <a:rPr lang="ru-RU" dirty="0" smtClean="0"/>
              <a:t>тетради в косую линейку- 4 шт.</a:t>
            </a:r>
          </a:p>
          <a:p>
            <a:r>
              <a:rPr lang="ru-RU" dirty="0" smtClean="0"/>
              <a:t>обложки для тетрадей и книг плотные</a:t>
            </a:r>
          </a:p>
          <a:p>
            <a:r>
              <a:rPr lang="ru-RU" dirty="0" smtClean="0"/>
              <a:t>простые карандаши</a:t>
            </a:r>
          </a:p>
          <a:p>
            <a:r>
              <a:rPr lang="ru-RU" dirty="0" smtClean="0"/>
              <a:t>линейка 20 см </a:t>
            </a:r>
          </a:p>
          <a:p>
            <a:r>
              <a:rPr lang="ru-RU" dirty="0" smtClean="0"/>
              <a:t>ластик, точилка</a:t>
            </a:r>
          </a:p>
          <a:p>
            <a:r>
              <a:rPr lang="ru-RU" dirty="0" smtClean="0"/>
              <a:t>коробочка с цифрами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К урокам физ-ры .</a:t>
            </a:r>
            <a:endParaRPr lang="ru-RU" dirty="0"/>
          </a:p>
        </p:txBody>
      </p:sp>
      <p:pic>
        <p:nvPicPr>
          <p:cNvPr id="3" name="Picture 6" descr="https://docs.google.com/viewer?url=http%3A%2F%2Fnsportal.ru%2Fsites%2Fdefault%2Ffiles%2F2013%2F1%2Fprezentaciya_skoro_v_shkolu.ppt&amp;docid=565fc8a427d2e4f45bddb893d2cee3a4&amp;a=bi&amp;pagenumber=12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712879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260648"/>
            <a:ext cx="6552728" cy="11521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Приобрести к урокам изо и нар.культуры: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32560" y="1700808"/>
            <a:ext cx="7406640" cy="4968552"/>
          </a:xfrm>
        </p:spPr>
        <p:txBody>
          <a:bodyPr>
            <a:normAutofit/>
          </a:bodyPr>
          <a:lstStyle/>
          <a:p>
            <a:pPr marL="541782" indent="-514350">
              <a:buFont typeface="+mj-lt"/>
              <a:buAutoNum type="arabicPeriod"/>
            </a:pPr>
            <a:r>
              <a:rPr lang="ru-RU" sz="2400" dirty="0" smtClean="0"/>
              <a:t>Краски -акварель(медовые).</a:t>
            </a:r>
          </a:p>
          <a:p>
            <a:pPr marL="541782" indent="-514350">
              <a:buFont typeface="+mj-lt"/>
              <a:buAutoNum type="arabicPeriod"/>
            </a:pPr>
            <a:r>
              <a:rPr lang="ru-RU" sz="2400" dirty="0" smtClean="0"/>
              <a:t>Гуашь (6 цветов).</a:t>
            </a:r>
          </a:p>
          <a:p>
            <a:pPr marL="541782" indent="-514350">
              <a:buFont typeface="+mj-lt"/>
              <a:buAutoNum type="arabicPeriod"/>
            </a:pPr>
            <a:r>
              <a:rPr lang="ru-RU" sz="2400" dirty="0" smtClean="0"/>
              <a:t>Кисти круглые(белка).</a:t>
            </a:r>
          </a:p>
          <a:p>
            <a:pPr marL="541782" indent="-514350">
              <a:buFont typeface="+mj-lt"/>
              <a:buAutoNum type="arabicPeriod"/>
            </a:pPr>
            <a:r>
              <a:rPr lang="ru-RU" sz="2400" dirty="0" smtClean="0"/>
              <a:t>2 альбома по 36-40 листов на пружинах.</a:t>
            </a:r>
          </a:p>
          <a:p>
            <a:pPr marL="541782" indent="-514350">
              <a:buFont typeface="+mj-lt"/>
              <a:buAutoNum type="arabicPeriod"/>
            </a:pPr>
            <a:r>
              <a:rPr lang="ru-RU" sz="2400" dirty="0" smtClean="0"/>
              <a:t>Карандаши цветные(12 штук).</a:t>
            </a:r>
          </a:p>
          <a:p>
            <a:pPr marL="541782" indent="-514350">
              <a:buFont typeface="+mj-lt"/>
              <a:buAutoNum type="arabicPeriod"/>
            </a:pPr>
            <a:r>
              <a:rPr lang="ru-RU" sz="2400" dirty="0" smtClean="0"/>
              <a:t>Фломастеры(12 штук).</a:t>
            </a:r>
          </a:p>
          <a:p>
            <a:pPr marL="541782" indent="-514350">
              <a:buFont typeface="+mj-lt"/>
              <a:buAutoNum type="arabicPeriod"/>
            </a:pPr>
            <a:r>
              <a:rPr lang="ru-RU" sz="2400" dirty="0" smtClean="0"/>
              <a:t>Папка с бумагой для рисования А-3.</a:t>
            </a:r>
          </a:p>
          <a:p>
            <a:pPr marL="541782" indent="-514350">
              <a:buFont typeface="+mj-lt"/>
              <a:buAutoNum type="arabicPeriod"/>
            </a:pPr>
            <a:r>
              <a:rPr lang="ru-RU" sz="2400" dirty="0" smtClean="0"/>
              <a:t>Простые карандаши.</a:t>
            </a:r>
          </a:p>
          <a:p>
            <a:pPr marL="541782" indent="-514350"/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Приобрести к урокам труда: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Цветная бумага.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Цветной картон.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Кисточки для клея.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Иглы с большим ушком.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Нитки мулине.</a:t>
            </a:r>
          </a:p>
          <a:p>
            <a:pPr marL="59664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75656" y="476672"/>
            <a:ext cx="7052320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Принадлежности для сауны: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63688" y="1196752"/>
            <a:ext cx="7200800" cy="4968552"/>
          </a:xfrm>
        </p:spPr>
        <p:txBody>
          <a:bodyPr>
            <a:normAutofit fontScale="85000" lnSpcReduction="20000"/>
          </a:bodyPr>
          <a:lstStyle/>
          <a:p>
            <a:pPr lvl="3" algn="l"/>
            <a:endParaRPr lang="ru-RU" sz="6400" dirty="0" smtClean="0"/>
          </a:p>
          <a:p>
            <a:pPr algn="l">
              <a:buFont typeface="Arial" pitchFamily="34" charset="0"/>
              <a:buChar char="•"/>
            </a:pPr>
            <a:r>
              <a:rPr lang="ru-RU" sz="5900" dirty="0" smtClean="0"/>
              <a:t>полотенце банное</a:t>
            </a:r>
          </a:p>
          <a:p>
            <a:pPr algn="l">
              <a:buFont typeface="Arial" pitchFamily="34" charset="0"/>
              <a:buChar char="•"/>
            </a:pPr>
            <a:r>
              <a:rPr lang="ru-RU" sz="5900" dirty="0" smtClean="0"/>
              <a:t>купальник</a:t>
            </a:r>
          </a:p>
          <a:p>
            <a:pPr algn="l">
              <a:buFont typeface="Arial" pitchFamily="34" charset="0"/>
              <a:buChar char="•"/>
            </a:pPr>
            <a:r>
              <a:rPr lang="ru-RU" sz="5900" dirty="0" smtClean="0"/>
              <a:t>резиновая шапочка</a:t>
            </a:r>
          </a:p>
          <a:p>
            <a:pPr algn="l">
              <a:buFont typeface="Arial" pitchFamily="34" charset="0"/>
              <a:buChar char="•"/>
            </a:pPr>
            <a:r>
              <a:rPr lang="ru-RU" sz="5900" dirty="0" smtClean="0"/>
              <a:t>резиновые тапочки</a:t>
            </a:r>
          </a:p>
          <a:p>
            <a:pPr algn="l">
              <a:buFont typeface="Arial" pitchFamily="34" charset="0"/>
              <a:buChar char="•"/>
            </a:pPr>
            <a:r>
              <a:rPr lang="ru-RU" sz="5900" dirty="0" smtClean="0"/>
              <a:t>халат</a:t>
            </a:r>
          </a:p>
          <a:p>
            <a:pPr algn="l">
              <a:buFont typeface="Arial" pitchFamily="34" charset="0"/>
              <a:buChar char="•"/>
            </a:pPr>
            <a:r>
              <a:rPr lang="ru-RU" sz="5900" dirty="0" smtClean="0"/>
              <a:t>шерстяная шапочка</a:t>
            </a:r>
            <a:endParaRPr lang="ru-RU" sz="59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Про домашние задания.</a:t>
            </a:r>
            <a:endParaRPr lang="ru-RU" dirty="0"/>
          </a:p>
        </p:txBody>
      </p:sp>
      <p:pic>
        <p:nvPicPr>
          <p:cNvPr id="4" name="Picture 2" descr="https://docs.google.com/viewer?url=http%3A%2F%2Fnsportal.ru%2Fsites%2Fdefault%2Ffiles%2F2013%2F1%2Fprezentaciya_skoro_v_shkolu.ppt&amp;docid=565fc8a427d2e4f45bddb893d2cee3a4&amp;a=bi&amp;pagenumber=7&amp;w=5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03648" y="1340768"/>
            <a:ext cx="7416824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Сотовый телефон у ребёнка.</a:t>
            </a:r>
            <a:endParaRPr lang="ru-RU" dirty="0"/>
          </a:p>
        </p:txBody>
      </p:sp>
      <p:pic>
        <p:nvPicPr>
          <p:cNvPr id="3" name="Picture 2" descr="https://docs.google.com/viewer?url=http%3A%2F%2Fnsportal.ru%2Fsites%2Fdefault%2Ffiles%2F2013%2F1%2Fprezentaciya_skoro_v_shkolu.ppt&amp;docid=565fc8a427d2e4f45bddb893d2cee3a4&amp;a=bi&amp;pagenumber=26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00808"/>
            <a:ext cx="7200800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571184" cy="6178698"/>
          </a:xfrm>
        </p:spPr>
        <p:txBody>
          <a:bodyPr>
            <a:normAutofit/>
          </a:bodyPr>
          <a:lstStyle/>
          <a:p>
            <a:r>
              <a:rPr lang="ru-RU" b="1" dirty="0" smtClean="0"/>
              <a:t>  Примите мои поздравления     с зачислением вашего ребенка в   1 «В» класс Видновской гимназии!!!</a:t>
            </a:r>
            <a:endParaRPr lang="ru-RU" b="1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Сохранность вещей.</a:t>
            </a:r>
            <a:endParaRPr lang="ru-RU" dirty="0"/>
          </a:p>
        </p:txBody>
      </p:sp>
      <p:pic>
        <p:nvPicPr>
          <p:cNvPr id="3" name="Picture 2" descr="https://docs.google.com/viewer?url=http%3A%2F%2Fnsportal.ru%2Fsites%2Fdefault%2Ffiles%2F2013%2F1%2Fprezentaciya_skoro_v_shkolu.ppt&amp;docid=565fc8a427d2e4f45bddb893d2cee3a4&amp;a=bi&amp;pagenumber=27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7344816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Игрушки в школе.</a:t>
            </a:r>
            <a:endParaRPr lang="ru-RU" dirty="0"/>
          </a:p>
        </p:txBody>
      </p:sp>
      <p:pic>
        <p:nvPicPr>
          <p:cNvPr id="3" name="Picture 2" descr="https://docs.google.com/viewer?url=http%3A%2F%2Fnsportal.ru%2Fsites%2Fdefault%2Ffiles%2F2013%2F1%2Fprezentaciya_skoro_v_shkolu.ppt&amp;docid=565fc8a427d2e4f45bddb893d2cee3a4&amp;a=bi&amp;pagenumber=28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7128792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Пальцы помогают говорить!!!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лепка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ш</a:t>
            </a:r>
            <a:r>
              <a:rPr lang="ru-RU" dirty="0" smtClean="0">
                <a:solidFill>
                  <a:srgbClr val="7030A0"/>
                </a:solidFill>
              </a:rPr>
              <a:t>триховка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</a:t>
            </a:r>
            <a:r>
              <a:rPr lang="ru-RU" dirty="0" smtClean="0">
                <a:solidFill>
                  <a:srgbClr val="7030A0"/>
                </a:solidFill>
              </a:rPr>
              <a:t>ырезание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з</a:t>
            </a:r>
            <a:r>
              <a:rPr lang="ru-RU" dirty="0" smtClean="0">
                <a:solidFill>
                  <a:srgbClr val="7030A0"/>
                </a:solidFill>
              </a:rPr>
              <a:t>авязывание бантов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развязывание узелков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р</a:t>
            </a:r>
            <a:r>
              <a:rPr lang="ru-RU" dirty="0" smtClean="0">
                <a:solidFill>
                  <a:srgbClr val="7030A0"/>
                </a:solidFill>
              </a:rPr>
              <a:t>асстёгивание и застёгивание пуговиц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м</a:t>
            </a:r>
            <a:r>
              <a:rPr lang="ru-RU" dirty="0" smtClean="0">
                <a:solidFill>
                  <a:srgbClr val="7030A0"/>
                </a:solidFill>
              </a:rPr>
              <a:t>озаика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конструктор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73238"/>
            <a:ext cx="7772400" cy="43576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i="1">
                <a:effectLst>
                  <a:outerShdw blurRad="38100" dist="38100" dir="2700000" algn="tl">
                    <a:srgbClr val="FFFFFF"/>
                  </a:outerShdw>
                </a:effectLst>
                <a:latin typeface="Gill Sans MT Ext Condensed Bold" pitchFamily="34" charset="0"/>
              </a:rPr>
              <a:t>     </a:t>
            </a:r>
            <a:r>
              <a:rPr lang="ru-RU" sz="2000" i="1">
                <a:effectLst>
                  <a:outerShdw blurRad="38100" dist="38100" dir="2700000" algn="tl">
                    <a:srgbClr val="FFFFFF"/>
                  </a:outerShdw>
                </a:effectLst>
                <a:latin typeface="Calligraph"/>
              </a:rPr>
              <a:t>«</a:t>
            </a:r>
            <a:r>
              <a:rPr lang="ru-RU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Gill Sans MT Ext Condensed Bold" pitchFamily="34" charset="0"/>
              </a:rPr>
              <a:t>Школа </a:t>
            </a:r>
            <a:r>
              <a:rPr lang="ru-RU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 Ext Condensed Bold" pitchFamily="34" charset="0"/>
              </a:rPr>
              <a:t>не должна</a:t>
            </a:r>
            <a:r>
              <a:rPr lang="ru-RU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Gill Sans MT Ext Condensed Bold" pitchFamily="34" charset="0"/>
              </a:rPr>
              <a:t> вносить резкого перелома в  жизнь детей. Пусть, став учеником, ребенок продолжает делать сегодня то, что делал вчера. </a:t>
            </a:r>
            <a:r>
              <a:rPr lang="ru-RU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 Ext Condensed Bold" pitchFamily="34" charset="0"/>
              </a:rPr>
              <a:t>Пусть новое появляется в его жизни постепенно и не ошеломляет лавиной впечатлений</a:t>
            </a:r>
            <a:r>
              <a:rPr lang="ru-RU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ligraph"/>
              </a:rPr>
              <a:t>»</a:t>
            </a:r>
            <a:r>
              <a:rPr lang="en-US" sz="20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 Ext Condensed Bold" pitchFamily="34" charset="0"/>
              </a:rPr>
              <a:t> </a:t>
            </a:r>
          </a:p>
          <a:p>
            <a:pPr algn="r">
              <a:buFont typeface="Wingdings" pitchFamily="2" charset="2"/>
              <a:buNone/>
            </a:pPr>
            <a:r>
              <a:rPr lang="ru-RU" b="1" i="1">
                <a:effectLst>
                  <a:outerShdw blurRad="38100" dist="38100" dir="2700000" algn="tl">
                    <a:srgbClr val="FFFFFF"/>
                  </a:outerShdw>
                </a:effectLst>
                <a:latin typeface="Gill Sans MT Ext Condensed Bold" pitchFamily="34" charset="0"/>
              </a:rPr>
              <a:t>В.А. Сухомлинский</a:t>
            </a:r>
          </a:p>
        </p:txBody>
      </p:sp>
      <p:pic>
        <p:nvPicPr>
          <p:cNvPr id="72708" name="Picture 4" descr="187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4005263"/>
            <a:ext cx="4213225" cy="2328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4" descr="https://docs.google.com/viewer?url=http%3A%2F%2Fnsportal.ru%2Fsites%2Fdefault%2Ffiles%2F2012%2F12%2Froditelskoe_sobranie_fgos_noo.pps&amp;docid=bbd76b6a3daca9b3e70cad31ebd31f2a&amp;a=bi&amp;pagenumber=5&amp;w=5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136904" cy="6525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Надеюсь на сотрудничество и взаимопонимание.</a:t>
            </a:r>
          </a:p>
        </p:txBody>
      </p:sp>
      <p:pic>
        <p:nvPicPr>
          <p:cNvPr id="36867" name="Picture 4" descr="p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3757613"/>
            <a:ext cx="2663825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Благодарю за внимание.</a:t>
            </a:r>
          </a:p>
        </p:txBody>
      </p:sp>
      <p:pic>
        <p:nvPicPr>
          <p:cNvPr id="37891" name="Picture 4" descr="учен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2165350"/>
            <a:ext cx="2879725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7196336" cy="12961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Рвачева  Анжелика  </a:t>
            </a:r>
            <a:r>
              <a:rPr lang="ru-RU" dirty="0" smtClean="0"/>
              <a:t>Геннадьевна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608512"/>
          </a:xfrm>
        </p:spPr>
        <p:txBody>
          <a:bodyPr>
            <a:normAutofit fontScale="92500"/>
          </a:bodyPr>
          <a:lstStyle/>
          <a:p>
            <a:pPr algn="l">
              <a:buFont typeface="Wingdings" pitchFamily="2" charset="2"/>
              <a:buChar char="§"/>
            </a:pPr>
            <a:r>
              <a:rPr lang="ru-RU" sz="2800" b="1" dirty="0" smtClean="0"/>
              <a:t>Образование-  высшее педагогическое</a:t>
            </a:r>
          </a:p>
          <a:p>
            <a:pPr algn="l">
              <a:buFont typeface="Wingdings" pitchFamily="2" charset="2"/>
              <a:buChar char="§"/>
            </a:pPr>
            <a:r>
              <a:rPr lang="ru-RU" sz="2800" b="1" dirty="0" smtClean="0"/>
              <a:t>Стаж работы- </a:t>
            </a:r>
            <a:r>
              <a:rPr lang="ru-RU" sz="2800" b="1" u="sng" dirty="0" smtClean="0"/>
              <a:t>с 1994 года </a:t>
            </a:r>
            <a:r>
              <a:rPr lang="ru-RU" sz="2800" b="1" dirty="0" smtClean="0"/>
              <a:t>в должности учителя начальных классов</a:t>
            </a:r>
          </a:p>
          <a:p>
            <a:pPr algn="l">
              <a:buFont typeface="Wingdings" pitchFamily="2" charset="2"/>
              <a:buChar char="§"/>
            </a:pPr>
            <a:r>
              <a:rPr lang="ru-RU" sz="2800" b="1" dirty="0" smtClean="0"/>
              <a:t>Квалификационная категория- высшая</a:t>
            </a:r>
          </a:p>
          <a:p>
            <a:pPr algn="l">
              <a:buFont typeface="Wingdings" pitchFamily="2" charset="2"/>
              <a:buChar char="§"/>
            </a:pPr>
            <a:r>
              <a:rPr lang="ru-RU" sz="2800" b="1" u="sng" dirty="0" smtClean="0"/>
              <a:t>2005год</a:t>
            </a:r>
            <a:r>
              <a:rPr lang="ru-RU" sz="2800" b="1" dirty="0" smtClean="0"/>
              <a:t>-победитель конкурса «Учитель года» Ленинского района</a:t>
            </a:r>
          </a:p>
          <a:p>
            <a:pPr algn="l">
              <a:buFont typeface="Wingdings" pitchFamily="2" charset="2"/>
              <a:buChar char="§"/>
            </a:pPr>
            <a:r>
              <a:rPr lang="ru-RU" sz="2800" b="1" u="sng" dirty="0" smtClean="0"/>
              <a:t>2009 год</a:t>
            </a:r>
            <a:r>
              <a:rPr lang="ru-RU" sz="2800" b="1" dirty="0" smtClean="0"/>
              <a:t>-победитель регионального этапа конкурса ПНПО</a:t>
            </a:r>
          </a:p>
          <a:p>
            <a:pPr algn="l">
              <a:buFont typeface="Wingdings" pitchFamily="2" charset="2"/>
              <a:buChar char="§"/>
            </a:pPr>
            <a:r>
              <a:rPr lang="ru-RU" sz="2800" b="1" dirty="0" smtClean="0"/>
              <a:t>замужем, имею 2 детей</a:t>
            </a:r>
          </a:p>
          <a:p>
            <a:endParaRPr lang="ru-RU" sz="2400" dirty="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dirty="0" smtClean="0"/>
              <a:t>Комплект учебников «Школа России»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792"/>
            <a:ext cx="1571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365104"/>
            <a:ext cx="8937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293096"/>
            <a:ext cx="8318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077072"/>
            <a:ext cx="8318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5013176"/>
            <a:ext cx="8318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725144"/>
            <a:ext cx="8318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1484784"/>
            <a:ext cx="16065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4653136"/>
            <a:ext cx="8223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7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1484784"/>
            <a:ext cx="144462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8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4869160"/>
            <a:ext cx="10033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9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20272" y="3501008"/>
            <a:ext cx="941387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1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0312" y="1700808"/>
            <a:ext cx="11239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556792"/>
            <a:ext cx="1571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7" y="476672"/>
            <a:ext cx="7279553" cy="1875096"/>
          </a:xfrm>
        </p:spPr>
        <p:txBody>
          <a:bodyPr>
            <a:normAutofit fontScale="90000"/>
          </a:bodyPr>
          <a:lstStyle/>
          <a:p>
            <a:pPr eaLnBrk="1"/>
            <a:r>
              <a:rPr lang="ru-RU" sz="2900" b="1" dirty="0" smtClean="0">
                <a:solidFill>
                  <a:schemeClr val="accent2"/>
                </a:solidFill>
              </a:rPr>
              <a:t>Что такое </a:t>
            </a:r>
            <a:br>
              <a:rPr lang="ru-RU" sz="2900" b="1" dirty="0" smtClean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accent2"/>
                </a:solidFill>
              </a:rPr>
              <a:t>Федеральный государственный стандарт</a:t>
            </a:r>
            <a:br>
              <a:rPr lang="ru-RU" sz="3200" b="1" dirty="0" smtClean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accent2"/>
                </a:solidFill>
              </a:rPr>
              <a:t>начального общего образования?(ФГОС)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6481" y="2579312"/>
            <a:ext cx="8226720" cy="3549972"/>
          </a:xfrm>
        </p:spPr>
        <p:txBody>
          <a:bodyPr/>
          <a:lstStyle/>
          <a:p>
            <a:pPr algn="ctr" eaLnBrk="1"/>
            <a:endParaRPr lang="ru-RU" dirty="0" smtClean="0"/>
          </a:p>
          <a:p>
            <a:pPr algn="ctr" eaLnBrk="1">
              <a:buNone/>
            </a:pPr>
            <a:r>
              <a:rPr lang="ru-RU" sz="3600" dirty="0" smtClean="0"/>
              <a:t>    </a:t>
            </a:r>
            <a:r>
              <a:rPr lang="ru-RU" sz="3600" b="1" dirty="0" smtClean="0"/>
              <a:t>Это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совокупность требований</a:t>
            </a:r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3600" b="1" dirty="0" smtClean="0"/>
              <a:t>которые обязательно должна       выполнить каждая школа, организуя процесс обучения и воспитания.</a:t>
            </a:r>
          </a:p>
          <a:p>
            <a:pPr eaLnBrk="1">
              <a:buNone/>
            </a:pPr>
            <a:endParaRPr lang="ru-RU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Какие требования выдвигает новый ФГОС НОО?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Стандарт выдвигает три группы требований:</a:t>
            </a:r>
          </a:p>
          <a:p>
            <a:pPr>
              <a:buNone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· Требования к </a:t>
            </a:r>
            <a:r>
              <a:rPr lang="ru-RU" b="1" i="1" u="sng" dirty="0" smtClean="0"/>
              <a:t>результатам освоения</a:t>
            </a:r>
            <a:r>
              <a:rPr lang="ru-RU" b="1" i="1" dirty="0" smtClean="0"/>
              <a:t> основной образовательной программы начального общего образования;</a:t>
            </a:r>
          </a:p>
          <a:p>
            <a:pPr>
              <a:buNone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· Требования к </a:t>
            </a:r>
            <a:r>
              <a:rPr lang="ru-RU" b="1" i="1" u="sng" dirty="0" smtClean="0"/>
              <a:t>структуре</a:t>
            </a:r>
            <a:r>
              <a:rPr lang="ru-RU" b="1" i="1" dirty="0" smtClean="0"/>
              <a:t> основной образовательной программы начального общего образования;</a:t>
            </a:r>
          </a:p>
          <a:p>
            <a:pPr>
              <a:buNone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· Требования к </a:t>
            </a:r>
            <a:r>
              <a:rPr lang="ru-RU" b="1" i="1" u="sng" dirty="0" smtClean="0"/>
              <a:t>условиям реализации</a:t>
            </a:r>
            <a:r>
              <a:rPr lang="ru-RU" b="1" i="1" dirty="0" smtClean="0"/>
              <a:t> основной образовательной программы начального общего образования.</a:t>
            </a:r>
            <a:br>
              <a:rPr lang="ru-RU" b="1" i="1" dirty="0" smtClean="0"/>
            </a:br>
            <a:endParaRPr lang="ru-RU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560840" cy="1296144"/>
          </a:xfrm>
        </p:spPr>
        <p:txBody>
          <a:bodyPr/>
          <a:lstStyle/>
          <a:p>
            <a:pPr eaLnBrk="1"/>
            <a:r>
              <a:rPr lang="ru-RU" sz="2500" b="1" dirty="0" smtClean="0">
                <a:solidFill>
                  <a:srgbClr val="003399"/>
                </a:solidFill>
              </a:rPr>
              <a:t>Что является отличительной особенностью нового Стандарта?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43607" y="1772816"/>
            <a:ext cx="7920881" cy="489654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73000"/>
              </a:lnSpc>
            </a:pPr>
            <a:r>
              <a:rPr lang="ru-RU" sz="1800" b="1" dirty="0" smtClean="0"/>
              <a:t>Стандарты  первого поколения               Стандарты второго поколения</a:t>
            </a:r>
          </a:p>
          <a:p>
            <a:pPr marL="0" indent="0">
              <a:lnSpc>
                <a:spcPct val="73000"/>
              </a:lnSpc>
            </a:pPr>
            <a:r>
              <a:rPr lang="ru-RU" sz="1600" b="1" dirty="0" smtClean="0"/>
              <a:t>  </a:t>
            </a:r>
            <a:r>
              <a:rPr lang="ru-RU" sz="1600" dirty="0" smtClean="0"/>
              <a:t>Формировать, давать знания                                 Развивать умения</a:t>
            </a:r>
          </a:p>
          <a:p>
            <a:pPr marL="0" indent="0">
              <a:lnSpc>
                <a:spcPct val="73000"/>
              </a:lnSpc>
            </a:pPr>
            <a:endParaRPr lang="ru-RU" sz="1600" dirty="0" smtClean="0"/>
          </a:p>
          <a:p>
            <a:pPr marL="0" indent="0">
              <a:lnSpc>
                <a:spcPct val="73000"/>
              </a:lnSpc>
              <a:buNone/>
            </a:pPr>
            <a:endParaRPr lang="ru-RU" sz="1600" dirty="0" smtClean="0"/>
          </a:p>
          <a:p>
            <a:pPr marL="0" indent="0">
              <a:lnSpc>
                <a:spcPct val="73000"/>
              </a:lnSpc>
              <a:buNone/>
            </a:pPr>
            <a:r>
              <a:rPr lang="ru-RU" sz="2000" b="1" dirty="0" smtClean="0"/>
              <a:t>Целью школы становятся не только знания, но и  умения:</a:t>
            </a:r>
          </a:p>
          <a:p>
            <a:pPr marL="0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b="1" dirty="0" smtClean="0"/>
              <a:t>ставить цель и добиваться ее;</a:t>
            </a:r>
          </a:p>
          <a:p>
            <a:pPr marL="0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b="1" dirty="0" smtClean="0"/>
              <a:t>самостоятельно добывать и применять знания;</a:t>
            </a:r>
          </a:p>
          <a:p>
            <a:pPr marL="0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b="1" dirty="0" smtClean="0"/>
              <a:t>составлять план своих действий и самостоятельно оценивать их последствия;</a:t>
            </a:r>
          </a:p>
          <a:p>
            <a:pPr marL="0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b="1" dirty="0" smtClean="0"/>
              <a:t>задавать вопросы; </a:t>
            </a:r>
          </a:p>
          <a:p>
            <a:pPr marL="0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b="1" dirty="0" smtClean="0"/>
              <a:t>ясно выражать свои мысли; </a:t>
            </a:r>
          </a:p>
          <a:p>
            <a:pPr marL="0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b="1" dirty="0" smtClean="0"/>
              <a:t>заботиться о других, быть нравственным человеком</a:t>
            </a:r>
          </a:p>
          <a:p>
            <a:pPr marL="0" indent="0">
              <a:lnSpc>
                <a:spcPct val="73000"/>
              </a:lnSpc>
              <a:buFont typeface="Wingdings" pitchFamily="2" charset="2"/>
              <a:buChar char="ü"/>
            </a:pPr>
            <a:r>
              <a:rPr lang="ru-RU" sz="2000" b="1" dirty="0" smtClean="0"/>
              <a:t>сохранять и укреплять своё здоровье </a:t>
            </a:r>
          </a:p>
          <a:p>
            <a:pPr marL="0" indent="0">
              <a:lnSpc>
                <a:spcPct val="73000"/>
              </a:lnSpc>
              <a:buFont typeface="Wingdings" pitchFamily="2" charset="2"/>
              <a:buChar char="ü"/>
            </a:pPr>
            <a:endParaRPr lang="ru-RU" sz="1300" b="1" dirty="0" smtClean="0"/>
          </a:p>
          <a:p>
            <a:pPr marL="0" indent="0">
              <a:lnSpc>
                <a:spcPct val="73000"/>
              </a:lnSpc>
              <a:buNone/>
            </a:pPr>
            <a:endParaRPr lang="ru-RU" sz="1300" b="1" dirty="0" smtClean="0"/>
          </a:p>
          <a:p>
            <a:pPr marL="0" indent="0">
              <a:lnSpc>
                <a:spcPct val="73000"/>
              </a:lnSpc>
            </a:pPr>
            <a:endParaRPr lang="ru-RU" sz="1300" b="1" dirty="0" smtClean="0"/>
          </a:p>
          <a:p>
            <a:pPr marL="0" indent="0">
              <a:lnSpc>
                <a:spcPct val="73000"/>
              </a:lnSpc>
            </a:pPr>
            <a:r>
              <a:rPr lang="ru-RU" sz="2400" b="1" dirty="0" smtClean="0"/>
              <a:t>В информационном обществе главными стали не знания, а умения ими пользоваться!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67543" y="1340769"/>
            <a:ext cx="8352929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945" tIns="41473" rIns="82945" bIns="41473">
            <a:spAutoFit/>
          </a:bodyPr>
          <a:lstStyle/>
          <a:p>
            <a:endParaRPr lang="ru-RU" b="1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1024784" y="1124744"/>
            <a:ext cx="8119216" cy="492099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Наряду с традиционным письмом ребенок сразу начинает осваивать </a:t>
            </a:r>
            <a:r>
              <a:rPr lang="ru-RU" b="1" dirty="0" smtClean="0"/>
              <a:t>клавиатурный набор текста</a:t>
            </a:r>
            <a:r>
              <a:rPr lang="ru-RU" dirty="0" smtClean="0"/>
              <a:t>.                                                                                      </a:t>
            </a:r>
          </a:p>
          <a:p>
            <a:pPr lvl="0"/>
            <a:r>
              <a:rPr lang="ru-RU" dirty="0" smtClean="0"/>
              <a:t>Изучение окружающего мира предполагает не только изучение материалов учебника, но и </a:t>
            </a:r>
            <a:r>
              <a:rPr lang="ru-RU" b="1" dirty="0" smtClean="0"/>
              <a:t>наблюдения и опыты</a:t>
            </a:r>
            <a:r>
              <a:rPr lang="ru-RU" dirty="0" smtClean="0"/>
              <a:t>, проводимые с помощью </a:t>
            </a:r>
            <a:r>
              <a:rPr lang="ru-RU" b="1" dirty="0" smtClean="0"/>
              <a:t>цифровых измерительных приборов, цифрового микроскопа, цифрового фотоаппарата и видеокамеры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В контексте изучения всех предметов будут использоваться различные источники информации, в том числе, в  </a:t>
            </a:r>
            <a:r>
              <a:rPr lang="ru-RU" b="1" dirty="0" smtClean="0"/>
              <a:t>Интернете.</a:t>
            </a:r>
          </a:p>
          <a:p>
            <a:pPr marL="0" indent="0" algn="ctr"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7" y="404664"/>
            <a:ext cx="7920881" cy="1512168"/>
          </a:xfrm>
        </p:spPr>
        <p:txBody>
          <a:bodyPr>
            <a:normAutofit fontScale="90000"/>
          </a:bodyPr>
          <a:lstStyle/>
          <a:p>
            <a:pPr eaLnBrk="1"/>
            <a:r>
              <a:rPr lang="ru-RU" sz="3300" b="1" dirty="0" smtClean="0">
                <a:solidFill>
                  <a:srgbClr val="003399"/>
                </a:solidFill>
              </a:rPr>
              <a:t>Что такое обучение деятельностью?(проектная деятельность)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926923"/>
            <a:ext cx="7911760" cy="4507673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ru-RU" dirty="0" smtClean="0"/>
              <a:t>В 1-ом классе реализуется цикл проектов, участвуя в которых,  дети знакомятся друг с другом, обмениваются информацией о себе, о школе, о своих интересах и увлечениях. </a:t>
            </a:r>
          </a:p>
          <a:p>
            <a:pPr marL="0" indent="0"/>
            <a:endParaRPr lang="ru-RU" dirty="0" smtClean="0"/>
          </a:p>
          <a:p>
            <a:pPr marL="0" indent="0"/>
            <a:r>
              <a:rPr lang="ru-RU" dirty="0" smtClean="0"/>
              <a:t>Это, например, проекты: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/>
              <a:t> «Я и мое имя»,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/>
              <a:t>«Моя семья», 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/>
              <a:t>совместное издание Азбуки и многое другое.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744</TotalTime>
  <Words>620</Words>
  <Application>Microsoft Office PowerPoint</Application>
  <PresentationFormat>Экран (4:3)</PresentationFormat>
  <Paragraphs>109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Подготовила  учитель начальных классов                                    Рвачева Анжелика Геннадьевна </vt:lpstr>
      <vt:lpstr>  Примите мои поздравления     с зачислением вашего ребенка в   1 «В» класс Видновской гимназии!!!</vt:lpstr>
      <vt:lpstr>Рвачева  Анжелика  Геннадьевна   </vt:lpstr>
      <vt:lpstr>Комплект учебников «Школа России»</vt:lpstr>
      <vt:lpstr>Что такое  Федеральный государственный стандарт начального общего образования?(ФГОС)</vt:lpstr>
      <vt:lpstr>Какие требования выдвигает новый ФГОС НОО?</vt:lpstr>
      <vt:lpstr>Что является отличительной особенностью нового Стандарта?</vt:lpstr>
      <vt:lpstr>Слайд 8</vt:lpstr>
      <vt:lpstr>Что такое обучение деятельностью?(проектная деятельность)</vt:lpstr>
      <vt:lpstr>Слайд 10</vt:lpstr>
      <vt:lpstr>Во  внеурочную деятельность могут входить: </vt:lpstr>
      <vt:lpstr>русский язык                             5 уроков литературное  чтение            4 урока  математика  -                    4 урока  окружающий мир                     2 урока  музыка                                1 урок  изобраз. иск-во                          1 урок технология -                                 1 урок физкультура                        3 урока  риторика                                               1 урок ин. язык                                                 2 урока </vt:lpstr>
      <vt:lpstr>   Школьные принадлежности к       основным урокам:</vt:lpstr>
      <vt:lpstr>             К урокам физ-ры .</vt:lpstr>
      <vt:lpstr>      Приобрести к урокам изо и нар.культуры:</vt:lpstr>
      <vt:lpstr>Приобрести к урокам труда:</vt:lpstr>
      <vt:lpstr>Принадлежности для сауны: </vt:lpstr>
      <vt:lpstr>          Про домашние задания.</vt:lpstr>
      <vt:lpstr>Сотовый телефон у ребёнка.</vt:lpstr>
      <vt:lpstr>         Сохранность вещей.</vt:lpstr>
      <vt:lpstr>             Игрушки в школе.</vt:lpstr>
      <vt:lpstr>Пальцы помогают говорить!!!</vt:lpstr>
      <vt:lpstr>Слайд 23</vt:lpstr>
      <vt:lpstr>Слайд 24</vt:lpstr>
      <vt:lpstr>Надеюсь на сотрудничество и взаимопонимание.</vt:lpstr>
      <vt:lpstr>Благодарю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в 1 «В» классе Видновской гимназии</dc:title>
  <dc:creator>Ramzes</dc:creator>
  <cp:lastModifiedBy>Ramzes</cp:lastModifiedBy>
  <cp:revision>60</cp:revision>
  <dcterms:created xsi:type="dcterms:W3CDTF">2013-05-24T07:28:39Z</dcterms:created>
  <dcterms:modified xsi:type="dcterms:W3CDTF">2013-05-28T14:49:33Z</dcterms:modified>
</cp:coreProperties>
</file>