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82B7E-7098-4170-8B0F-C6C83B2136E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E376-F5A6-470B-9E38-FF77EC2207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niart.ru/imgoods/A/012934/makovsky_137_456B5315.jpg" TargetMode="External"/><Relationship Id="rId3" Type="http://schemas.openxmlformats.org/officeDocument/2006/relationships/hyperlink" Target="http://animashky.ru/flist/objiv/4/70.gif" TargetMode="External"/><Relationship Id="rId7" Type="http://schemas.openxmlformats.org/officeDocument/2006/relationships/hyperlink" Target="http://www.nauka-tehnika.com.ua/img/apple_red_01.jpg" TargetMode="External"/><Relationship Id="rId2" Type="http://schemas.openxmlformats.org/officeDocument/2006/relationships/hyperlink" Target="http://i073.radikal.ru/0906/bd/030e2f9650f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werclip.ru/uploads/photos/2036.jpg" TargetMode="External"/><Relationship Id="rId5" Type="http://schemas.openxmlformats.org/officeDocument/2006/relationships/hyperlink" Target="http://www.gifcollection.by.ru/crayon1.gif" TargetMode="External"/><Relationship Id="rId4" Type="http://schemas.openxmlformats.org/officeDocument/2006/relationships/hyperlink" Target="http://animashky.ru/flist/glprir/1/5.gif" TargetMode="External"/><Relationship Id="rId9" Type="http://schemas.openxmlformats.org/officeDocument/2006/relationships/hyperlink" Target="http://animashky.ru/flist/obmult/31/32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гуси - лебед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443" y="0"/>
            <a:ext cx="918488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1500174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прием </a:t>
            </a:r>
            <a:br>
              <a:rPr lang="ru-RU" sz="4000" b="1" dirty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сложения однозначных чисел </a:t>
            </a:r>
            <a:br>
              <a:rPr lang="ru-RU" sz="4000" b="1" dirty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n w="11430"/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переходом через десяток</a:t>
            </a:r>
            <a:endParaRPr lang="ru-RU" sz="4000" b="1" dirty="0">
              <a:ln w="11430"/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3244334"/>
            <a:ext cx="29289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0" cmpd="sng">
                  <a:solidFill>
                    <a:srgbClr val="C00000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класс</a:t>
            </a:r>
            <a:endParaRPr lang="ru-RU" sz="4800" b="1" dirty="0">
              <a:ln w="19050" cmpd="sng">
                <a:solidFill>
                  <a:srgbClr val="C00000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4929198"/>
            <a:ext cx="5715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Очередько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Татьяна Константиновна</a:t>
            </a:r>
          </a:p>
          <a:p>
            <a:pPr algn="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читель начальных классов</a:t>
            </a:r>
          </a:p>
          <a:p>
            <a:pPr algn="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Новониколаевская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№2»</a:t>
            </a:r>
          </a:p>
          <a:p>
            <a:pPr algn="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.п. Новониколаевский,</a:t>
            </a:r>
          </a:p>
          <a:p>
            <a:pPr algn="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Волгоградская область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 descr="penci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4071938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517650" y="3094038"/>
          <a:ext cx="6109328" cy="669956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6699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lum contrast="-20000"/>
          </a:blip>
          <a:srcRect/>
          <a:stretch>
            <a:fillRect/>
          </a:stretch>
        </p:blipFill>
        <p:spPr bwMode="auto">
          <a:xfrm>
            <a:off x="1000125" y="3571875"/>
            <a:ext cx="43767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-1745603">
            <a:off x="1630363" y="401002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см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1918017">
            <a:off x="3414713" y="3721100"/>
            <a:ext cx="763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см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357688" y="4071938"/>
            <a:ext cx="763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см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85938" y="5500688"/>
            <a:ext cx="169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5+3+2=10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72264" y="1357298"/>
            <a:ext cx="228601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</a:rPr>
              <a:t>9 вёрст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214813" y="5500688"/>
            <a:ext cx="1108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pic>
        <p:nvPicPr>
          <p:cNvPr id="18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3" y="500063"/>
            <a:ext cx="11811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88" y="642938"/>
            <a:ext cx="10128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500" y="642938"/>
            <a:ext cx="13509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75" y="1500188"/>
            <a:ext cx="1357313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5" y="2071688"/>
            <a:ext cx="16430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92 L -0.23993 -0.001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1214422"/>
            <a:ext cx="8358246" cy="214313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0800" h="38100" prst="riblet"/>
              <a:extrusionClr>
                <a:schemeClr val="accent4">
                  <a:lumMod val="60000"/>
                  <a:lumOff val="40000"/>
                </a:schemeClr>
              </a:extrusion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</a:t>
            </a:r>
            <a:b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                      </a:t>
            </a:r>
            <a:b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                      </a:t>
            </a:r>
            <a:r>
              <a:rPr lang="ru-RU" sz="4900" b="1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900" b="1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900" b="1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900" b="1" i="1" smtClean="0">
                <a:ln w="3200">
                  <a:solidFill>
                    <a:srgbClr val="990033">
                      <a:alpha val="24706"/>
                    </a:srgbClr>
                  </a:solidFill>
                  <a:prstDash val="solid"/>
                  <a:round/>
                </a:ln>
                <a:solidFill>
                  <a:srgbClr val="FF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ru-RU" sz="5300" b="1">
              <a:ln w="3200">
                <a:solidFill>
                  <a:srgbClr val="7030A0">
                    <a:alpha val="24706"/>
                  </a:srgbClr>
                </a:solidFill>
                <a:prstDash val="solid"/>
                <a:round/>
              </a:ln>
              <a:solidFill>
                <a:srgbClr val="FF0066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175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F930D-ECE9-4D94-B1E9-8EB9427A361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  <p:pic>
        <p:nvPicPr>
          <p:cNvPr id="4" name="Рисунок 3" descr="гуси - лебед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443" y="0"/>
            <a:ext cx="918488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8728" y="500042"/>
            <a:ext cx="5857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Вот и сказке конец,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А кто слушал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МОЛОДЕЦ!</a:t>
            </a:r>
            <a:endParaRPr lang="ru-RU" sz="4000" dirty="0"/>
          </a:p>
        </p:txBody>
      </p:sp>
      <p:pic>
        <p:nvPicPr>
          <p:cNvPr id="6" name="Picture 5" descr="D:\зима\Домой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9" y="4143380"/>
            <a:ext cx="242057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hlinkClick r:id="rId3" action="ppaction://hlinksldjump"/>
          </p:cNvPr>
          <p:cNvSpPr>
            <a:spLocks noGrp="1"/>
          </p:cNvSpPr>
          <p:nvPr>
            <p:ph type="title" idx="4294967295"/>
          </p:nvPr>
        </p:nvSpPr>
        <p:spPr>
          <a:xfrm>
            <a:off x="428596" y="4000504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smtClean="0">
                <a:ln w="19050">
                  <a:solidFill>
                    <a:srgbClr val="FF0066"/>
                  </a:solidFill>
                  <a:prstDash val="solid"/>
                  <a:round/>
                </a:ln>
                <a:solidFill>
                  <a:srgbClr val="990099"/>
                </a:solidFill>
                <a:latin typeface="Comic Sans MS" pitchFamily="66" charset="0"/>
                <a:hlinkClick r:id="rId3" action="ppaction://hlinksldjump"/>
              </a:rPr>
              <a:t>ПРАВИЛЬНО</a:t>
            </a:r>
            <a:endParaRPr lang="ru-RU" sz="5400" b="1">
              <a:ln w="19050">
                <a:solidFill>
                  <a:srgbClr val="FF0066"/>
                </a:solidFill>
                <a:prstDash val="solid"/>
                <a:round/>
              </a:ln>
              <a:solidFill>
                <a:srgbClr val="990099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63" y="4143375"/>
            <a:ext cx="7143750" cy="101600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cap="all" dirty="0">
              <a:ln w="9000" cmpd="sng">
                <a:solidFill>
                  <a:schemeClr val="accent5">
                    <a:lumMod val="20000"/>
                    <a:lumOff val="8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88" y="435768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16390" name="Picture 18" descr="D:\зима\Аленушка2 копия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855634"/>
            <a:ext cx="1909769" cy="319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43108" y="1500174"/>
            <a:ext cx="533190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>
                  <a:solidFill>
                    <a:srgbClr val="FF0066"/>
                  </a:solidFill>
                </a:ln>
                <a:solidFill>
                  <a:srgbClr val="FF0000"/>
                </a:solidFill>
                <a:latin typeface="Comic Sans MS" pitchFamily="66" charset="0"/>
                <a:hlinkClick r:id="rId3" action="ppaction://hlinksldjump"/>
              </a:rPr>
              <a:t>ПОДУМАЙ ЕЩЁ!</a:t>
            </a:r>
            <a:endParaRPr lang="ru-RU" sz="4800" b="1" dirty="0">
              <a:ln>
                <a:solidFill>
                  <a:srgbClr val="FF0066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7412" name="Picture 5" descr="C:\Users\Елена\Pictures\избушка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128951"/>
            <a:ext cx="3429024" cy="43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2FBF9-15D2-44CF-BFC8-781B9F202D9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85813" y="857250"/>
            <a:ext cx="7786687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 b="1">
                <a:solidFill>
                  <a:srgbClr val="008000"/>
                </a:solidFill>
              </a:rPr>
              <a:t>Источники информации</a:t>
            </a:r>
            <a:r>
              <a:rPr lang="ru-RU">
                <a:solidFill>
                  <a:srgbClr val="008000"/>
                </a:solidFill>
              </a:rPr>
              <a:t> </a:t>
            </a:r>
            <a:endParaRPr lang="en-US">
              <a:solidFill>
                <a:srgbClr val="008000"/>
              </a:solidFill>
            </a:endParaRPr>
          </a:p>
          <a:p>
            <a:endParaRPr lang="en-US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Русская народная сказка «Гуси-лебеди»</a:t>
            </a:r>
            <a:endParaRPr lang="en-US">
              <a:solidFill>
                <a:srgbClr val="008000"/>
              </a:solidFill>
            </a:endParaRPr>
          </a:p>
          <a:p>
            <a:endParaRPr lang="en-US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Анимационные картинки: </a:t>
            </a:r>
            <a:endParaRPr lang="en-US">
              <a:solidFill>
                <a:srgbClr val="008000"/>
              </a:solidFill>
            </a:endParaRPr>
          </a:p>
          <a:p>
            <a:endParaRPr lang="en-US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Деревня - </a:t>
            </a:r>
            <a:r>
              <a:rPr lang="ru-RU" u="sng">
                <a:solidFill>
                  <a:srgbClr val="008000"/>
                </a:solidFill>
                <a:hlinkClick r:id="rId2"/>
              </a:rPr>
              <a:t>http://i073.radikal.ru/0906/bd/030e2f9650f0.jpg</a:t>
            </a:r>
            <a:endParaRPr lang="ru-RU" u="sng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Гуси - </a:t>
            </a:r>
            <a:r>
              <a:rPr lang="en-US">
                <a:solidFill>
                  <a:srgbClr val="008000"/>
                </a:solidFill>
                <a:hlinkClick r:id="rId3"/>
              </a:rPr>
              <a:t>http://animashky.ru/flist/objiv/4/70.gif</a:t>
            </a:r>
            <a:endParaRPr lang="en-US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Ели - </a:t>
            </a:r>
            <a:r>
              <a:rPr lang="en-US">
                <a:solidFill>
                  <a:srgbClr val="008000"/>
                </a:solidFill>
                <a:hlinkClick r:id="rId4"/>
              </a:rPr>
              <a:t>http://animashky.ru/flist/glprir/1/5.gif</a:t>
            </a:r>
            <a:endParaRPr lang="en-US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Карандаш - </a:t>
            </a:r>
            <a:r>
              <a:rPr lang="ru-RU">
                <a:solidFill>
                  <a:srgbClr val="008000"/>
                </a:solidFill>
                <a:hlinkClick r:id="rId5"/>
              </a:rPr>
              <a:t>http://www.gifcollection.by.ru/crayon1.gif</a:t>
            </a:r>
            <a:endParaRPr lang="en-US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Яблоня - </a:t>
            </a:r>
            <a:r>
              <a:rPr lang="ru-RU" u="sng">
                <a:solidFill>
                  <a:srgbClr val="008000"/>
                </a:solidFill>
                <a:hlinkClick r:id="rId6"/>
              </a:rPr>
              <a:t>http://powerclip.ru/uploads/photos/2036.jpg</a:t>
            </a:r>
            <a:endParaRPr lang="ru-RU" u="sng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Яблоко - </a:t>
            </a:r>
            <a:r>
              <a:rPr lang="ru-RU" u="sng">
                <a:solidFill>
                  <a:srgbClr val="008000"/>
                </a:solidFill>
                <a:hlinkClick r:id="rId7"/>
              </a:rPr>
              <a:t>http://www.nauka-tehnika.com.ua/img/apple_red_01.jpg</a:t>
            </a:r>
            <a:endParaRPr lang="ru-RU" u="sng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Речка - </a:t>
            </a:r>
            <a:r>
              <a:rPr lang="ru-RU" u="sng">
                <a:solidFill>
                  <a:srgbClr val="008000"/>
                </a:solidFill>
                <a:hlinkClick r:id="rId8"/>
              </a:rPr>
              <a:t>http://www.agniart.ru/imgoods/A/012934/makovsky_137_456B5315.jpg</a:t>
            </a:r>
            <a:endParaRPr lang="ru-RU" u="sng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Избушка - </a:t>
            </a:r>
            <a:r>
              <a:rPr lang="ru-RU" u="sng">
                <a:solidFill>
                  <a:srgbClr val="008000"/>
                </a:solidFill>
                <a:hlinkClick r:id="rId9"/>
              </a:rPr>
              <a:t>http://animashky.ru/flist/obmult/31/32.gif</a:t>
            </a:r>
            <a:r>
              <a:rPr lang="ru-RU">
                <a:solidFill>
                  <a:srgbClr val="008000"/>
                </a:solidFill>
              </a:rPr>
              <a:t> </a:t>
            </a:r>
          </a:p>
          <a:p>
            <a:endParaRPr lang="ru-RU">
              <a:solidFill>
                <a:srgbClr val="008000"/>
              </a:solidFill>
            </a:endParaRPr>
          </a:p>
          <a:p>
            <a:r>
              <a:rPr lang="ru-RU">
                <a:solidFill>
                  <a:srgbClr val="008000"/>
                </a:solidFill>
              </a:rPr>
              <a:t>Рисунки девочки и мальчика: из книги «Сестрица Аленушка и братец Иванушка» (Ростов-н/Д: ООО «Антураж», 2006; худ. Х.С.Шульга).</a:t>
            </a:r>
          </a:p>
          <a:p>
            <a:endParaRPr lang="ru-RU">
              <a:solidFill>
                <a:srgbClr val="008000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143000" y="4500563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214414" y="5286388"/>
            <a:ext cx="78581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5</a:t>
            </a:r>
            <a:r>
              <a:rPr lang="ru-RU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285852" y="4500570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Е</a:t>
            </a:r>
          </a:p>
        </p:txBody>
      </p:sp>
      <p:sp>
        <p:nvSpPr>
          <p:cNvPr id="34" name="Заголовок 33"/>
          <p:cNvSpPr>
            <a:spLocks noGrp="1"/>
          </p:cNvSpPr>
          <p:nvPr>
            <p:ph type="title" idx="4294967295"/>
          </p:nvPr>
        </p:nvSpPr>
        <p:spPr>
          <a:xfrm>
            <a:off x="1714480" y="5072074"/>
            <a:ext cx="928688" cy="107157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smtClean="0">
                <a:solidFill>
                  <a:srgbClr val="FF0000"/>
                </a:solidFill>
              </a:rPr>
              <a:t/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/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/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/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/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/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/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/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>Е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/>
          </a:p>
        </p:txBody>
      </p:sp>
      <p:sp>
        <p:nvSpPr>
          <p:cNvPr id="35" name="Текст 34"/>
          <p:cNvSpPr>
            <a:spLocks noGrp="1"/>
          </p:cNvSpPr>
          <p:nvPr>
            <p:ph type="body" idx="4294967295"/>
          </p:nvPr>
        </p:nvSpPr>
        <p:spPr>
          <a:xfrm>
            <a:off x="4357688" y="5500688"/>
            <a:ext cx="1171575" cy="1041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1214414" y="714357"/>
            <a:ext cx="1071570" cy="785818"/>
          </a:xfrm>
          <a:prstGeom prst="teardrop">
            <a:avLst>
              <a:gd name="adj" fmla="val 116967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 Narrow" pitchFamily="34" charset="0"/>
              </a:rPr>
              <a:t>10+4</a:t>
            </a:r>
          </a:p>
        </p:txBody>
      </p:sp>
      <p:sp>
        <p:nvSpPr>
          <p:cNvPr id="6" name="Капля 5"/>
          <p:cNvSpPr/>
          <p:nvPr/>
        </p:nvSpPr>
        <p:spPr>
          <a:xfrm rot="20840584">
            <a:off x="504521" y="2599137"/>
            <a:ext cx="991158" cy="802943"/>
          </a:xfrm>
          <a:prstGeom prst="teardrop">
            <a:avLst>
              <a:gd name="adj" fmla="val 136964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 Narrow" pitchFamily="34" charset="0"/>
              </a:rPr>
              <a:t>19-1</a:t>
            </a:r>
          </a:p>
        </p:txBody>
      </p:sp>
      <p:sp>
        <p:nvSpPr>
          <p:cNvPr id="7" name="Капля 6"/>
          <p:cNvSpPr/>
          <p:nvPr/>
        </p:nvSpPr>
        <p:spPr>
          <a:xfrm rot="21250948">
            <a:off x="3898383" y="542175"/>
            <a:ext cx="1103841" cy="860410"/>
          </a:xfrm>
          <a:prstGeom prst="teardrop">
            <a:avLst>
              <a:gd name="adj" fmla="val 113029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 Narrow" pitchFamily="34" charset="0"/>
              </a:rPr>
              <a:t>16+4</a:t>
            </a:r>
          </a:p>
        </p:txBody>
      </p:sp>
      <p:sp>
        <p:nvSpPr>
          <p:cNvPr id="8" name="Капля 7"/>
          <p:cNvSpPr/>
          <p:nvPr/>
        </p:nvSpPr>
        <p:spPr>
          <a:xfrm rot="21228660">
            <a:off x="2472026" y="1330049"/>
            <a:ext cx="1244449" cy="868086"/>
          </a:xfrm>
          <a:prstGeom prst="teardrop">
            <a:avLst>
              <a:gd name="adj" fmla="val 123193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 Narrow" pitchFamily="34" charset="0"/>
              </a:rPr>
              <a:t>17-10</a:t>
            </a:r>
          </a:p>
        </p:txBody>
      </p:sp>
      <p:sp>
        <p:nvSpPr>
          <p:cNvPr id="10" name="Капля 9"/>
          <p:cNvSpPr/>
          <p:nvPr/>
        </p:nvSpPr>
        <p:spPr>
          <a:xfrm rot="20345739">
            <a:off x="2907294" y="2541093"/>
            <a:ext cx="1195532" cy="900147"/>
          </a:xfrm>
          <a:prstGeom prst="teardrop">
            <a:avLst>
              <a:gd name="adj" fmla="val 125537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6+10</a:t>
            </a:r>
          </a:p>
        </p:txBody>
      </p:sp>
      <p:sp>
        <p:nvSpPr>
          <p:cNvPr id="11" name="Капля 10"/>
          <p:cNvSpPr/>
          <p:nvPr/>
        </p:nvSpPr>
        <p:spPr>
          <a:xfrm rot="21395772">
            <a:off x="5096695" y="1101136"/>
            <a:ext cx="1022314" cy="859975"/>
          </a:xfrm>
          <a:prstGeom prst="teardrop">
            <a:avLst>
              <a:gd name="adj" fmla="val 144953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 Narrow" pitchFamily="34" charset="0"/>
              </a:rPr>
              <a:t>12-2</a:t>
            </a:r>
          </a:p>
        </p:txBody>
      </p:sp>
      <p:sp>
        <p:nvSpPr>
          <p:cNvPr id="13" name="Капля 12"/>
          <p:cNvSpPr/>
          <p:nvPr/>
        </p:nvSpPr>
        <p:spPr>
          <a:xfrm rot="20533353">
            <a:off x="5249800" y="2816524"/>
            <a:ext cx="1275567" cy="895779"/>
          </a:xfrm>
          <a:prstGeom prst="teardrop">
            <a:avLst>
              <a:gd name="adj" fmla="val 138566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 Narrow" pitchFamily="34" charset="0"/>
              </a:rPr>
              <a:t>15-10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4500570"/>
            <a:ext cx="7858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1-</a:t>
            </a:r>
            <a:endParaRPr lang="ru-RU" sz="5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85984" y="4500570"/>
            <a:ext cx="85725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7-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57488" y="5286388"/>
            <a:ext cx="114300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10</a:t>
            </a:r>
            <a:r>
              <a:rPr lang="ru-RU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4429132"/>
            <a:ext cx="114300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14</a:t>
            </a:r>
            <a:r>
              <a:rPr lang="ru-RU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00628" y="5286388"/>
            <a:ext cx="114300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16-</a:t>
            </a:r>
            <a:endParaRPr lang="ru-RU" sz="5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00760" y="4429132"/>
            <a:ext cx="121444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17</a:t>
            </a:r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000892" y="5286388"/>
            <a:ext cx="114300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18</a:t>
            </a:r>
            <a:r>
              <a:rPr lang="ru-RU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5357826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929058" y="5357826"/>
            <a:ext cx="571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857488" y="4500570"/>
            <a:ext cx="78581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У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857752" y="4500570"/>
            <a:ext cx="78581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929322" y="5286388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Б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001024" y="5286388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Л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000892" y="4500570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</a:t>
            </a:r>
          </a:p>
        </p:txBody>
      </p:sp>
      <p:pic>
        <p:nvPicPr>
          <p:cNvPr id="6186" name="Picture 52" descr="D:\зима\Аленушк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428625"/>
            <a:ext cx="1562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1309688" y="3225800"/>
            <a:ext cx="1339850" cy="763588"/>
            <a:chOff x="1309240" y="3227458"/>
            <a:chExt cx="1339772" cy="762161"/>
          </a:xfrm>
        </p:grpSpPr>
        <p:sp>
          <p:nvSpPr>
            <p:cNvPr id="9" name="Капля 8"/>
            <p:cNvSpPr/>
            <p:nvPr/>
          </p:nvSpPr>
          <p:spPr>
            <a:xfrm rot="20258728">
              <a:off x="1309240" y="3227458"/>
              <a:ext cx="1339772" cy="762161"/>
            </a:xfrm>
            <a:prstGeom prst="teardrop">
              <a:avLst>
                <a:gd name="adj" fmla="val 154012"/>
              </a:avLst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="1" dirty="0">
                <a:latin typeface="Arial Narrow" pitchFamily="34" charset="0"/>
              </a:endParaRPr>
            </a:p>
          </p:txBody>
        </p:sp>
        <p:sp>
          <p:nvSpPr>
            <p:cNvPr id="6201" name="TextBox 35"/>
            <p:cNvSpPr txBox="1">
              <a:spLocks noChangeArrowheads="1"/>
            </p:cNvSpPr>
            <p:nvPr/>
          </p:nvSpPr>
          <p:spPr bwMode="auto">
            <a:xfrm rot="-1812119">
              <a:off x="1389132" y="3354140"/>
              <a:ext cx="124425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/>
                <a:t>9+□=10</a:t>
              </a:r>
            </a:p>
          </p:txBody>
        </p:sp>
      </p:grpSp>
      <p:grpSp>
        <p:nvGrpSpPr>
          <p:cNvPr id="3" name="Группа 40"/>
          <p:cNvGrpSpPr>
            <a:grpSpLocks/>
          </p:cNvGrpSpPr>
          <p:nvPr/>
        </p:nvGrpSpPr>
        <p:grpSpPr bwMode="auto">
          <a:xfrm>
            <a:off x="3714750" y="3286125"/>
            <a:ext cx="1436688" cy="727075"/>
            <a:chOff x="3988301" y="3207747"/>
            <a:chExt cx="1436091" cy="728257"/>
          </a:xfrm>
        </p:grpSpPr>
        <p:sp>
          <p:nvSpPr>
            <p:cNvPr id="12" name="Капля 11"/>
            <p:cNvSpPr/>
            <p:nvPr/>
          </p:nvSpPr>
          <p:spPr>
            <a:xfrm rot="20470730">
              <a:off x="3988301" y="3207747"/>
              <a:ext cx="1406289" cy="728257"/>
            </a:xfrm>
            <a:prstGeom prst="teardrop">
              <a:avLst>
                <a:gd name="adj" fmla="val 154104"/>
              </a:avLst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="1" dirty="0">
                <a:latin typeface="Arial Narrow" pitchFamily="34" charset="0"/>
              </a:endParaRPr>
            </a:p>
          </p:txBody>
        </p:sp>
        <p:sp>
          <p:nvSpPr>
            <p:cNvPr id="6197" name="TextBox 37"/>
            <p:cNvSpPr txBox="1">
              <a:spLocks noChangeArrowheads="1"/>
            </p:cNvSpPr>
            <p:nvPr/>
          </p:nvSpPr>
          <p:spPr bwMode="auto">
            <a:xfrm rot="-1717166">
              <a:off x="4025611" y="3235733"/>
              <a:ext cx="13987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/>
                <a:t>10+□=11</a:t>
              </a:r>
            </a:p>
          </p:txBody>
        </p:sp>
      </p:grpSp>
      <p:grpSp>
        <p:nvGrpSpPr>
          <p:cNvPr id="4" name="Группа 39"/>
          <p:cNvGrpSpPr>
            <a:grpSpLocks/>
          </p:cNvGrpSpPr>
          <p:nvPr/>
        </p:nvGrpSpPr>
        <p:grpSpPr bwMode="auto">
          <a:xfrm>
            <a:off x="6572250" y="3214688"/>
            <a:ext cx="1389063" cy="795337"/>
            <a:chOff x="7050913" y="3147713"/>
            <a:chExt cx="1390226" cy="795136"/>
          </a:xfrm>
        </p:grpSpPr>
        <p:sp>
          <p:nvSpPr>
            <p:cNvPr id="14" name="Капля 13"/>
            <p:cNvSpPr/>
            <p:nvPr/>
          </p:nvSpPr>
          <p:spPr>
            <a:xfrm rot="20475619">
              <a:off x="7050913" y="3147713"/>
              <a:ext cx="1379574" cy="795136"/>
            </a:xfrm>
            <a:prstGeom prst="teardrop">
              <a:avLst>
                <a:gd name="adj" fmla="val 159991"/>
              </a:avLst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="1" dirty="0">
                <a:latin typeface="Arial Narrow" pitchFamily="34" charset="0"/>
              </a:endParaRPr>
            </a:p>
          </p:txBody>
        </p:sp>
        <p:sp>
          <p:nvSpPr>
            <p:cNvPr id="6193" name="TextBox 38"/>
            <p:cNvSpPr txBox="1">
              <a:spLocks noChangeArrowheads="1"/>
            </p:cNvSpPr>
            <p:nvPr/>
          </p:nvSpPr>
          <p:spPr bwMode="auto">
            <a:xfrm rot="-1680987">
              <a:off x="7102311" y="3287762"/>
              <a:ext cx="13388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/>
                <a:t>20-□=10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000"/>
                            </p:stCondLst>
                            <p:childTnLst>
                              <p:par>
                                <p:cTn id="1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38576 -0.55649 " pathEditMode="relative" ptsTypes="AA">
                                      <p:cBhvr>
                                        <p:cTn id="1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2083 -1.11111E-6 L -0.01007 -0.55949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4479 -0.01366 L -0.33611 -0.55949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538 -1.11111E-6 L 0.15694 -0.68449 " pathEditMode="relative" rAng="0" ptsTypes="AA">
                                      <p:cBhvr>
                                        <p:cTn id="2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33 -0.01273 L -0.80781 -0.42222 " pathEditMode="relative" rAng="0" ptsTypes="AA">
                                      <p:cBhvr>
                                        <p:cTn id="2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365 -0.01273 L -0.34497 -0.42222 " pathEditMode="relative" rAng="0" ptsTypes="AA">
                                      <p:cBhvr>
                                        <p:cTn id="2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59 0.00833 L 0.36024 -0.43264 " pathEditMode="relative" rAng="0" ptsTypes="AA">
                                      <p:cBhvr>
                                        <p:cTn id="2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521 -0.01042 L 0.05764 -0.30764 " pathEditMode="relative" rAng="0" ptsTypes="AA">
                                      <p:cBhvr>
                                        <p:cTn id="2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000"/>
                            </p:stCondLst>
                            <p:childTnLst>
                              <p:par>
                                <p:cTn id="2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59 -0.01343 L 0.24619 -0.32848 " pathEditMode="relative" rAng="0" ptsTypes="AA">
                                      <p:cBhvr>
                                        <p:cTn id="2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00"/>
                            </p:stCondLst>
                            <p:childTnLst>
                              <p:par>
                                <p:cTn id="27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035 -0.01181 L 0.19653 -0.45278 " pathEditMode="relative" rAng="0" ptsTypes="AA">
                                      <p:cBhvr>
                                        <p:cTn id="28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3643313"/>
            <a:ext cx="12858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3714750"/>
            <a:ext cx="12858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071688"/>
            <a:ext cx="143351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071688"/>
            <a:ext cx="143351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2071688"/>
            <a:ext cx="145415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2071688"/>
            <a:ext cx="143351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3714750"/>
            <a:ext cx="12858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3714750"/>
            <a:ext cx="12858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642938"/>
            <a:ext cx="15716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 descr="D:\музыка+изображение\Анимашки от Маши.files\pt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642938"/>
            <a:ext cx="15716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E:\анимация на урок\5[1]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86063" y="3500438"/>
            <a:ext cx="3786187" cy="2857500"/>
          </a:xfrm>
        </p:spPr>
      </p:pic>
      <p:sp>
        <p:nvSpPr>
          <p:cNvPr id="10" name="Прямоугольник 9"/>
          <p:cNvSpPr/>
          <p:nvPr/>
        </p:nvSpPr>
        <p:spPr>
          <a:xfrm>
            <a:off x="4143372" y="142852"/>
            <a:ext cx="107157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4800" b="1" dirty="0">
              <a:ln w="1778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3071810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6000" b="1" dirty="0">
              <a:ln w="1778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1500174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4800" b="1" dirty="0">
              <a:ln w="1778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1571612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4800" b="1" dirty="0">
              <a:ln w="1778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3071810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4800" b="1" dirty="0">
              <a:ln w="1778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3643314"/>
            <a:ext cx="612668" cy="1015663"/>
          </a:xfrm>
          <a:prstGeom prst="rect">
            <a:avLst/>
          </a:prstGeom>
          <a:solidFill>
            <a:schemeClr val="bg2">
              <a:lumMod val="20000"/>
              <a:lumOff val="80000"/>
              <a:alpha val="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43174" y="3714752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71670" y="2143116"/>
            <a:ext cx="569387" cy="923330"/>
          </a:xfrm>
          <a:prstGeom prst="rect">
            <a:avLst/>
          </a:prstGeom>
          <a:solidFill>
            <a:schemeClr val="bg2">
              <a:lumMod val="20000"/>
              <a:lumOff val="80000"/>
              <a:alpha val="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2143116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43306" y="785794"/>
            <a:ext cx="569387" cy="923330"/>
          </a:xfrm>
          <a:prstGeom prst="rect">
            <a:avLst/>
          </a:prstGeom>
          <a:solidFill>
            <a:schemeClr val="bg2">
              <a:lumMod val="20000"/>
              <a:lumOff val="80000"/>
              <a:alpha val="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72066" y="785794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715008" y="2214554"/>
            <a:ext cx="569388" cy="923330"/>
          </a:xfrm>
          <a:prstGeom prst="rect">
            <a:avLst/>
          </a:prstGeom>
          <a:solidFill>
            <a:schemeClr val="bg2">
              <a:lumMod val="20000"/>
              <a:lumOff val="80000"/>
              <a:alpha val="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072330" y="2214554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286512" y="3786190"/>
            <a:ext cx="569388" cy="923330"/>
          </a:xfrm>
          <a:prstGeom prst="rect">
            <a:avLst/>
          </a:prstGeom>
          <a:solidFill>
            <a:schemeClr val="bg2">
              <a:lumMod val="20000"/>
              <a:lumOff val="80000"/>
              <a:alpha val="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643834" y="378619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383" name="Номер слайда 2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2FD70-2497-4BE9-9F32-66040615CD0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анимация на урок\5[1].gif"/>
          <p:cNvPicPr>
            <a:picLocks noChangeAspect="1" noChangeArrowheads="1" noCrop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286125" y="1785938"/>
            <a:ext cx="27447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войная стрелка влево/вверх 2"/>
          <p:cNvSpPr/>
          <p:nvPr/>
        </p:nvSpPr>
        <p:spPr>
          <a:xfrm>
            <a:off x="5786438" y="4286250"/>
            <a:ext cx="1428750" cy="1428750"/>
          </a:xfrm>
          <a:prstGeom prst="leftUpArrow">
            <a:avLst>
              <a:gd name="adj1" fmla="val 30926"/>
              <a:gd name="adj2" fmla="val 25000"/>
              <a:gd name="adj3" fmla="val 3018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войная стрелка влево/вверх 3"/>
          <p:cNvSpPr/>
          <p:nvPr/>
        </p:nvSpPr>
        <p:spPr>
          <a:xfrm rot="16200000">
            <a:off x="6143625" y="1071563"/>
            <a:ext cx="1428750" cy="1428750"/>
          </a:xfrm>
          <a:prstGeom prst="leftUpArrow">
            <a:avLst>
              <a:gd name="adj1" fmla="val 30926"/>
              <a:gd name="adj2" fmla="val 25000"/>
              <a:gd name="adj3" fmla="val 3018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ройная стрелка влево/вправо/вверх 4"/>
          <p:cNvSpPr>
            <a:spLocks noChangeArrowheads="1"/>
          </p:cNvSpPr>
          <p:nvPr/>
        </p:nvSpPr>
        <p:spPr bwMode="auto">
          <a:xfrm rot="10800000">
            <a:off x="1214438" y="692150"/>
            <a:ext cx="1785937" cy="1357313"/>
          </a:xfrm>
          <a:custGeom>
            <a:avLst/>
            <a:gdLst>
              <a:gd name="T0" fmla="*/ 892969 w 1785937"/>
              <a:gd name="T1" fmla="*/ 0 h 1357313"/>
              <a:gd name="T2" fmla="*/ 0 w 1785937"/>
              <a:gd name="T3" fmla="*/ 970357 h 1357313"/>
              <a:gd name="T4" fmla="*/ 892969 w 1785937"/>
              <a:gd name="T5" fmla="*/ 1192657 h 1357313"/>
              <a:gd name="T6" fmla="*/ 1785937 w 1785937"/>
              <a:gd name="T7" fmla="*/ 970357 h 1357313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67577 w 1785937"/>
              <a:gd name="T13" fmla="*/ 748056 h 1357313"/>
              <a:gd name="T14" fmla="*/ 1618360 w 1785937"/>
              <a:gd name="T15" fmla="*/ 1192657 h 13573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85937" h="1357313">
                <a:moveTo>
                  <a:pt x="0" y="970357"/>
                </a:moveTo>
                <a:lnTo>
                  <a:pt x="291700" y="583400"/>
                </a:lnTo>
                <a:lnTo>
                  <a:pt x="291700" y="748056"/>
                </a:lnTo>
                <a:lnTo>
                  <a:pt x="670668" y="748056"/>
                </a:lnTo>
                <a:lnTo>
                  <a:pt x="670668" y="291700"/>
                </a:lnTo>
                <a:lnTo>
                  <a:pt x="506012" y="291700"/>
                </a:lnTo>
                <a:lnTo>
                  <a:pt x="892969" y="0"/>
                </a:lnTo>
                <a:lnTo>
                  <a:pt x="1279925" y="291700"/>
                </a:lnTo>
                <a:lnTo>
                  <a:pt x="1115269" y="291700"/>
                </a:lnTo>
                <a:lnTo>
                  <a:pt x="1115269" y="748056"/>
                </a:lnTo>
                <a:lnTo>
                  <a:pt x="1494237" y="748056"/>
                </a:lnTo>
                <a:lnTo>
                  <a:pt x="1494237" y="583400"/>
                </a:lnTo>
                <a:lnTo>
                  <a:pt x="1785937" y="970357"/>
                </a:lnTo>
                <a:lnTo>
                  <a:pt x="1494237" y="1357313"/>
                </a:lnTo>
                <a:lnTo>
                  <a:pt x="1494237" y="1192657"/>
                </a:lnTo>
                <a:lnTo>
                  <a:pt x="291700" y="1192657"/>
                </a:lnTo>
                <a:lnTo>
                  <a:pt x="291700" y="1357313"/>
                </a:lnTo>
                <a:close/>
              </a:path>
            </a:pathLst>
          </a:custGeom>
          <a:solidFill>
            <a:srgbClr val="F8C891"/>
          </a:solidFill>
          <a:ln w="38100" algn="ctr">
            <a:solidFill>
              <a:srgbClr val="93540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Тройная стрелка влево/вправо/вверх 5"/>
          <p:cNvSpPr/>
          <p:nvPr/>
        </p:nvSpPr>
        <p:spPr>
          <a:xfrm rot="5400000">
            <a:off x="2000250" y="4214813"/>
            <a:ext cx="1785938" cy="1357312"/>
          </a:xfrm>
          <a:prstGeom prst="leftRightUpArrow">
            <a:avLst>
              <a:gd name="adj1" fmla="val 32756"/>
              <a:gd name="adj2" fmla="val 28509"/>
              <a:gd name="adj3" fmla="val 21491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72330" y="5286388"/>
            <a:ext cx="50006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solidFill>
                    <a:srgbClr val="800000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Arial Black" pitchFamily="34" charset="0"/>
              </a:rPr>
              <a:t>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571480"/>
            <a:ext cx="642942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solidFill>
                    <a:srgbClr val="800000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Arial Black" pitchFamily="34" charset="0"/>
              </a:rPr>
              <a:t>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84116"/>
            <a:ext cx="646331" cy="923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solidFill>
                    <a:srgbClr val="800000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Arial Black" pitchFamily="34" charset="0"/>
              </a:rPr>
              <a:t>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4357694"/>
            <a:ext cx="646331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solidFill>
                    <a:srgbClr val="800000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Arial Black" pitchFamily="34" charset="0"/>
              </a:rPr>
              <a:t>9</a:t>
            </a: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929454" y="2285992"/>
            <a:ext cx="571504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990099"/>
                </a:solidFill>
                <a:latin typeface="Arial Narrow" pitchFamily="34" charset="0"/>
                <a:hlinkClick r:id="rId3" action="ppaction://hlinksldjump"/>
              </a:rPr>
              <a:t>2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990099"/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>
            <a:hlinkClick r:id="rId4" action="ppaction://hlinksldjump"/>
          </p:cNvPr>
          <p:cNvSpPr/>
          <p:nvPr/>
        </p:nvSpPr>
        <p:spPr>
          <a:xfrm>
            <a:off x="1863466" y="1912757"/>
            <a:ext cx="578494" cy="95326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FF9933"/>
                </a:solidFill>
                <a:latin typeface="Arial Narrow" pitchFamily="34" charset="0"/>
                <a:hlinkClick r:id="rId4" action="ppaction://hlinksldjump"/>
              </a:rPr>
              <a:t>2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FF9933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>
            <a:hlinkClick r:id="rId3" action="ppaction://hlinksldjump"/>
          </p:cNvPr>
          <p:cNvSpPr/>
          <p:nvPr/>
        </p:nvSpPr>
        <p:spPr>
          <a:xfrm>
            <a:off x="3500430" y="4286256"/>
            <a:ext cx="714380" cy="110799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FF9933"/>
                </a:solidFill>
                <a:latin typeface="Arial Narrow" pitchFamily="34" charset="0"/>
                <a:hlinkClick r:id="rId3" action="ppaction://hlinksldjump"/>
              </a:rPr>
              <a:t>2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FF9933"/>
              </a:solidFill>
              <a:latin typeface="Arial Narrow" pitchFamily="34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5643570" y="857232"/>
            <a:ext cx="428628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FF9933"/>
                </a:solidFill>
                <a:latin typeface="Arial Narrow" pitchFamily="34" charset="0"/>
                <a:hlinkClick r:id="rId4" action="ppaction://hlinksldjump"/>
              </a:rPr>
              <a:t>3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FF9933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3000364" y="728644"/>
            <a:ext cx="57099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FF9933"/>
                </a:solidFill>
                <a:latin typeface="Arial Narrow" pitchFamily="34" charset="0"/>
                <a:hlinkClick r:id="rId3" action="ppaction://hlinksldjump"/>
              </a:rPr>
              <a:t>3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FF9933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>
            <a:hlinkClick r:id="rId3" action="ppaction://hlinksldjump"/>
          </p:cNvPr>
          <p:cNvSpPr/>
          <p:nvPr/>
        </p:nvSpPr>
        <p:spPr>
          <a:xfrm>
            <a:off x="5214942" y="4786322"/>
            <a:ext cx="57099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FF9933"/>
                </a:solidFill>
                <a:latin typeface="Arial Narrow" pitchFamily="34" charset="0"/>
                <a:hlinkClick r:id="rId3" action="ppaction://hlinksldjump"/>
              </a:rPr>
              <a:t>5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FF9933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6572264" y="3286124"/>
            <a:ext cx="57099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hlinkClick r:id="rId4" action="ppaction://hlinksldjump"/>
              </a:rPr>
              <a:t>4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>
            <a:hlinkClick r:id="rId3" action="ppaction://hlinksldjump"/>
          </p:cNvPr>
          <p:cNvSpPr/>
          <p:nvPr/>
        </p:nvSpPr>
        <p:spPr>
          <a:xfrm>
            <a:off x="2361775" y="3116636"/>
            <a:ext cx="431895" cy="92006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FF9933"/>
                </a:solidFill>
                <a:latin typeface="Arial Narrow" pitchFamily="34" charset="0"/>
                <a:hlinkClick r:id="rId3" action="ppaction://hlinksldjump"/>
              </a:rPr>
              <a:t>4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FF9933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>
            <a:hlinkClick r:id="rId4" action="ppaction://hlinksldjump"/>
          </p:cNvPr>
          <p:cNvSpPr/>
          <p:nvPr/>
        </p:nvSpPr>
        <p:spPr>
          <a:xfrm>
            <a:off x="2285984" y="5572140"/>
            <a:ext cx="57099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FF9933"/>
                </a:solidFill>
                <a:latin typeface="Arial Narrow" pitchFamily="34" charset="0"/>
                <a:hlinkClick r:id="rId4" action="ppaction://hlinksldjump"/>
              </a:rPr>
              <a:t>1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FF9933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>
            <a:hlinkClick r:id="rId3" action="ppaction://hlinksldjump"/>
          </p:cNvPr>
          <p:cNvSpPr/>
          <p:nvPr/>
        </p:nvSpPr>
        <p:spPr>
          <a:xfrm>
            <a:off x="714348" y="585769"/>
            <a:ext cx="570990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800000"/>
                  </a:solidFill>
                </a:ln>
                <a:solidFill>
                  <a:srgbClr val="FF9933"/>
                </a:solidFill>
                <a:latin typeface="Arial Narrow" pitchFamily="34" charset="0"/>
                <a:hlinkClick r:id="rId3" action="ppaction://hlinksldjump"/>
              </a:rPr>
              <a:t>1</a:t>
            </a:r>
            <a:endParaRPr lang="ru-RU" sz="6600" b="1" dirty="0">
              <a:ln>
                <a:solidFill>
                  <a:srgbClr val="800000"/>
                </a:solidFill>
              </a:ln>
              <a:solidFill>
                <a:srgbClr val="FF9933"/>
              </a:solidFill>
              <a:latin typeface="Arial Narrow" pitchFamily="34" charset="0"/>
            </a:endParaRPr>
          </a:p>
        </p:txBody>
      </p:sp>
      <p:sp>
        <p:nvSpPr>
          <p:cNvPr id="16405" name="Номер слайда 2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BE7E4D-C823-4938-9E2B-22C828D0031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3786190"/>
            <a:ext cx="3143272" cy="17859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285992"/>
            <a:ext cx="785818" cy="15001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857488" y="1643050"/>
            <a:ext cx="928694" cy="428628"/>
          </a:xfrm>
          <a:prstGeom prst="cloud">
            <a:avLst/>
          </a:prstGeom>
          <a:gradFill flip="none" rotWithShape="1">
            <a:gsLst>
              <a:gs pos="0">
                <a:schemeClr val="tx2">
                  <a:lumMod val="90000"/>
                  <a:shade val="30000"/>
                  <a:satMod val="115000"/>
                </a:schemeClr>
              </a:gs>
              <a:gs pos="50000">
                <a:schemeClr val="tx2">
                  <a:lumMod val="90000"/>
                  <a:shade val="67500"/>
                  <a:satMod val="115000"/>
                </a:schemeClr>
              </a:gs>
              <a:gs pos="100000">
                <a:schemeClr val="tx2">
                  <a:lumMod val="9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357422" y="1000108"/>
            <a:ext cx="1143008" cy="500066"/>
          </a:xfrm>
          <a:prstGeom prst="cloud">
            <a:avLst/>
          </a:prstGeom>
          <a:gradFill flip="none" rotWithShape="1">
            <a:gsLst>
              <a:gs pos="0">
                <a:schemeClr val="tx2">
                  <a:lumMod val="90000"/>
                  <a:shade val="30000"/>
                  <a:satMod val="115000"/>
                </a:schemeClr>
              </a:gs>
              <a:gs pos="50000">
                <a:schemeClr val="tx2">
                  <a:lumMod val="90000"/>
                  <a:shade val="67500"/>
                  <a:satMod val="115000"/>
                </a:schemeClr>
              </a:gs>
              <a:gs pos="100000">
                <a:schemeClr val="tx2">
                  <a:lumMod val="9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1071538" y="357166"/>
            <a:ext cx="1571636" cy="714380"/>
          </a:xfrm>
          <a:prstGeom prst="cloud">
            <a:avLst/>
          </a:prstGeom>
          <a:gradFill flip="none" rotWithShape="1">
            <a:gsLst>
              <a:gs pos="0">
                <a:schemeClr val="tx2">
                  <a:lumMod val="90000"/>
                  <a:shade val="30000"/>
                  <a:satMod val="115000"/>
                </a:schemeClr>
              </a:gs>
              <a:gs pos="50000">
                <a:schemeClr val="tx2">
                  <a:lumMod val="90000"/>
                  <a:shade val="67500"/>
                  <a:satMod val="115000"/>
                </a:schemeClr>
              </a:gs>
              <a:gs pos="100000">
                <a:schemeClr val="tx2">
                  <a:lumMod val="9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ручное управление 8"/>
          <p:cNvSpPr/>
          <p:nvPr/>
        </p:nvSpPr>
        <p:spPr>
          <a:xfrm>
            <a:off x="4071934" y="3500438"/>
            <a:ext cx="2000264" cy="285752"/>
          </a:xfrm>
          <a:prstGeom prst="flowChartManualOperation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29058" y="3286124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429124" y="2857496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72066" y="2857496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143372" y="3071810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14876" y="3071810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357818" y="3071810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500562" y="3286124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072066" y="3286124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643570" y="3286124"/>
            <a:ext cx="642942" cy="209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4214818"/>
            <a:ext cx="4381381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75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 печке ещё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75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4</a:t>
            </a:r>
            <a:r>
              <a:rPr lang="ru-RU" sz="3200" b="1" dirty="0">
                <a:ln w="3175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пирожка</a:t>
            </a:r>
          </a:p>
        </p:txBody>
      </p:sp>
      <p:sp>
        <p:nvSpPr>
          <p:cNvPr id="17459" name="Номер слайда 2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F0439E-41EA-4BE7-B747-76B5B6E9AC1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3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7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 idx="4294967295"/>
          </p:nvPr>
        </p:nvSpPr>
        <p:spPr>
          <a:xfrm>
            <a:off x="1714480" y="2857496"/>
            <a:ext cx="5929354" cy="171451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smtClean="0">
                <a:ln w="3200">
                  <a:solidFill>
                    <a:srgbClr val="006666"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9+1+3</a:t>
            </a:r>
            <a:r>
              <a:rPr lang="ru-RU" smtClean="0"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latin typeface="Arial" pitchFamily="34" charset="0"/>
                <a:cs typeface="Arial" pitchFamily="34" charset="0"/>
              </a:rPr>
            </a:br>
            <a:r>
              <a:rPr lang="ru-RU" b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9+1=10</a:t>
            </a:r>
            <a:r>
              <a:rPr lang="ru-RU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b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10+3=13</a:t>
            </a:r>
            <a:endParaRPr lang="ru-RU" b="1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4294967295"/>
          </p:nvPr>
        </p:nvGraphicFramePr>
        <p:xfrm>
          <a:off x="500063" y="1928813"/>
          <a:ext cx="822960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4929190" y="1428736"/>
            <a:ext cx="642942" cy="209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143636" y="1428736"/>
            <a:ext cx="642942" cy="209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58016" y="1428736"/>
            <a:ext cx="642942" cy="209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572396" y="1428736"/>
            <a:ext cx="642942" cy="209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Блок-схема: ручное управление 53"/>
          <p:cNvSpPr/>
          <p:nvPr/>
        </p:nvSpPr>
        <p:spPr>
          <a:xfrm>
            <a:off x="1714480" y="1357298"/>
            <a:ext cx="2000264" cy="285752"/>
          </a:xfrm>
          <a:prstGeom prst="flowChartManualOperation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571604" y="1142984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071670" y="714356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714612" y="714356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785918" y="928670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357422" y="928670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000364" y="928670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2143108" y="1142984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2714612" y="1142984"/>
            <a:ext cx="642942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286116" y="1142984"/>
            <a:ext cx="642942" cy="209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512" name="Номер слайда 1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78E9CC-EBEB-47EE-BE86-B365C0DFFA8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57563" y="4786313"/>
            <a:ext cx="2532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cs typeface="Arial" charset="0"/>
              </a:rPr>
              <a:t>9+4=13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16528 0.18912 " pathEditMode="relative" ptsTypes="AA">
                                      <p:cBhvr>
                                        <p:cTn id="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261 0.01273 L -0.13906 0.191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191 -0.00787 L 0.05712 0.16018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94444E-6 4.07407E-6 L 0.08108 0.16018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09444 0.15764 " pathEditMode="relative" ptsTypes="AA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625 0.00277 L 0.34827 0.12893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37795 0.12616 " pathEditMode="relative" ptsTypes="AA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52 -0.00764 L 0.40434 0.12893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42535 0.12616 " pathEditMode="relative" ptsTypes="AA">
                                      <p:cBhvr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872 0.08403 " pathEditMode="relative" ptsTypes="AA">
                                      <p:cBhvr>
                                        <p:cTn id="1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0625 0.14699 " pathEditMode="relative" ptsTypes="AA">
                                      <p:cBhvr>
                                        <p:cTn id="1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347 L -0.59219 0.13982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000"/>
                            </p:stCondLst>
                            <p:childTnLst>
                              <p:par>
                                <p:cTn id="1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0347 L -0.58368 0.13982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00108"/>
            <a:ext cx="6824624" cy="42165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600" dirty="0">
                <a:solidFill>
                  <a:srgbClr val="0000FF"/>
                </a:solidFill>
                <a:latin typeface="+mn-lt"/>
              </a:rPr>
              <a:t>Сначала прибавляем столько,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00FF"/>
                </a:solidFill>
                <a:latin typeface="+mn-lt"/>
              </a:rPr>
              <a:t>чтобы получить 10.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Arial Black" pitchFamily="34" charset="0"/>
              </a:rPr>
              <a:t>9+1=10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00FF"/>
                </a:solidFill>
                <a:latin typeface="+mn-lt"/>
              </a:rPr>
              <a:t>2) Вспоминаем, что 4 – это 1 и 3.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00FF"/>
                </a:solidFill>
                <a:latin typeface="+mn-lt"/>
              </a:rPr>
              <a:t>Сначала прибавили 1, значит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00FF"/>
                </a:solidFill>
                <a:latin typeface="+mn-lt"/>
              </a:rPr>
              <a:t>надо прибавить ещё 3.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Arial Black" pitchFamily="34" charset="0"/>
              </a:rPr>
              <a:t>10+3=13</a:t>
            </a:r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5B222D-D1D6-428E-AEF2-3397A897986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D:\зима\ф3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928688"/>
            <a:ext cx="4749800" cy="532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7" name="Номер слайда 1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EA76D3-342F-45BB-8859-AC94224A35D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  <p:pic>
        <p:nvPicPr>
          <p:cNvPr id="18450" name="Picture 18" descr="F:\музыка+изображение\нов аним\для школы\apple_red_0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29289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F:\музыка+изображение\нов аним\для школы\apple_red_0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29289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 descr="F:\музыка+изображение\нов аним\для школы\apple_red_0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17145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8" descr="F:\музыка+изображение\нов аним\для школы\apple_red_0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17145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8" descr="F:\музыка+изображение\нов аним\для школы\apple_red_0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9289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8" descr="F:\музыка+изображение\нов аним\для школы\apple_red_0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29289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43625" y="3071813"/>
            <a:ext cx="68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FF00"/>
                </a:solidFill>
                <a:latin typeface="Arial Narrow" pitchFamily="34" charset="0"/>
              </a:rPr>
              <a:t>9+3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6375" y="3071813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FF00"/>
                </a:solidFill>
                <a:latin typeface="Arial Narrow" pitchFamily="34" charset="0"/>
              </a:rPr>
              <a:t>9+2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14813" y="1785938"/>
            <a:ext cx="68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FF00"/>
                </a:solidFill>
                <a:latin typeface="Arial Narrow" pitchFamily="34" charset="0"/>
              </a:rPr>
              <a:t>7+4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72063" y="1785938"/>
            <a:ext cx="68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FF00"/>
                </a:solidFill>
                <a:latin typeface="Arial Narrow" pitchFamily="34" charset="0"/>
              </a:rPr>
              <a:t>7+6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86188" y="3071813"/>
            <a:ext cx="68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FF00"/>
                </a:solidFill>
                <a:latin typeface="Arial Narrow" pitchFamily="34" charset="0"/>
              </a:rPr>
              <a:t>8+3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28938" y="3071813"/>
            <a:ext cx="68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FF00"/>
                </a:solidFill>
                <a:latin typeface="Arial Narrow" pitchFamily="34" charset="0"/>
              </a:rPr>
              <a:t>8+4</a:t>
            </a:r>
          </a:p>
        </p:txBody>
      </p:sp>
      <p:pic>
        <p:nvPicPr>
          <p:cNvPr id="18" name="Picture 18" descr="D:\зима\Аленушка2 копия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429000"/>
            <a:ext cx="16954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decel="1000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9" grpId="0"/>
      <p:bldP spid="9" grpId="1"/>
      <p:bldP spid="13" grpId="0"/>
      <p:bldP spid="13" grpId="1"/>
      <p:bldP spid="14" grpId="0"/>
      <p:bldP spid="14" grpId="1"/>
      <p:bldP spid="11" grpId="0"/>
      <p:bldP spid="11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94" name="Picture 38" descr="D:\зима\м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" y="206375"/>
            <a:ext cx="8462963" cy="6445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Цилиндр 3"/>
          <p:cNvSpPr/>
          <p:nvPr/>
        </p:nvSpPr>
        <p:spPr>
          <a:xfrm rot="9893635" flipH="1">
            <a:off x="6799422" y="4016108"/>
            <a:ext cx="357190" cy="1790662"/>
          </a:xfrm>
          <a:prstGeom prst="can">
            <a:avLst>
              <a:gd name="adj" fmla="val 56455"/>
            </a:avLst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10000"/>
              </a:schemeClr>
            </a:solidFill>
            <a:prstDash val="sysDot"/>
          </a:ln>
          <a:scene3d>
            <a:camera prst="perspective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Цилиндр 4"/>
          <p:cNvSpPr/>
          <p:nvPr/>
        </p:nvSpPr>
        <p:spPr>
          <a:xfrm rot="9945112" flipH="1">
            <a:off x="6358352" y="3945500"/>
            <a:ext cx="357190" cy="1789438"/>
          </a:xfrm>
          <a:prstGeom prst="can">
            <a:avLst>
              <a:gd name="adj" fmla="val 56455"/>
            </a:avLst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10000"/>
              </a:schemeClr>
            </a:solidFill>
            <a:prstDash val="sysDot"/>
          </a:ln>
          <a:scene3d>
            <a:camera prst="perspective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Цилиндр 5"/>
          <p:cNvSpPr/>
          <p:nvPr/>
        </p:nvSpPr>
        <p:spPr>
          <a:xfrm rot="10006066" flipH="1">
            <a:off x="5922840" y="3873853"/>
            <a:ext cx="357190" cy="1857340"/>
          </a:xfrm>
          <a:prstGeom prst="can">
            <a:avLst>
              <a:gd name="adj" fmla="val 56455"/>
            </a:avLst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10000"/>
              </a:schemeClr>
            </a:solidFill>
            <a:prstDash val="sysDot"/>
          </a:ln>
          <a:scene3d>
            <a:camera prst="perspective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Цилиндр 6"/>
          <p:cNvSpPr/>
          <p:nvPr/>
        </p:nvSpPr>
        <p:spPr>
          <a:xfrm rot="10058396" flipH="1">
            <a:off x="5480874" y="3874349"/>
            <a:ext cx="357190" cy="1855904"/>
          </a:xfrm>
          <a:prstGeom prst="can">
            <a:avLst>
              <a:gd name="adj" fmla="val 56455"/>
            </a:avLst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10000"/>
              </a:schemeClr>
            </a:solidFill>
            <a:prstDash val="sysDot"/>
          </a:ln>
          <a:scene3d>
            <a:camera prst="perspective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 rot="10091947" flipH="1">
            <a:off x="5042293" y="3874692"/>
            <a:ext cx="357190" cy="1841609"/>
          </a:xfrm>
          <a:prstGeom prst="can">
            <a:avLst>
              <a:gd name="adj" fmla="val 56455"/>
            </a:avLst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10000"/>
              </a:schemeClr>
            </a:solidFill>
            <a:prstDash val="sysDot"/>
          </a:ln>
          <a:scene3d>
            <a:camera prst="perspective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Цилиндр 8"/>
          <p:cNvSpPr/>
          <p:nvPr/>
        </p:nvSpPr>
        <p:spPr>
          <a:xfrm rot="10080710" flipH="1">
            <a:off x="4610762" y="3946681"/>
            <a:ext cx="357190" cy="1786460"/>
          </a:xfrm>
          <a:prstGeom prst="can">
            <a:avLst>
              <a:gd name="adj" fmla="val 56455"/>
            </a:avLst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10000"/>
              </a:schemeClr>
            </a:solidFill>
            <a:prstDash val="sysDot"/>
          </a:ln>
          <a:scene3d>
            <a:camera prst="perspective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Цилиндр 9"/>
          <p:cNvSpPr/>
          <p:nvPr/>
        </p:nvSpPr>
        <p:spPr>
          <a:xfrm rot="10152999" flipH="1">
            <a:off x="4163135" y="4089708"/>
            <a:ext cx="357190" cy="1772275"/>
          </a:xfrm>
          <a:prstGeom prst="can">
            <a:avLst>
              <a:gd name="adj" fmla="val 56455"/>
            </a:avLst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10000"/>
              </a:schemeClr>
            </a:solidFill>
            <a:prstDash val="sysDot"/>
          </a:ln>
          <a:scene3d>
            <a:camera prst="perspective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люс 19"/>
          <p:cNvSpPr/>
          <p:nvPr/>
        </p:nvSpPr>
        <p:spPr>
          <a:xfrm>
            <a:off x="5572132" y="4000504"/>
            <a:ext cx="357190" cy="357190"/>
          </a:xfrm>
          <a:prstGeom prst="mathPlus">
            <a:avLst/>
          </a:prstGeom>
          <a:solidFill>
            <a:srgbClr val="00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4572000" y="5572140"/>
            <a:ext cx="357190" cy="285752"/>
          </a:xfrm>
          <a:prstGeom prst="mathMinus">
            <a:avLst/>
          </a:prstGeom>
          <a:solidFill>
            <a:srgbClr val="00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люс 24"/>
          <p:cNvSpPr/>
          <p:nvPr/>
        </p:nvSpPr>
        <p:spPr>
          <a:xfrm>
            <a:off x="4572001" y="4500570"/>
            <a:ext cx="357190" cy="357190"/>
          </a:xfrm>
          <a:prstGeom prst="mathPlus">
            <a:avLst/>
          </a:prstGeom>
          <a:solidFill>
            <a:srgbClr val="00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люс 25"/>
          <p:cNvSpPr/>
          <p:nvPr/>
        </p:nvSpPr>
        <p:spPr>
          <a:xfrm>
            <a:off x="4572001" y="5000636"/>
            <a:ext cx="357190" cy="357190"/>
          </a:xfrm>
          <a:prstGeom prst="mathPlus">
            <a:avLst/>
          </a:prstGeom>
          <a:solidFill>
            <a:srgbClr val="00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люс 26"/>
          <p:cNvSpPr/>
          <p:nvPr/>
        </p:nvSpPr>
        <p:spPr>
          <a:xfrm>
            <a:off x="5572133" y="5500702"/>
            <a:ext cx="357190" cy="357190"/>
          </a:xfrm>
          <a:prstGeom prst="mathPlus">
            <a:avLst/>
          </a:prstGeom>
          <a:solidFill>
            <a:srgbClr val="00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Минус 27"/>
          <p:cNvSpPr/>
          <p:nvPr/>
        </p:nvSpPr>
        <p:spPr>
          <a:xfrm>
            <a:off x="5572132" y="5000636"/>
            <a:ext cx="357190" cy="285752"/>
          </a:xfrm>
          <a:prstGeom prst="mathMinus">
            <a:avLst/>
          </a:prstGeom>
          <a:solidFill>
            <a:srgbClr val="00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5572132" y="4500570"/>
            <a:ext cx="357190" cy="285752"/>
          </a:xfrm>
          <a:prstGeom prst="mathMinus">
            <a:avLst/>
          </a:prstGeom>
          <a:solidFill>
            <a:srgbClr val="00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4572000" y="4000504"/>
            <a:ext cx="357190" cy="285752"/>
          </a:xfrm>
          <a:prstGeom prst="mathMinus">
            <a:avLst/>
          </a:prstGeom>
          <a:solidFill>
            <a:srgbClr val="0000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40" name="Номер слайда 3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B6EAF-79B1-4492-990A-AAAFD84F697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000496" y="3857628"/>
          <a:ext cx="3476627" cy="20726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chemeClr val="accent3">
                      <a:lumMod val="50000"/>
                    </a:schemeClr>
                  </a:innerShdw>
                </a:effectLst>
                <a:tableStyleId>{8A107856-5554-42FB-B03E-39F5DBC370BA}</a:tableStyleId>
              </a:tblPr>
              <a:tblGrid>
                <a:gridCol w="496661"/>
                <a:gridCol w="496661"/>
                <a:gridCol w="496661"/>
                <a:gridCol w="496661"/>
                <a:gridCol w="496661"/>
                <a:gridCol w="496661"/>
                <a:gridCol w="496661"/>
              </a:tblGrid>
              <a:tr h="34726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5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=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4726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=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4726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9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=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4726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7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=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9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3348" name="Picture 38" descr="D:\зима\Аленушка3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3571875"/>
            <a:ext cx="1809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39" descr="D:\зима\Иванушка копия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3071813"/>
            <a:ext cx="857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243</Words>
  <Application>Microsoft Office PowerPoint</Application>
  <PresentationFormat>Экран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       Е </vt:lpstr>
      <vt:lpstr>Слайд 3</vt:lpstr>
      <vt:lpstr>Слайд 4</vt:lpstr>
      <vt:lpstr>Слайд 5</vt:lpstr>
      <vt:lpstr>9+1+3 9+1=10        10+3=13</vt:lpstr>
      <vt:lpstr>Слайд 7</vt:lpstr>
      <vt:lpstr>Слайд 8</vt:lpstr>
      <vt:lpstr>Слайд 9</vt:lpstr>
      <vt:lpstr>Слайд 10</vt:lpstr>
      <vt:lpstr>                                                                                           </vt:lpstr>
      <vt:lpstr>ПРАВИЛЬНО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ut</dc:creator>
  <cp:lastModifiedBy>ut</cp:lastModifiedBy>
  <cp:revision>2</cp:revision>
  <dcterms:created xsi:type="dcterms:W3CDTF">2013-10-13T14:08:12Z</dcterms:created>
  <dcterms:modified xsi:type="dcterms:W3CDTF">2013-10-13T14:22:07Z</dcterms:modified>
</cp:coreProperties>
</file>