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11" r:id="rId3"/>
    <p:sldId id="257" r:id="rId4"/>
    <p:sldId id="273" r:id="rId5"/>
    <p:sldId id="276" r:id="rId6"/>
    <p:sldId id="307" r:id="rId7"/>
    <p:sldId id="312" r:id="rId8"/>
    <p:sldId id="308" r:id="rId9"/>
    <p:sldId id="272" r:id="rId10"/>
    <p:sldId id="310" r:id="rId11"/>
    <p:sldId id="31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2AE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F95DC8-188E-4A88-A5F7-E015CDC28159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29EBE9-B4D7-4B5A-A343-A1243DBE7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0BF9-8C44-496A-851B-D3FA1ECA853F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2E34-FB34-4229-BE0E-C3D24B9AE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103BC-AEFB-41E1-869E-615A58A67310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81656-B0C5-42AE-84E9-3AA701342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74991-9926-415A-9BD7-440A02FBB474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67C69-4E22-425F-9B7F-3761B8F9B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480D4-3C50-49DD-899F-702E3559BF46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79C8F-925E-47E7-B84C-BC3BFCB5E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0C6D4-7312-4C24-A8C9-F09D03A8561A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A0A60-2376-4819-BE66-4327E8B59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1B704-E009-42C3-B5AF-147EA9117634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6AD85-EA40-405D-8B53-A74FCAD9B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A3869-0769-4EB9-AF66-88C4FB545BB9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F76B1-8A73-4CE9-8535-651326BB2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0F2EE-27BF-4B8D-B4EA-14360B020491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C3BA-79E5-45E0-9EE2-A47BCA305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E2D90-7FC5-4C28-A54A-E5AC087F2FBC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3EF50-1A38-4015-AECB-9B8D44C39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833B-652B-4415-8F17-DD4880554910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90C85-0AAF-4ECC-9C44-D773BA4F2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5183-ACF7-40A3-890C-E11B789661C4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C994-8A2A-4F6B-A03F-9A8F86E07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987CF7-D0E0-4E88-B07A-EF9023E5C1E3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D0D873-C528-43A6-8EE9-5EB59096C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Georgia" pitchFamily="18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783A15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nevseoboi.com.ua/uploads/posts/2010-01/1264692504_slgg_2006.jpg"/>
          <p:cNvPicPr>
            <a:picLocks noChangeAspect="1" noChangeArrowheads="1"/>
          </p:cNvPicPr>
          <p:nvPr/>
        </p:nvPicPr>
        <p:blipFill>
          <a:blip r:embed="rId2" cstate="print"/>
          <a:srcRect b="28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8651630" cy="1571600"/>
          </a:xfrm>
          <a:noFill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i="1" dirty="0" smtClean="0"/>
              <a:t/>
            </a:r>
            <a:br>
              <a:rPr lang="ru-RU" sz="6000" i="1" dirty="0" smtClean="0"/>
            </a:br>
            <a:r>
              <a:rPr lang="ru-RU" sz="6000" i="1" cap="none" dirty="0" smtClean="0">
                <a:ln w="19050">
                  <a:solidFill>
                    <a:srgbClr val="0033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</a:t>
            </a:r>
            <a:r>
              <a:rPr lang="ru-RU" sz="6000" i="1" cap="none" dirty="0" smtClean="0">
                <a:ln w="19050">
                  <a:solidFill>
                    <a:srgbClr val="0033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еальность </a:t>
            </a:r>
            <a:r>
              <a:rPr lang="ru-RU" sz="6000" i="1" cap="none" dirty="0" smtClean="0">
                <a:ln w="19050">
                  <a:solidFill>
                    <a:srgbClr val="0033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фантазия</a:t>
            </a:r>
            <a:endParaRPr lang="ru-RU" sz="6000" i="1" dirty="0">
              <a:ln w="19050">
                <a:solidFill>
                  <a:srgbClr val="003300"/>
                </a:solidFill>
                <a:prstDash val="solid"/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933056"/>
            <a:ext cx="6400800" cy="136773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Персонажи русских сказок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2008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Практическая работа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115616" y="2708920"/>
            <a:ext cx="67687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Сегодня вы побудете художниками-иллюстраторами, создающими свой образ Бабы-Яги для сказки.</a:t>
            </a:r>
          </a:p>
        </p:txBody>
      </p:sp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924944"/>
            <a:ext cx="72008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Творческих   успехов!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kartiny.ucoz.ru/_ph/108/51445347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454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 descr="C:\Users\Арена\Downloads\Desktop\БАБА ЯГА\атрибуты\8684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620688"/>
            <a:ext cx="6480720" cy="5790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6048672" cy="50891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Баба-Яга - кто она?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056784" cy="4708525"/>
          </a:xfrm>
        </p:spPr>
        <p:txBody>
          <a:bodyPr>
            <a:normAutofit fontScale="92500" lnSpcReduction="1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002060"/>
                </a:solidFill>
              </a:rPr>
              <a:t>Баба-Яга, лесная старуха-волшебница или ведьма.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002060"/>
                </a:solidFill>
              </a:rPr>
              <a:t>Чаще всего она встречается в сказках, где главными персонажами являются маленькие дети или Иван-царевич, разыскивающий или добывающий свою невесту и «заморские» диковинки.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002060"/>
                </a:solidFill>
              </a:rPr>
              <a:t>В народном сознании Баба-Яга представлялась злой столетней старухой.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002060"/>
                </a:solidFill>
              </a:rPr>
              <a:t>Кроме того, в сказках она изображается уродливой и безобразной.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5580112" cy="9941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Имя Бабы-Яги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499992" y="1700808"/>
            <a:ext cx="4104010" cy="1656184"/>
          </a:xfrm>
        </p:spPr>
        <p:txBody>
          <a:bodyPr lIns="0" tIns="0" rIns="0" bIns="0"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dirty="0" smtClean="0"/>
              <a:t> 	</a:t>
            </a:r>
            <a:r>
              <a:rPr lang="ru-RU" sz="2400" dirty="0" err="1" smtClean="0"/>
              <a:t>Баба-Юга</a:t>
            </a:r>
            <a:r>
              <a:rPr lang="ru-RU" sz="2400" dirty="0" smtClean="0"/>
              <a:t> </a:t>
            </a:r>
            <a:r>
              <a:rPr lang="ru-RU" sz="2400" dirty="0" smtClean="0"/>
              <a:t>и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dirty="0" smtClean="0"/>
              <a:t> </a:t>
            </a:r>
            <a:r>
              <a:rPr lang="ru-RU" sz="2400" dirty="0" err="1" smtClean="0"/>
              <a:t>Баба-Язя</a:t>
            </a:r>
            <a:r>
              <a:rPr lang="ru-RU" sz="2400" dirty="0" smtClean="0"/>
              <a:t>, </a:t>
            </a:r>
            <a:r>
              <a:rPr lang="ru-RU" sz="2400" dirty="0" err="1" smtClean="0"/>
              <a:t>Баба-Ягабова</a:t>
            </a:r>
            <a:r>
              <a:rPr lang="ru-RU" sz="2400" dirty="0" smtClean="0"/>
              <a:t>, </a:t>
            </a:r>
            <a:endParaRPr lang="ru-RU" sz="2400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dirty="0" err="1" smtClean="0"/>
              <a:t>Ега-биха</a:t>
            </a:r>
            <a:r>
              <a:rPr lang="ru-RU" sz="2400" dirty="0" smtClean="0"/>
              <a:t>, </a:t>
            </a:r>
            <a:r>
              <a:rPr lang="ru-RU" sz="2400" dirty="0" err="1" smtClean="0"/>
              <a:t>Егибиниха</a:t>
            </a:r>
            <a:r>
              <a:rPr lang="ru-RU" sz="2400" dirty="0" smtClean="0"/>
              <a:t>, </a:t>
            </a:r>
            <a:endParaRPr lang="ru-RU" sz="2400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dirty="0" err="1" smtClean="0"/>
              <a:t>Яга-Ягинишна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pPr algn="just" eaLnBrk="1" hangingPunct="1"/>
            <a:endParaRPr lang="ru-RU" sz="2400" dirty="0" smtClean="0"/>
          </a:p>
        </p:txBody>
      </p:sp>
      <p:pic>
        <p:nvPicPr>
          <p:cNvPr id="5124" name="Рисунок 4" descr="0_49135_84a62e16_XL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692696"/>
            <a:ext cx="32403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antalpiti.ru/files/99604/romashki_9.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961256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2512AE"/>
                </a:solidFill>
              </a:rPr>
              <a:t>Родина Бабы-Яги</a:t>
            </a:r>
            <a:endParaRPr lang="ru-RU" dirty="0">
              <a:solidFill>
                <a:srgbClr val="2512AE"/>
              </a:solidFill>
            </a:endParaRPr>
          </a:p>
        </p:txBody>
      </p:sp>
      <p:pic>
        <p:nvPicPr>
          <p:cNvPr id="4" name="Рисунок 3" descr="http://ga.my1.ru/ForumCinema002/Kukoboy_00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340768"/>
            <a:ext cx="8237377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3" descr="48870666_1253353870_shu01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3140968"/>
            <a:ext cx="2572589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8352928" cy="5772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0648"/>
            <a:ext cx="8352928" cy="6217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Рисунок 4" descr="44114005_Baba_YAga_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404664"/>
            <a:ext cx="5472607" cy="5873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9" name="Picture 5" descr="C:\Users\Арена\Downloads\Desktop\БАБА ЯГА\атрибуты\d8e0cfb73f36d0827f74f0ad2518c33f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3717032"/>
            <a:ext cx="22860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01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Кроссворд «Атрибуты Бабы-Яги»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394200" y="857250"/>
          <a:ext cx="4749108" cy="5934855"/>
        </p:xfrm>
        <a:graphic>
          <a:graphicData uri="http://schemas.openxmlformats.org/drawingml/2006/table">
            <a:tbl>
              <a:tblPr/>
              <a:tblGrid>
                <a:gridCol w="336780"/>
                <a:gridCol w="336780"/>
                <a:gridCol w="336780"/>
                <a:gridCol w="336780"/>
                <a:gridCol w="336780"/>
                <a:gridCol w="336780"/>
                <a:gridCol w="336780"/>
                <a:gridCol w="336780"/>
                <a:gridCol w="336780"/>
                <a:gridCol w="336780"/>
                <a:gridCol w="336780"/>
                <a:gridCol w="324448"/>
                <a:gridCol w="360040"/>
                <a:gridCol w="360040"/>
              </a:tblGrid>
              <a:tr h="395657"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8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u="none" strike="noStrike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u="none" strike="noStrike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9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6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7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125538"/>
            <a:ext cx="4289425" cy="5357812"/>
          </a:xfrm>
        </p:spPr>
        <p:txBody>
          <a:bodyPr>
            <a:normAutofit fontScale="85000" lnSpcReduction="20000"/>
          </a:bodyPr>
          <a:lstStyle/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00000"/>
              <a:buFont typeface="Wingdings 2"/>
              <a:buAutoNum type="arabicPeriod"/>
              <a:defRPr/>
            </a:pPr>
            <a:r>
              <a:rPr lang="ru-RU" dirty="0" smtClean="0"/>
              <a:t>Жилище Бабы-Яги.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00000"/>
              <a:buFont typeface="Wingdings 2"/>
              <a:buAutoNum type="arabicPeriod"/>
              <a:defRPr/>
            </a:pPr>
            <a:r>
              <a:rPr lang="ru-RU" dirty="0" smtClean="0"/>
              <a:t>Орудие для заметания следов при полете.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00000"/>
              <a:buFont typeface="Wingdings 2"/>
              <a:buAutoNum type="arabicPeriod"/>
              <a:defRPr/>
            </a:pPr>
            <a:r>
              <a:rPr lang="ru-RU" dirty="0" smtClean="0"/>
              <a:t>Птица в жилище Бабы-Яги.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dirty="0" smtClean="0"/>
              <a:t>Средство отправки добычи Бабы-Яги в печь.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dirty="0" smtClean="0"/>
              <a:t>«Украшение» носа.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dirty="0" smtClean="0"/>
              <a:t>Емкость для варки добычи.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dirty="0" smtClean="0"/>
              <a:t>Универсальное средство передвижения.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dirty="0" smtClean="0"/>
              <a:t>Добавочное название Бабы-Яги.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dirty="0" smtClean="0"/>
              <a:t>Палка Бабы-Яги, обладающая волшебными свойствами.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1388" y="1285875"/>
            <a:ext cx="24288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10" dirty="0">
                <a:solidFill>
                  <a:srgbClr val="7030A0"/>
                </a:solidFill>
                <a:latin typeface="Comic Sans MS" pitchFamily="66" charset="0"/>
                <a:cs typeface="+mn-cs"/>
              </a:rPr>
              <a:t>И З Б У Ш К 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48375" y="1703388"/>
            <a:ext cx="23860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290" dirty="0">
                <a:solidFill>
                  <a:srgbClr val="7030A0"/>
                </a:solidFill>
                <a:latin typeface="Comic Sans MS" pitchFamily="66" charset="0"/>
                <a:cs typeface="+mn-cs"/>
              </a:rPr>
              <a:t>ПОМЕЛО</a:t>
            </a:r>
            <a:endParaRPr lang="ru-RU" b="1" dirty="0">
              <a:solidFill>
                <a:srgbClr val="7030A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7150" y="2063750"/>
            <a:ext cx="15001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290" dirty="0">
                <a:solidFill>
                  <a:srgbClr val="7030A0"/>
                </a:solidFill>
                <a:latin typeface="Comic Sans MS" pitchFamily="66" charset="0"/>
                <a:cs typeface="+mn-cs"/>
              </a:rPr>
              <a:t>СОВА</a:t>
            </a:r>
            <a:endParaRPr lang="ru-RU" b="1" dirty="0">
              <a:solidFill>
                <a:srgbClr val="7030A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825" y="2492375"/>
            <a:ext cx="23034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290" dirty="0">
                <a:solidFill>
                  <a:srgbClr val="7030A0"/>
                </a:solidFill>
                <a:latin typeface="Comic Sans MS" pitchFamily="66" charset="0"/>
                <a:cs typeface="+mn-cs"/>
              </a:rPr>
              <a:t>ЛОПАТА</a:t>
            </a:r>
            <a:endParaRPr lang="ru-RU" b="1" dirty="0">
              <a:solidFill>
                <a:srgbClr val="7030A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7900" y="3644900"/>
            <a:ext cx="32400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330" dirty="0">
                <a:solidFill>
                  <a:srgbClr val="7030A0"/>
                </a:solidFill>
                <a:latin typeface="Comic Sans MS" pitchFamily="66" charset="0"/>
                <a:cs typeface="+mn-cs"/>
              </a:rPr>
              <a:t>БОРОДАВКА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7263" y="5214938"/>
            <a:ext cx="19288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340" dirty="0">
                <a:solidFill>
                  <a:srgbClr val="7030A0"/>
                </a:solidFill>
                <a:latin typeface="Comic Sans MS" pitchFamily="66" charset="0"/>
                <a:cs typeface="+mn-cs"/>
              </a:rPr>
              <a:t>КОТЁЛ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37138" y="6000750"/>
            <a:ext cx="19288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410" dirty="0">
                <a:solidFill>
                  <a:srgbClr val="7030A0"/>
                </a:solidFill>
                <a:latin typeface="Comic Sans MS" pitchFamily="66" charset="0"/>
                <a:cs typeface="+mn-cs"/>
              </a:rPr>
              <a:t>СТУПА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95156" y="1285860"/>
            <a:ext cx="375231" cy="5572140"/>
          </a:xfrm>
          <a:prstGeom prst="rect">
            <a:avLst/>
          </a:prstGeom>
          <a:noFill/>
        </p:spPr>
        <p:txBody>
          <a:bodyPr vert="wordArtVert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  <a:cs typeface="+mn-cs"/>
              </a:rPr>
              <a:t>    </a:t>
            </a:r>
            <a:r>
              <a:rPr lang="ru-RU" b="1" kern="0" spc="200" dirty="0">
                <a:solidFill>
                  <a:srgbClr val="7030A0"/>
                </a:solidFill>
                <a:latin typeface="Comic Sans MS" pitchFamily="66" charset="0"/>
                <a:cs typeface="+mn-cs"/>
              </a:rPr>
              <a:t>ЯН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  <a:cs typeface="+mn-cs"/>
              </a:rPr>
              <a:t> </a:t>
            </a:r>
            <a:r>
              <a:rPr lang="ru-RU" b="1" spc="300" dirty="0">
                <a:solidFill>
                  <a:srgbClr val="7030A0"/>
                </a:solidFill>
                <a:latin typeface="Comic Sans MS" pitchFamily="66" charset="0"/>
                <a:cs typeface="+mn-cs"/>
              </a:rPr>
              <a:t>Я Н Г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80288" y="4797425"/>
            <a:ext cx="4318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К</a:t>
            </a:r>
          </a:p>
          <a:p>
            <a:pPr>
              <a:defRPr/>
            </a:pPr>
            <a:endParaRPr lang="ru-RU" b="1" spc="190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defRPr/>
            </a:pPr>
            <a:endParaRPr lang="ru-RU" b="1" spc="190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Ю</a:t>
            </a:r>
          </a:p>
          <a:p>
            <a:pPr>
              <a:defRPr/>
            </a:pPr>
            <a:endParaRPr lang="ru-RU" sz="800" b="1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К</a:t>
            </a:r>
          </a:p>
          <a:p>
            <a:pPr>
              <a:defRPr/>
            </a:pPr>
            <a:endParaRPr lang="ru-RU" sz="700" b="1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1060</TotalTime>
  <Words>168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 Реальность и фантазия</vt:lpstr>
      <vt:lpstr>Слайд 2</vt:lpstr>
      <vt:lpstr>Баба-Яга - кто она?</vt:lpstr>
      <vt:lpstr>Имя Бабы-Яги</vt:lpstr>
      <vt:lpstr>Родина Бабы-Яги</vt:lpstr>
      <vt:lpstr>Слайд 6</vt:lpstr>
      <vt:lpstr>Слайд 7</vt:lpstr>
      <vt:lpstr>Слайд 8</vt:lpstr>
      <vt:lpstr>Кроссворд «Атрибуты Бабы-Яги»</vt:lpstr>
      <vt:lpstr>Практическая работа</vt:lpstr>
      <vt:lpstr>Творческих  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Сказочный персонаж</dc:title>
  <dc:creator>Арена</dc:creator>
  <cp:lastModifiedBy>Олег</cp:lastModifiedBy>
  <cp:revision>110</cp:revision>
  <dcterms:created xsi:type="dcterms:W3CDTF">2012-03-13T04:44:29Z</dcterms:created>
  <dcterms:modified xsi:type="dcterms:W3CDTF">2013-10-15T14:04:33Z</dcterms:modified>
</cp:coreProperties>
</file>