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63" r:id="rId4"/>
    <p:sldId id="267" r:id="rId5"/>
    <p:sldId id="278" r:id="rId6"/>
    <p:sldId id="265" r:id="rId7"/>
    <p:sldId id="268" r:id="rId8"/>
    <p:sldId id="276" r:id="rId9"/>
    <p:sldId id="266" r:id="rId10"/>
    <p:sldId id="257" r:id="rId11"/>
    <p:sldId id="259" r:id="rId12"/>
    <p:sldId id="272" r:id="rId13"/>
    <p:sldId id="273" r:id="rId14"/>
    <p:sldId id="274" r:id="rId15"/>
    <p:sldId id="260" r:id="rId16"/>
    <p:sldId id="275" r:id="rId17"/>
    <p:sldId id="261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kovali.ru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9" y="-995"/>
            <a:ext cx="8361441" cy="68589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332656" y="12472"/>
            <a:ext cx="66247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«Чугунное 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кружево»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97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706863" cy="6274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66328"/>
            <a:ext cx="34563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/>
              <a:t>Взять, хотя бы </a:t>
            </a:r>
            <a:endParaRPr lang="ru-RU" sz="2000" u="sng" dirty="0" smtClean="0"/>
          </a:p>
          <a:p>
            <a:pPr algn="ctr"/>
            <a:r>
              <a:rPr lang="ru-RU" sz="2000" u="sng" dirty="0" smtClean="0">
                <a:hlinkClick r:id="rId3" tooltip="кованые решетки"/>
              </a:rPr>
              <a:t>кованые </a:t>
            </a:r>
            <a:r>
              <a:rPr lang="ru-RU" sz="2000" u="sng" dirty="0">
                <a:hlinkClick r:id="rId3" tooltip="кованые решетки"/>
              </a:rPr>
              <a:t>решетки</a:t>
            </a:r>
            <a:r>
              <a:rPr lang="ru-RU" sz="2000" u="sng" dirty="0"/>
              <a:t> на </a:t>
            </a:r>
            <a:r>
              <a:rPr lang="ru-RU" sz="2000" u="sng" dirty="0" smtClean="0"/>
              <a:t>окна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Понятно</a:t>
            </a:r>
            <a:r>
              <a:rPr lang="ru-RU" dirty="0"/>
              <a:t>, что большинство заказывает такие решетки, чтобы обезопасить дом или офис от не прошенных визитеров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 мало кто знает, что эти решетки, так же, защищают Вас и от негативных излучений, идущих с улицы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 таковых сегодня немало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Принцип тот же, что и у громоотвода. Металл захватывает энергию и проводит ее мимо Вас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Вот и получается, что кованые решетки защищают Вас не только от </a:t>
            </a:r>
            <a:r>
              <a:rPr lang="ru-RU" dirty="0" smtClean="0"/>
              <a:t>грабителей</a:t>
            </a:r>
            <a:r>
              <a:rPr lang="ru-RU" dirty="0"/>
              <a:t>, но и Ваше тело от </a:t>
            </a:r>
            <a:r>
              <a:rPr lang="ru-RU" dirty="0" smtClean="0"/>
              <a:t>вредных воздействий.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3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305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Царские </a:t>
            </a:r>
            <a:r>
              <a:rPr lang="ru-RU" sz="2800" b="1" dirty="0"/>
              <a:t>дворцы </a:t>
            </a:r>
            <a:r>
              <a:rPr lang="ru-RU" sz="2800" b="1" dirty="0" smtClean="0"/>
              <a:t>оформлены </a:t>
            </a:r>
            <a:r>
              <a:rPr lang="ru-RU" sz="2800" b="1" dirty="0"/>
              <a:t>кованными </a:t>
            </a:r>
            <a:r>
              <a:rPr lang="ru-RU" sz="2800" b="1" dirty="0" smtClean="0"/>
              <a:t>изделиями.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55046"/>
            <a:ext cx="7164796" cy="603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2207"/>
            <a:ext cx="4240085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0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8483"/>
            <a:ext cx="8777860" cy="573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636"/>
            <a:ext cx="4314056" cy="64710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636"/>
            <a:ext cx="3887028" cy="5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6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r="8816"/>
          <a:stretch/>
        </p:blipFill>
        <p:spPr>
          <a:xfrm>
            <a:off x="4112178" y="274995"/>
            <a:ext cx="4641272" cy="62725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232" y="326620"/>
            <a:ext cx="840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 дом, и офис, такая кованая красота не только сделает надежной и </a:t>
            </a:r>
            <a:r>
              <a:rPr lang="ru-RU" sz="2400" b="1" dirty="0" smtClean="0"/>
              <a:t>престижной</a:t>
            </a:r>
            <a:r>
              <a:rPr lang="ru-RU" sz="2400" b="1" dirty="0"/>
              <a:t>, но и от "дурного глаза" убережет.</a:t>
            </a:r>
          </a:p>
        </p:txBody>
      </p:sp>
    </p:spTree>
    <p:extLst>
      <p:ext uri="{BB962C8B-B14F-4D97-AF65-F5344CB8AC3E}">
        <p14:creationId xmlns:p14="http://schemas.microsoft.com/office/powerpoint/2010/main" val="134128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0358"/>
            <a:ext cx="6212610" cy="6170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833" y="580526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Лавочки в парках.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3136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67672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6624"/>
            <a:ext cx="8621920" cy="63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8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642937"/>
            <a:ext cx="85439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2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3" y="115499"/>
            <a:ext cx="8888461" cy="6666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290" y="3601180"/>
            <a:ext cx="8100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Более двух с половиной столетий стоит на берегах Невы </a:t>
            </a:r>
            <a:r>
              <a:rPr lang="ru-RU" sz="2400" b="1" dirty="0" smtClean="0">
                <a:solidFill>
                  <a:schemeClr val="bg1"/>
                </a:solidFill>
              </a:rPr>
              <a:t>город Санкт - Петербург, город незабываемых </a:t>
            </a:r>
            <a:r>
              <a:rPr lang="ru-RU" sz="2400" b="1" dirty="0">
                <a:solidFill>
                  <a:schemeClr val="bg1"/>
                </a:solidFill>
              </a:rPr>
              <a:t>архитектурных ансамблей, улиц и площадей, дворцов, парков, набережных </a:t>
            </a:r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r>
              <a:rPr lang="ru-RU" sz="2400" b="1" dirty="0">
                <a:solidFill>
                  <a:schemeClr val="bg1"/>
                </a:solidFill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гранита и металла.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Нет ему в мире равного по богатству чугунного убранства. «Узор чугунный» плывет вместе с водами рек, стоит, охраняя покой дворцов и парков, рассказывает о славном прошлом русского </a:t>
            </a:r>
            <a:r>
              <a:rPr lang="ru-RU" sz="2400" b="1" dirty="0" smtClean="0">
                <a:solidFill>
                  <a:schemeClr val="bg1"/>
                </a:solidFill>
              </a:rPr>
              <a:t>оружия.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793177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1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0" y="188640"/>
            <a:ext cx="8676964" cy="6480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645024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Применение чугуна в русской архитектуре имеет свою богатую историю. К началу XVIII века Петр I открывает заводы, где отливают чугунные декоративные украшения для Петербурга. В 1747 году был сооружен </a:t>
            </a:r>
            <a:r>
              <a:rPr lang="ru-RU" sz="2400" b="1" dirty="0" err="1">
                <a:solidFill>
                  <a:schemeClr val="bg1"/>
                </a:solidFill>
              </a:rPr>
              <a:t>Каслинский</a:t>
            </a:r>
            <a:r>
              <a:rPr lang="ru-RU" sz="2400" b="1" dirty="0">
                <a:solidFill>
                  <a:schemeClr val="bg1"/>
                </a:solidFill>
              </a:rPr>
              <a:t> завод, прославившийся художественным </a:t>
            </a:r>
            <a:r>
              <a:rPr lang="ru-RU" sz="2400" b="1" dirty="0" smtClean="0">
                <a:solidFill>
                  <a:schemeClr val="bg1"/>
                </a:solidFill>
              </a:rPr>
              <a:t>литьём</a:t>
            </a:r>
            <a:r>
              <a:rPr lang="ru-RU" sz="2400" b="1" dirty="0">
                <a:solidFill>
                  <a:schemeClr val="bg1"/>
                </a:solidFill>
              </a:rPr>
              <a:t>. С этого времени город стал активно обрамляться ажурным кружевом чугунных оград. Великие зодчие и мастера сумели </a:t>
            </a:r>
            <a:r>
              <a:rPr lang="ru-RU" sz="2400" b="1" dirty="0" smtClean="0">
                <a:solidFill>
                  <a:schemeClr val="bg1"/>
                </a:solidFill>
              </a:rPr>
              <a:t>вписать </a:t>
            </a:r>
            <a:r>
              <a:rPr lang="ru-RU" sz="2400" b="1" dirty="0">
                <a:solidFill>
                  <a:schemeClr val="bg1"/>
                </a:solidFill>
              </a:rPr>
              <a:t>их в архитектурный облик Петербурга.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 тихих </a:t>
            </a:r>
            <a:r>
              <a:rPr lang="ru-RU" sz="2400" b="1" dirty="0" smtClean="0"/>
              <a:t>протоках реки Невы, </a:t>
            </a:r>
            <a:r>
              <a:rPr lang="ru-RU" sz="2400" b="1" dirty="0"/>
              <a:t>каналах перила мостов, перекинутых через неширокое пространство </a:t>
            </a:r>
            <a:r>
              <a:rPr lang="ru-RU" sz="2400" b="1" dirty="0" smtClean="0"/>
              <a:t>воды </a:t>
            </a:r>
            <a:r>
              <a:rPr lang="ru-RU" sz="2400" b="1" dirty="0"/>
              <a:t>отличаются </a:t>
            </a:r>
            <a:r>
              <a:rPr lang="ru-RU" sz="2400" b="1" dirty="0" smtClean="0"/>
              <a:t>лиричностью. </a:t>
            </a:r>
            <a:r>
              <a:rPr lang="ru-RU" sz="2400" b="1" dirty="0"/>
              <a:t>Архитектор В. П. Стасов в перилах Певческого моста добивается </a:t>
            </a:r>
            <a:r>
              <a:rPr lang="ru-RU" sz="2400" b="1" dirty="0" smtClean="0"/>
              <a:t>лёгкой </a:t>
            </a:r>
            <a:r>
              <a:rPr lang="ru-RU" sz="2400" b="1" dirty="0"/>
              <a:t>гибкости и певучести материала, сохраняя упругость и </a:t>
            </a:r>
            <a:r>
              <a:rPr lang="ru-RU" sz="2400" b="1" dirty="0" smtClean="0"/>
              <a:t>твёрдость </a:t>
            </a:r>
            <a:r>
              <a:rPr lang="ru-RU" sz="2400" b="1" dirty="0"/>
              <a:t>его. Каждый мост Ленинграда можно назвать одной из многочисленных архитектурных мелодий города, разнообразию которых нет предела.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7"/>
            <a:ext cx="8568952" cy="244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5"/>
          <a:stretch/>
        </p:blipFill>
        <p:spPr>
          <a:xfrm>
            <a:off x="179513" y="230567"/>
            <a:ext cx="8792254" cy="62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Восхищает </a:t>
            </a:r>
            <a:r>
              <a:rPr lang="ru-RU" sz="2800" b="1" dirty="0">
                <a:solidFill>
                  <a:schemeClr val="bg1"/>
                </a:solidFill>
              </a:rPr>
              <a:t>ограда Летнего сада (автор Е. М. </a:t>
            </a:r>
            <a:r>
              <a:rPr lang="ru-RU" sz="2800" b="1" dirty="0" err="1">
                <a:solidFill>
                  <a:schemeClr val="bg1"/>
                </a:solidFill>
              </a:rPr>
              <a:t>Фельтен</a:t>
            </a:r>
            <a:r>
              <a:rPr lang="ru-RU" sz="2800" b="1" dirty="0">
                <a:solidFill>
                  <a:schemeClr val="bg1"/>
                </a:solidFill>
              </a:rPr>
              <a:t>) тонким ажуром полос с элементами изящного орнамента. </a:t>
            </a:r>
            <a:r>
              <a:rPr lang="ru-RU" sz="2800" b="1" dirty="0" smtClean="0">
                <a:solidFill>
                  <a:schemeClr val="bg1"/>
                </a:solidFill>
              </a:rPr>
              <a:t>Её </a:t>
            </a:r>
            <a:r>
              <a:rPr lang="ru-RU" sz="2800" b="1" dirty="0">
                <a:solidFill>
                  <a:schemeClr val="bg1"/>
                </a:solidFill>
              </a:rPr>
              <a:t>образ легок, прозрачен и совершенно гармоничен.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043"/>
            <a:ext cx="8130009" cy="6639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938" y="5733256"/>
            <a:ext cx="8750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Торжественной парадностью отличается ограда Михайловского дворца К. И. Росси. </a:t>
            </a:r>
          </a:p>
        </p:txBody>
      </p:sp>
    </p:spTree>
    <p:extLst>
      <p:ext uri="{BB962C8B-B14F-4D97-AF65-F5344CB8AC3E}">
        <p14:creationId xmlns:p14="http://schemas.microsoft.com/office/powerpoint/2010/main" val="10086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6653"/>
            <a:ext cx="8304922" cy="62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Мода на кованные изделия, похоже, задержалась надолго.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Ведь кованые ворота, заборы, козырьки, ограждения, перила, решетки - это не просто красивые вещи, но и настоящие охранники. </a:t>
            </a:r>
            <a:br>
              <a:rPr lang="ru-RU" sz="2000" b="1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2799267" cy="3865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3818"/>
            <a:ext cx="3168352" cy="63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251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11</cp:revision>
  <dcterms:created xsi:type="dcterms:W3CDTF">2013-01-24T10:13:04Z</dcterms:created>
  <dcterms:modified xsi:type="dcterms:W3CDTF">2013-01-24T12:28:41Z</dcterms:modified>
</cp:coreProperties>
</file>