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60" autoAdjust="0"/>
    <p:restoredTop sz="94660"/>
  </p:normalViewPr>
  <p:slideViewPr>
    <p:cSldViewPr>
      <p:cViewPr varScale="1">
        <p:scale>
          <a:sx n="70" d="100"/>
          <a:sy n="70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14A624F-C269-4A40-AC67-A5DEAA12291F}" type="datetimeFigureOut">
              <a:rPr lang="ru-RU" smtClean="0"/>
              <a:t>04.12.2013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EDF56A1-5971-4CAB-8D1C-BA170C747FD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624F-C269-4A40-AC67-A5DEAA12291F}" type="datetimeFigureOut">
              <a:rPr lang="ru-RU" smtClean="0"/>
              <a:t>04.12.2013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F56A1-5971-4CAB-8D1C-BA170C747F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624F-C269-4A40-AC67-A5DEAA12291F}" type="datetimeFigureOut">
              <a:rPr lang="ru-RU" smtClean="0"/>
              <a:t>04.12.2013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F56A1-5971-4CAB-8D1C-BA170C747F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14A624F-C269-4A40-AC67-A5DEAA12291F}" type="datetimeFigureOut">
              <a:rPr lang="ru-RU" smtClean="0"/>
              <a:t>04.12.2013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EDF56A1-5971-4CAB-8D1C-BA170C747FD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14A624F-C269-4A40-AC67-A5DEAA12291F}" type="datetimeFigureOut">
              <a:rPr lang="ru-RU" smtClean="0"/>
              <a:t>04.12.2013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EDF56A1-5971-4CAB-8D1C-BA170C747FD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624F-C269-4A40-AC67-A5DEAA12291F}" type="datetimeFigureOut">
              <a:rPr lang="ru-RU" smtClean="0"/>
              <a:t>04.12.2013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F56A1-5971-4CAB-8D1C-BA170C747FD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624F-C269-4A40-AC67-A5DEAA12291F}" type="datetimeFigureOut">
              <a:rPr lang="ru-RU" smtClean="0"/>
              <a:t>04.12.2013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F56A1-5971-4CAB-8D1C-BA170C747FD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14A624F-C269-4A40-AC67-A5DEAA12291F}" type="datetimeFigureOut">
              <a:rPr lang="ru-RU" smtClean="0"/>
              <a:t>04.12.2013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EDF56A1-5971-4CAB-8D1C-BA170C747FD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624F-C269-4A40-AC67-A5DEAA12291F}" type="datetimeFigureOut">
              <a:rPr lang="ru-RU" smtClean="0"/>
              <a:t>04.12.2013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F56A1-5971-4CAB-8D1C-BA170C747FD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14A624F-C269-4A40-AC67-A5DEAA12291F}" type="datetimeFigureOut">
              <a:rPr lang="ru-RU" smtClean="0"/>
              <a:t>04.12.2013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EDF56A1-5971-4CAB-8D1C-BA170C747FDD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14A624F-C269-4A40-AC67-A5DEAA12291F}" type="datetimeFigureOut">
              <a:rPr lang="ru-RU" smtClean="0"/>
              <a:t>04.12.2013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EDF56A1-5971-4CAB-8D1C-BA170C747FDD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14A624F-C269-4A40-AC67-A5DEAA12291F}" type="datetimeFigureOut">
              <a:rPr lang="ru-RU" smtClean="0"/>
              <a:t>04.12.2013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EDF56A1-5971-4CAB-8D1C-BA170C747FD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hyperlink" Target="http://ru.wikipedia.org/wiki/%D0%A2%D0%B5%D0%BD%D0%B8%D1%88%D0%B5%D0%B2%D0%B0,_%D0%9C%D0%B0%D1%80%D0%B8%D1%8F_%D0%9A%D0%BB%D0%B0%D0%B2%D0%B4%D0%B8%D0%B5%D0%B2%D0%BD%D0%B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slide" Target="slide10.xml"/><Relationship Id="rId7" Type="http://schemas.openxmlformats.org/officeDocument/2006/relationships/slide" Target="slide13.xml"/><Relationship Id="rId12" Type="http://schemas.openxmlformats.org/officeDocument/2006/relationships/image" Target="../media/image11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slide" Target="slide11.xml"/><Relationship Id="rId5" Type="http://schemas.openxmlformats.org/officeDocument/2006/relationships/slide" Target="slide9.xml"/><Relationship Id="rId10" Type="http://schemas.openxmlformats.org/officeDocument/2006/relationships/image" Target="../media/image10.jpeg"/><Relationship Id="rId4" Type="http://schemas.openxmlformats.org/officeDocument/2006/relationships/image" Target="../media/image7.jpeg"/><Relationship Id="rId9" Type="http://schemas.openxmlformats.org/officeDocument/2006/relationships/slide" Target="slide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12160" y="5661248"/>
            <a:ext cx="2950096" cy="1001706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Учитель </a:t>
            </a:r>
            <a:r>
              <a:rPr lang="ru-RU" smtClean="0"/>
              <a:t>изобразительного искусства </a:t>
            </a:r>
            <a:r>
              <a:rPr lang="ru-RU" dirty="0" smtClean="0"/>
              <a:t>Князева Е.Л.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99792" y="188640"/>
            <a:ext cx="482453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Искусство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5850" name="Picture 10" descr="&amp;Kcy;&amp;acy;&amp;rcy;&amp;tcy;&amp;icy;&amp;ncy;&amp;kcy;&amp;acy; 25 &amp;icy;&amp;zcy; 5762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412776"/>
            <a:ext cx="4269766" cy="424847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355976" y="1556792"/>
            <a:ext cx="4330824" cy="4205064"/>
          </a:xfrm>
        </p:spPr>
        <p:txBody>
          <a:bodyPr/>
          <a:lstStyle/>
          <a:p>
            <a:r>
              <a:rPr lang="vi-VN" b="1" dirty="0" smtClean="0"/>
              <a:t>Винсе́нт Ви́ллем Ван Гог</a:t>
            </a:r>
            <a:r>
              <a:rPr lang="vi-VN" dirty="0" smtClean="0"/>
              <a:t> (нидерл. </a:t>
            </a:r>
            <a:r>
              <a:rPr lang="en-US" i="1" dirty="0" smtClean="0"/>
              <a:t>Vincent Willem van Gogh</a:t>
            </a:r>
            <a:r>
              <a:rPr lang="en-US" dirty="0" smtClean="0"/>
              <a:t>, 30 </a:t>
            </a:r>
            <a:r>
              <a:rPr lang="vi-VN" dirty="0" smtClean="0"/>
              <a:t>марта 1853, Грот-Зюндерт, около Бреды, Нидерланды — 29 июля 1890, Овер-сюр-Уаз, Франция) — всемирно известный нидерландский художник-постимпрессионист.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332656"/>
            <a:ext cx="63995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hlinkClick r:id="rId2" action="ppaction://hlinksldjump"/>
              </a:rPr>
              <a:t>Винсент </a:t>
            </a:r>
            <a:r>
              <a:rPr lang="ru-RU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hlinkClick r:id="rId2" action="ppaction://hlinksldjump"/>
              </a:rPr>
              <a:t>В</a:t>
            </a:r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hlinkClick r:id="rId2" action="ppaction://hlinksldjump"/>
              </a:rPr>
              <a:t>ан </a:t>
            </a:r>
            <a:r>
              <a:rPr lang="ru-RU" sz="5400" b="1" dirty="0" err="1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hlinkClick r:id="rId2" action="ppaction://hlinksldjump"/>
              </a:rPr>
              <a:t>Г</a:t>
            </a:r>
            <a:r>
              <a:rPr lang="ru-RU" sz="5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hlinkClick r:id="rId2" action="ppaction://hlinksldjump"/>
              </a:rPr>
              <a:t>ог</a:t>
            </a:r>
            <a:endParaRPr lang="ru-RU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48130" name="Picture 2" descr="&amp;Fcy;&amp;acy;&amp;jcy;&amp;lcy;:Autoportrait de Vincent van Gog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556792"/>
            <a:ext cx="3379207" cy="41141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6203032" cy="4133056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err="1" smtClean="0"/>
              <a:t>Ре́мбрандт</a:t>
            </a:r>
            <a:r>
              <a:rPr lang="ru-RU" b="1" dirty="0" smtClean="0"/>
              <a:t> </a:t>
            </a:r>
            <a:r>
              <a:rPr lang="ru-RU" b="1" dirty="0" err="1" smtClean="0"/>
              <a:t>Ха́рменс</a:t>
            </a:r>
            <a:r>
              <a:rPr lang="ru-RU" b="1" dirty="0" smtClean="0"/>
              <a:t> </a:t>
            </a:r>
            <a:r>
              <a:rPr lang="ru-RU" b="1" dirty="0" err="1" smtClean="0"/>
              <a:t>ван</a:t>
            </a:r>
            <a:r>
              <a:rPr lang="ru-RU" b="1" dirty="0" smtClean="0"/>
              <a:t> Рейн</a:t>
            </a:r>
            <a:r>
              <a:rPr lang="ru-RU" dirty="0" smtClean="0"/>
              <a:t> (1606—1669) — нидерландский художник, рисовальщик и гравёр, великий мастер светотени, крупнейший представитель золотого века голландской живописи. Он сумел воплотить в своих произведениях весь спектр человеческих переживаний с такой эмоциональной насыщенностью, которой до него не знало изобразительное искусство. Работы Рембрандта, чрезвычайно разнообразные по жанровой принадлежности, открывают зрителю вневременной духовный мир человеческих переживаний и чувств.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332656"/>
            <a:ext cx="52036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hlinkClick r:id="rId2" action="ppaction://hlinksldjump"/>
              </a:rPr>
              <a:t>рембрандт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9154" name="Picture 2" descr="&amp;Acy;&amp;vcy;&amp;tcy;&amp;ocy;&amp;pcy;&amp;ocy;&amp;rcy;&amp;tcy;&amp;rcy;&amp;iecy;&amp;tcy; (1665/1669), &amp;Kcy;&amp;iecy;&amp;ncy;&amp;vcy;&amp;ucy;&amp;dcy;-&amp;khcy;&amp;acy;&amp;ucy;&amp;scy;, &amp;Lcy;&amp;ocy;&amp;ncy;&amp;dcy;&amp;ocy;&amp;n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1628800"/>
            <a:ext cx="2095500" cy="2533651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851920" y="1844824"/>
            <a:ext cx="4608512" cy="4824536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err="1" smtClean="0"/>
              <a:t>Ива́н</a:t>
            </a:r>
            <a:r>
              <a:rPr lang="ru-RU" b="1" dirty="0" smtClean="0"/>
              <a:t> </a:t>
            </a:r>
            <a:r>
              <a:rPr lang="ru-RU" b="1" dirty="0" err="1" smtClean="0"/>
              <a:t>Константи́нович</a:t>
            </a:r>
            <a:r>
              <a:rPr lang="ru-RU" b="1" dirty="0" smtClean="0"/>
              <a:t> </a:t>
            </a:r>
            <a:r>
              <a:rPr lang="ru-RU" b="1" dirty="0" err="1" smtClean="0"/>
              <a:t>Айвазо́вский</a:t>
            </a:r>
            <a:r>
              <a:rPr lang="ru-RU" dirty="0" smtClean="0"/>
              <a:t> (</a:t>
            </a:r>
            <a:r>
              <a:rPr lang="ru-RU" dirty="0" err="1" smtClean="0"/>
              <a:t>арм</a:t>
            </a:r>
            <a:r>
              <a:rPr lang="ru-RU" dirty="0" smtClean="0"/>
              <a:t>. </a:t>
            </a:r>
            <a:r>
              <a:rPr lang="ru-RU" dirty="0" err="1" smtClean="0"/>
              <a:t>Հովհաննես Կոնստանդինեսի Այվազյան </a:t>
            </a:r>
            <a:r>
              <a:rPr lang="ru-RU" dirty="0" smtClean="0"/>
              <a:t>— </a:t>
            </a:r>
            <a:r>
              <a:rPr lang="ru-RU" i="1" dirty="0" err="1" smtClean="0"/>
              <a:t>Ованнес</a:t>
            </a:r>
            <a:r>
              <a:rPr lang="ru-RU" i="1" dirty="0" smtClean="0"/>
              <a:t> Айвазян</a:t>
            </a:r>
            <a:r>
              <a:rPr lang="ru-RU" dirty="0" smtClean="0"/>
              <a:t>; 17 [29] июля 1817 года — 19 апреля [2 мая] 1900 года) — всемирно известный русский</a:t>
            </a:r>
            <a:r>
              <a:rPr lang="ru-RU" baseline="30000" dirty="0" smtClean="0"/>
              <a:t> </a:t>
            </a:r>
            <a:r>
              <a:rPr lang="ru-RU" dirty="0" smtClean="0"/>
              <a:t>художник-маринист, баталист, коллекционер, меценат.</a:t>
            </a:r>
          </a:p>
          <a:p>
            <a:r>
              <a:rPr lang="ru-RU" dirty="0" smtClean="0"/>
              <a:t>Наиболее выдающийся художник-армянин XIX века. Брат армянского историка и священника </a:t>
            </a:r>
            <a:r>
              <a:rPr lang="ru-RU" dirty="0" err="1" smtClean="0"/>
              <a:t>Габриэла</a:t>
            </a:r>
            <a:r>
              <a:rPr lang="ru-RU" dirty="0" smtClean="0"/>
              <a:t> Айвазовского.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0"/>
            <a:ext cx="846738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hlinkClick r:id="rId2" action="ppaction://hlinksldjump"/>
              </a:rPr>
              <a:t>Иван Константинович</a:t>
            </a:r>
          </a:p>
          <a:p>
            <a:pPr algn="ctr"/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hlinkClick r:id="rId2" action="ppaction://hlinksldjump"/>
              </a:rPr>
              <a:t> Айвазовский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50178" name="Picture 2" descr="&amp;Pcy;&amp;ocy;&amp;rcy;&amp;tcy;&amp;rcy;&amp;iecy;&amp;tcy; &amp;Icy;. &amp;Acy;&amp;jcy;&amp;vcy;&amp;acy;&amp;zcy;&amp;ocy;&amp;vcy;&amp;scy;&amp;kcy;&amp;ocy;&amp;gcy;&amp;ocy; &amp;rcy;&amp;acy;&amp;bcy;&amp;ocy;&amp;tcy;&amp;ycy; &amp;Acy;. &amp;Tcy;&amp;ycy;&amp;rcy;&amp;acy;&amp;ncy;&amp;ocy;&amp;vcy;&amp;acy; (1841)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844824"/>
            <a:ext cx="2571750" cy="358140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114800" cy="4781128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Илья́ </a:t>
            </a:r>
            <a:r>
              <a:rPr lang="ru-RU" b="1" dirty="0" err="1" smtClean="0"/>
              <a:t>Ефи́мович</a:t>
            </a:r>
            <a:r>
              <a:rPr lang="ru-RU" b="1" dirty="0" smtClean="0"/>
              <a:t> </a:t>
            </a:r>
            <a:r>
              <a:rPr lang="ru-RU" b="1" dirty="0" err="1" smtClean="0"/>
              <a:t>Ре́пин</a:t>
            </a:r>
            <a:r>
              <a:rPr lang="ru-RU" dirty="0" smtClean="0"/>
              <a:t> ( 1844 — 1930) — русский художник, живописец, мастер портретов, исторических и бытовых сцен.</a:t>
            </a:r>
          </a:p>
          <a:p>
            <a:r>
              <a:rPr lang="ru-RU" dirty="0" smtClean="0"/>
              <a:t>Мемуарист, автор ряда очерков, составивших книгу воспоминаний «Далёкое близкое». Преподаватель, был профессором — руководителем мастерской (1894—1907) и ректором (1898—1899) Академии художеств, одновременно преподавал в школе-мастерской </a:t>
            </a:r>
            <a:r>
              <a:rPr lang="ru-RU" dirty="0" err="1" smtClean="0">
                <a:hlinkClick r:id="rId2" tooltip="Тенишева, Мария Клавдиевна"/>
              </a:rPr>
              <a:t>Тенишевой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88640"/>
            <a:ext cx="867256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hlinkClick r:id="rId3" action="ppaction://hlinksldjump"/>
              </a:rPr>
              <a:t>Илья Ефимович Репин</a:t>
            </a:r>
            <a:endParaRPr lang="ru-RU" sz="5400" b="1" dirty="0" smtClean="0"/>
          </a:p>
          <a:p>
            <a:pPr algn="ctr"/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1202" name="Picture 2" descr="&amp;Acy;&amp;vcy;&amp;tcy;&amp;ocy;&amp;pcy;&amp;ocy;&amp;rcy;&amp;tcy;&amp;rcy;&amp;iecy;&amp;tcy;, 187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628800"/>
            <a:ext cx="2839024" cy="3600400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b="1" dirty="0" err="1" smtClean="0"/>
              <a:t>Иса́ак</a:t>
            </a:r>
            <a:r>
              <a:rPr lang="ru-RU" b="1" dirty="0" smtClean="0"/>
              <a:t> </a:t>
            </a:r>
            <a:r>
              <a:rPr lang="ru-RU" b="1" dirty="0" err="1" smtClean="0"/>
              <a:t>Ильи́ч</a:t>
            </a:r>
            <a:r>
              <a:rPr lang="ru-RU" b="1" dirty="0" smtClean="0"/>
              <a:t> </a:t>
            </a:r>
            <a:r>
              <a:rPr lang="ru-RU" b="1" dirty="0" err="1" smtClean="0"/>
              <a:t>Левита́н</a:t>
            </a:r>
            <a:r>
              <a:rPr lang="ru-RU" dirty="0" smtClean="0"/>
              <a:t> (18 (30) августа 1860 год  — 22 июля (4 августа) 1900) — русский художник, мастер «пейзажа настроения».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332656"/>
            <a:ext cx="84850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hlinkClick r:id="rId2" action="ppaction://hlinksldjump"/>
              </a:rPr>
              <a:t>Исаак Ильич Левитан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2226" name="Picture 2" descr="&amp;Icy;&amp;scy;&amp;acy;&amp;acy;&amp;kcy; &amp;Lcy;&amp;iecy;&amp;vcy;&amp;icy;&amp;tcy;&amp;acy;&amp;ncy;, &amp;Acy;&amp;vcy;&amp;tcy;&amp;ocy;&amp;pcy;&amp;ocy;&amp;rcy;&amp;tcy;&amp;rcy;&amp;iecy;&amp;tcy; (1880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3140968"/>
            <a:ext cx="2095500" cy="2838450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27584" y="980728"/>
            <a:ext cx="7467600" cy="259228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hlinkClick r:id="rId2" action="ppaction://hlinksldjump"/>
              </a:rPr>
              <a:t>Современное искусство</a:t>
            </a:r>
            <a:r>
              <a:rPr lang="ru-RU" dirty="0" smtClean="0"/>
              <a:t> — совокупность художественных практик, сложившихся во второй половине ХХ века. Обычно под современным искусством понимают искусство, восходящее к модернизму, или находящееся в противоречии с этим явлением. Не случайно, что существуют </a:t>
            </a:r>
            <a:r>
              <a:rPr lang="ru-RU" dirty="0" err="1" smtClean="0"/>
              <a:t>Museums</a:t>
            </a:r>
            <a:r>
              <a:rPr lang="ru-RU" dirty="0" smtClean="0"/>
              <a:t> </a:t>
            </a:r>
            <a:r>
              <a:rPr lang="ru-RU" dirty="0" err="1" smtClean="0"/>
              <a:t>of</a:t>
            </a:r>
            <a:r>
              <a:rPr lang="ru-RU" dirty="0" smtClean="0"/>
              <a:t> </a:t>
            </a:r>
            <a:r>
              <a:rPr lang="ru-RU" dirty="0" err="1" smtClean="0"/>
              <a:t>Modern</a:t>
            </a:r>
            <a:r>
              <a:rPr lang="ru-RU" dirty="0" smtClean="0"/>
              <a:t> </a:t>
            </a:r>
            <a:r>
              <a:rPr lang="ru-RU" dirty="0" err="1" smtClean="0"/>
              <a:t>Art</a:t>
            </a:r>
            <a:r>
              <a:rPr lang="ru-RU" dirty="0" smtClean="0"/>
              <a:t> и </a:t>
            </a:r>
            <a:r>
              <a:rPr lang="ru-RU" dirty="0" err="1" smtClean="0"/>
              <a:t>Museums</a:t>
            </a:r>
            <a:r>
              <a:rPr lang="ru-RU" dirty="0" smtClean="0"/>
              <a:t> </a:t>
            </a:r>
            <a:r>
              <a:rPr lang="ru-RU" dirty="0" err="1" smtClean="0"/>
              <a:t>of</a:t>
            </a:r>
            <a:r>
              <a:rPr lang="ru-RU" dirty="0" smtClean="0"/>
              <a:t> </a:t>
            </a:r>
            <a:r>
              <a:rPr lang="ru-RU" dirty="0" err="1" smtClean="0"/>
              <a:t>Contemporary</a:t>
            </a:r>
            <a:r>
              <a:rPr lang="ru-RU" dirty="0" smtClean="0"/>
              <a:t> </a:t>
            </a:r>
            <a:r>
              <a:rPr lang="ru-RU" dirty="0" err="1" smtClean="0"/>
              <a:t>Art</a:t>
            </a:r>
            <a:r>
              <a:rPr lang="ru-RU" dirty="0" smtClean="0"/>
              <a:t>, в коллекциях которых часто можно обнаружить работы одних и тех же авторов.</a:t>
            </a:r>
            <a:endParaRPr lang="ru-RU" dirty="0"/>
          </a:p>
        </p:txBody>
      </p:sp>
      <p:pic>
        <p:nvPicPr>
          <p:cNvPr id="53250" name="Picture 2" descr="http://upload.wikimedia.org/wikipedia/commons/thumb/b/b1/Graffiti_Panorama_rome.jpg/650px-Graffiti_Panorama_rome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4005064"/>
            <a:ext cx="6361865" cy="136815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7467600" cy="5349208"/>
          </a:xfrm>
        </p:spPr>
        <p:txBody>
          <a:bodyPr/>
          <a:lstStyle/>
          <a:p>
            <a:r>
              <a:rPr lang="ru-RU" dirty="0" smtClean="0">
                <a:hlinkClick r:id="rId2" action="ppaction://hlinksldjump"/>
              </a:rPr>
              <a:t>Искусство</a:t>
            </a:r>
            <a:endParaRPr lang="ru-RU" dirty="0" smtClean="0"/>
          </a:p>
          <a:p>
            <a:r>
              <a:rPr lang="ru-RU" dirty="0" smtClean="0">
                <a:hlinkClick r:id="rId3" action="ppaction://hlinksldjump"/>
              </a:rPr>
              <a:t>Искусство в античном мире</a:t>
            </a:r>
            <a:endParaRPr lang="ru-RU" dirty="0" smtClean="0"/>
          </a:p>
          <a:p>
            <a:r>
              <a:rPr lang="ru-RU" dirty="0" smtClean="0">
                <a:hlinkClick r:id="rId4" action="ppaction://hlinksldjump"/>
              </a:rPr>
              <a:t>Искусство и критика</a:t>
            </a:r>
            <a:endParaRPr lang="ru-RU" dirty="0" smtClean="0"/>
          </a:p>
          <a:p>
            <a:r>
              <a:rPr lang="ru-RU" dirty="0" smtClean="0">
                <a:hlinkClick r:id="rId5" action="ppaction://hlinksldjump"/>
              </a:rPr>
              <a:t>Искусство и наука</a:t>
            </a:r>
            <a:endParaRPr lang="ru-RU" dirty="0" smtClean="0"/>
          </a:p>
          <a:p>
            <a:r>
              <a:rPr lang="ru-RU" dirty="0" smtClean="0">
                <a:hlinkClick r:id="rId6" action="ppaction://hlinksldjump"/>
              </a:rPr>
              <a:t>Искусство и религия</a:t>
            </a:r>
            <a:endParaRPr lang="ru-RU" dirty="0" smtClean="0"/>
          </a:p>
          <a:p>
            <a:r>
              <a:rPr lang="ru-RU" dirty="0" smtClean="0">
                <a:hlinkClick r:id="rId7" action="ppaction://hlinksldjump"/>
              </a:rPr>
              <a:t>Деятели искусства</a:t>
            </a:r>
            <a:endParaRPr lang="ru-RU" dirty="0" smtClean="0"/>
          </a:p>
          <a:p>
            <a:r>
              <a:rPr lang="ru-RU" dirty="0" smtClean="0">
                <a:hlinkClick r:id="rId8" action="ppaction://hlinksldjump"/>
              </a:rPr>
              <a:t>Современное искусство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123728" y="0"/>
            <a:ext cx="48974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Содержание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23528" y="548680"/>
            <a:ext cx="5832648" cy="568863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hlinkClick r:id="rId2" action="ppaction://hlinksldjump"/>
              </a:rPr>
              <a:t>       </a:t>
            </a:r>
            <a:r>
              <a:rPr lang="ru-RU" sz="2800" dirty="0" smtClean="0">
                <a:solidFill>
                  <a:srgbClr val="FF0000"/>
                </a:solidFill>
                <a:hlinkClick r:id="rId2" action="ppaction://hlinksldjump"/>
              </a:rPr>
              <a:t>Искусство</a:t>
            </a:r>
            <a:r>
              <a:rPr lang="ru-RU" dirty="0" smtClean="0"/>
              <a:t> - образное осмысление действительности; процесс или итог выражения внутреннего или внешнего мира творца в (художественном) образе; творчество, направленное таким образом, что оно отражает интересующее не только самого автора, но и других людей.</a:t>
            </a:r>
            <a:br>
              <a:rPr lang="ru-RU" dirty="0" smtClean="0"/>
            </a:br>
            <a:r>
              <a:rPr lang="ru-RU" dirty="0" smtClean="0"/>
              <a:t>   Искусство (наряду с наукой) — один из способов познания, как в естественнонаучной, так и в религиозной картине восприятия мира.</a:t>
            </a:r>
          </a:p>
          <a:p>
            <a:pPr>
              <a:buNone/>
            </a:pPr>
            <a:r>
              <a:rPr lang="ru-RU" dirty="0" smtClean="0"/>
              <a:t>    Понятие искусства крайне широко — оно может проявляться как чрезвычайно развитое мастерство в какой-то определённой области. Долгое время искусством считался вид культурной деятельности, удовлетворяющий любовь человека к прекрасному. Вместе с эволюцией социальных эстетических норм и оценок искусством получила право называться любая деятельность, направленная на создание эстетически-выразительных форм.</a:t>
            </a:r>
          </a:p>
          <a:p>
            <a:endParaRPr lang="ru-RU" dirty="0"/>
          </a:p>
        </p:txBody>
      </p:sp>
      <p:pic>
        <p:nvPicPr>
          <p:cNvPr id="38916" name="Picture 4" descr="http://upload.wikimedia.org/wikipedia/commons/thumb/5/5e/CEZANNE_BIBEMUS_THE_RED.JPG/220px-CEZANNE_BIBEMUS_THE_R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548680"/>
            <a:ext cx="2299610" cy="3240360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7467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hlinkClick r:id="rId2" action="ppaction://hlinksldjump"/>
              </a:rPr>
              <a:t>Искусство в античном мире</a:t>
            </a: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3568" y="1052736"/>
            <a:ext cx="7283152" cy="377301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Основы искусства в современном понимании этого слова были заложены древними цивилизациями: египетской, вавилонской, персидской, индийской, китайской, греческой, римской, а также аравийской (древнего Йемена и Омана) и другими. Каждый из упомянутых центров ранних цивилизаций создал собственный уникальный стиль в искусстве, который пережил века и оказывал свое влияние на позднейшие культуры. Они же оставили первые описания работы художников. Например, древнегреческие мастера во многом превзошли прочих в изображении человеческого тела и умели показать мускулатуру, осанку, правильные пропорции и красоту натуры.</a:t>
            </a:r>
            <a:endParaRPr lang="ru-RU" dirty="0"/>
          </a:p>
        </p:txBody>
      </p:sp>
      <p:pic>
        <p:nvPicPr>
          <p:cNvPr id="40962" name="Picture 2" descr="http://upload.wikimedia.org/wikipedia/commons/thumb/8/88/Vognstyreren-fra_Delfi2.jpg/350px-Vognstyreren-fra_Delfi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4869160"/>
            <a:ext cx="2404846" cy="180020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Взаимоотношения искусства и искусствоведения вообще и художественной критики в частности за последние двести лет становятся все более сложными. Высказываются, например, мнения, что с развитием критики культ творца утрачивает свою трансцендентную позицию — истина заменяется иллюзией истины, жест художника подлежит реконструкции. Искусство является субстратом для критики, для объяснения того, что же всё-таки хотел сказать автор своим произведением, и поэтому часто критику обвиняют в паразитизме. В то же время критики выступают как рекламные агенты и занимаются созданием символической упаковки, и в некоторые эпохи бывают полезными для перевода произведений в существующее идеологическое пространство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60648"/>
            <a:ext cx="79944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hlinkClick r:id="rId2" action="ppaction://hlinksldjump"/>
              </a:rPr>
              <a:t>Искусство и критика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5338936" cy="470912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Искусство и отдельные его аспекты являются предметом научного исследования. Наука, изучающая искусство в целом и связанные с ним явления — искусствоведение. Отрасль философии, занимающаяся изучением искусства — эстетика. Феноменами, связанными с искусством, занимаются и другие общественные и гуманитарные науки, такие как </a:t>
            </a:r>
            <a:r>
              <a:rPr lang="ru-RU" dirty="0" err="1" smtClean="0"/>
              <a:t>культурология</a:t>
            </a:r>
            <a:r>
              <a:rPr lang="ru-RU" dirty="0" smtClean="0"/>
              <a:t>, социология, психология, поэтика и семиотика.</a:t>
            </a:r>
          </a:p>
          <a:p>
            <a:r>
              <a:rPr lang="ru-RU" dirty="0" smtClean="0"/>
              <a:t>Впервые к системному изучению искусства обратился Аристотель (384—322 </a:t>
            </a:r>
            <a:r>
              <a:rPr lang="ru-RU" dirty="0" err="1" smtClean="0"/>
              <a:t>гг</a:t>
            </a:r>
            <a:r>
              <a:rPr lang="ru-RU" dirty="0" smtClean="0"/>
              <a:t> до н. э.) в своем труде «Поэтика». Интересно, что в других трудах Аристотель также положил начало систематизации научного знания и научного метода.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188640"/>
            <a:ext cx="70759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hlinkClick r:id="rId2" action="ppaction://hlinksldjump"/>
              </a:rPr>
              <a:t>Искусство и наука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1986" name="Picture 2" descr="http://upload.wikimedia.org/wikipedia/commons/thumb/2/2f/Alchemist%27s_Laboratory%2C_Heinrich_Khunrath%2C_Amphitheatrum_sapientiae_aeternae%2C_1595.jpg/220px-Alchemist%27s_Laboratory%2C_Heinrich_Khunrath%2C_Amphitheatrum_sapientiae_aeternae%2C_15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2564904"/>
            <a:ext cx="2520280" cy="256610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95936" y="1628800"/>
            <a:ext cx="4011216" cy="460851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Невозможно отделить зарождение искусства от зарождения религии. С точки зрения оформившейся религии искусство есть лишь символический способ донесения высших истин, проповедуемых данной религией. Долгое время с расцвета христианства до периода Возрождения в европейском мире искусство в основном выполняло заказ церкви.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88640"/>
            <a:ext cx="79415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hlinkClick r:id="rId2" action="ppaction://hlinksldjump"/>
              </a:rPr>
              <a:t>Искусство и религия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4036" name="Picture 4" descr="&amp;Kcy;&amp;acy;&amp;rcy;&amp;tcy;&amp;icy;&amp;ncy;&amp;kcy;&amp;acy; 7 &amp;icy;&amp;zcy; 1336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772816"/>
            <a:ext cx="3790950" cy="3810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0"/>
            <a:ext cx="865546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hlinkClick r:id="rId2" action="ppaction://hlinksldjump"/>
              </a:rPr>
              <a:t>Деятели искусства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46082" name="Picture 2" descr="&amp;Fcy;&amp;acy;&amp;jcy;&amp;lcy;:Autoportrait de Vincent van Gogh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4293096"/>
            <a:ext cx="1419483" cy="1728192"/>
          </a:xfrm>
          <a:prstGeom prst="rect">
            <a:avLst/>
          </a:prstGeom>
          <a:noFill/>
        </p:spPr>
      </p:pic>
      <p:pic>
        <p:nvPicPr>
          <p:cNvPr id="46084" name="Picture 4" descr="http://im0-tub-ru.yandex.net/i?id=362405385-00-7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1600" y="1916832"/>
            <a:ext cx="1440160" cy="2037962"/>
          </a:xfrm>
          <a:prstGeom prst="rect">
            <a:avLst/>
          </a:prstGeom>
          <a:noFill/>
        </p:spPr>
      </p:pic>
      <p:pic>
        <p:nvPicPr>
          <p:cNvPr id="46086" name="Picture 6" descr="http://im5-tub-ru.yandex.net/i?id=19142590-14-7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99792" y="4149080"/>
            <a:ext cx="1656184" cy="1956123"/>
          </a:xfrm>
          <a:prstGeom prst="rect">
            <a:avLst/>
          </a:prstGeom>
          <a:noFill/>
        </p:spPr>
      </p:pic>
      <p:pic>
        <p:nvPicPr>
          <p:cNvPr id="46088" name="Picture 8" descr="http://im5-tub-ru.yandex.net/i?id=146469917-18-72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83968" y="1988840"/>
            <a:ext cx="1440160" cy="1785322"/>
          </a:xfrm>
          <a:prstGeom prst="rect">
            <a:avLst/>
          </a:prstGeom>
          <a:noFill/>
        </p:spPr>
      </p:pic>
      <p:pic>
        <p:nvPicPr>
          <p:cNvPr id="46090" name="Picture 10" descr="&amp;Acy;&amp;vcy;&amp;tcy;&amp;ocy;&amp;pcy;&amp;ocy;&amp;rcy;&amp;tcy;&amp;rcy;&amp;iecy;&amp;tcy; (1665/1669), &amp;Kcy;&amp;iecy;&amp;ncy;&amp;vcy;&amp;ucy;&amp;dcy;-&amp;khcy;&amp;acy;&amp;ucy;&amp;scy;, &amp;Lcy;&amp;ocy;&amp;ncy;&amp;dcy;&amp;ocy;&amp;ncy;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236296" y="1916832"/>
            <a:ext cx="1607998" cy="1944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10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55576" y="1556792"/>
            <a:ext cx="5328592" cy="468052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err="1" smtClean="0"/>
              <a:t>Леона́рдо</a:t>
            </a:r>
            <a:r>
              <a:rPr lang="ru-RU" b="1" dirty="0" smtClean="0"/>
              <a:t> </a:t>
            </a:r>
            <a:r>
              <a:rPr lang="ru-RU" b="1" dirty="0" err="1" smtClean="0"/>
              <a:t>ди</a:t>
            </a:r>
            <a:r>
              <a:rPr lang="ru-RU" b="1" dirty="0" smtClean="0"/>
              <a:t> сер </a:t>
            </a:r>
            <a:r>
              <a:rPr lang="ru-RU" b="1" dirty="0" err="1" smtClean="0"/>
              <a:t>Пье́ро</a:t>
            </a:r>
            <a:r>
              <a:rPr lang="ru-RU" b="1" dirty="0" smtClean="0"/>
              <a:t> да </a:t>
            </a:r>
            <a:r>
              <a:rPr lang="ru-RU" b="1" dirty="0" err="1" smtClean="0"/>
              <a:t>Ви́нчи</a:t>
            </a:r>
            <a:r>
              <a:rPr lang="ru-RU" dirty="0" smtClean="0"/>
              <a:t> (1452  —  1519) — великий итальянский художник (живописец, скульптор, архитектор) и учёный (анатом, естествоиспытатель), изобретатель, писатель, один из крупнейших представителей искусства Высокого Возрождения, яркий пример «универсального человека» (лат. </a:t>
            </a:r>
            <a:r>
              <a:rPr lang="ru-RU" i="1" dirty="0" err="1" smtClean="0"/>
              <a:t>homo</a:t>
            </a:r>
            <a:r>
              <a:rPr lang="ru-RU" i="1" dirty="0" smtClean="0"/>
              <a:t> </a:t>
            </a:r>
            <a:r>
              <a:rPr lang="ru-RU" i="1" dirty="0" err="1" smtClean="0"/>
              <a:t>universalis</a:t>
            </a:r>
            <a:r>
              <a:rPr lang="ru-RU" dirty="0" smtClean="0"/>
              <a:t>). Леонардо осмысливался в последующей традиции как личность, наиболее ярко очертившая диапазон творческих исканий своей эпохи.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332656"/>
            <a:ext cx="74590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  <a:hlinkClick r:id="rId2" action="ppaction://hlinksldjump"/>
              </a:rPr>
              <a:t>Леонардо да Винчи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45058" name="Picture 2" descr="&amp;Acy;&amp;vcy;&amp;tcy;&amp;ocy;&amp;pcy;&amp;ocy;&amp;rcy;&amp;tcy;&amp;rcy;&amp;iecy;&amp;tcy; &amp;Lcy;&amp;iecy;&amp;ocy;&amp;ncy;&amp;acy;&amp;rcy;&amp;dcy;&amp;ocy; &amp;dcy;&amp;acy; &amp;Vcy;&amp;icy;&amp;ncy;&amp;chcy;&amp;i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1628800"/>
            <a:ext cx="2095500" cy="328612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197</TotalTime>
  <Words>338</Words>
  <Application>Microsoft Office PowerPoint</Application>
  <PresentationFormat>Экран (4:3)</PresentationFormat>
  <Paragraphs>40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Эркер</vt:lpstr>
      <vt:lpstr>Презентация PowerPoint</vt:lpstr>
      <vt:lpstr>Презентация PowerPoint</vt:lpstr>
      <vt:lpstr>Презентация PowerPoint</vt:lpstr>
      <vt:lpstr>Искусство в античном мире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ЦКТ Школы 1020</cp:lastModifiedBy>
  <cp:revision>16</cp:revision>
  <dcterms:created xsi:type="dcterms:W3CDTF">2012-05-11T15:47:28Z</dcterms:created>
  <dcterms:modified xsi:type="dcterms:W3CDTF">2013-12-04T06:09:13Z</dcterms:modified>
</cp:coreProperties>
</file>