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4" r:id="rId9"/>
    <p:sldId id="264" r:id="rId10"/>
    <p:sldId id="263" r:id="rId11"/>
    <p:sldId id="265" r:id="rId12"/>
    <p:sldId id="266" r:id="rId13"/>
    <p:sldId id="268" r:id="rId14"/>
    <p:sldId id="269" r:id="rId15"/>
    <p:sldId id="271" r:id="rId16"/>
    <p:sldId id="272" r:id="rId17"/>
    <p:sldId id="273" r:id="rId18"/>
    <p:sldId id="275" r:id="rId19"/>
    <p:sldId id="274" r:id="rId20"/>
    <p:sldId id="276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6595" autoAdjust="0"/>
  </p:normalViewPr>
  <p:slideViewPr>
    <p:cSldViewPr>
      <p:cViewPr varScale="1">
        <p:scale>
          <a:sx n="70" d="100"/>
          <a:sy n="70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EFEFB-73FE-42FB-A8D8-122C8B018295}" type="datetimeFigureOut">
              <a:rPr lang="ru-RU" smtClean="0"/>
              <a:pPr/>
              <a:t>15.05.2014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46D15-8CC1-45D9-86D8-284075F78C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-«Товар» на аукционе – это «лот».  Товаром на уроке сегодня являются геометрические, текстовые и логические задачи, числовые выражения</a:t>
            </a:r>
            <a:r>
              <a:rPr lang="ru-RU" baseline="0" dirty="0" smtClean="0"/>
              <a:t> и уравнения – все </a:t>
            </a:r>
            <a:r>
              <a:rPr lang="ru-RU" dirty="0" smtClean="0"/>
              <a:t> задания различные по уровню сложности. Каждый</a:t>
            </a:r>
            <a:r>
              <a:rPr lang="ru-RU" baseline="0" dirty="0" smtClean="0"/>
              <a:t> лот имеет свою цену: 5, 10, 15 или 20 смайлов. </a:t>
            </a:r>
            <a:r>
              <a:rPr lang="ru-RU" dirty="0" smtClean="0"/>
              <a:t>«Купить» лот может каждая команда, применив свои знания. Капитал команды – 100 смайлов. Если команда, заплатившая залог</a:t>
            </a:r>
            <a:r>
              <a:rPr lang="ru-RU" baseline="0" dirty="0" smtClean="0"/>
              <a:t> за</a:t>
            </a:r>
            <a:r>
              <a:rPr lang="ru-RU" dirty="0" smtClean="0"/>
              <a:t> лот, не</a:t>
            </a:r>
            <a:r>
              <a:rPr lang="ru-RU" baseline="0" dirty="0" smtClean="0"/>
              <a:t> может выкупить его, то есть выполнить задание, «лот» передается другой команде.</a:t>
            </a:r>
            <a:r>
              <a:rPr lang="ru-RU" dirty="0" smtClean="0"/>
              <a:t> Команде, купившей «лот», вручается карточка «лота»</a:t>
            </a:r>
            <a:r>
              <a:rPr lang="ru-RU" baseline="0" dirty="0" smtClean="0"/>
              <a:t> с баллами. По окончанию игры баллы подсчитываются.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46D15-8CC1-45D9-86D8-284075F78C3A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Карточки «Лота».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46D15-8CC1-45D9-86D8-284075F78C3A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46D15-8CC1-45D9-86D8-284075F78C3A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46D15-8CC1-45D9-86D8-284075F78C3A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Смайлы.</a:t>
            </a:r>
            <a:r>
              <a:rPr lang="ru-RU" baseline="0" dirty="0" smtClean="0"/>
              <a:t> Каждая команда получает по 100 смайлов для уплаты залога.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46D15-8CC1-45D9-86D8-284075F78C3A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46D15-8CC1-45D9-86D8-284075F78C3A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Карточки «Лота».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46D15-8CC1-45D9-86D8-284075F78C3A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Карточки  для печати.</a:t>
            </a:r>
            <a:r>
              <a:rPr lang="ru-RU" baseline="0" dirty="0" smtClean="0"/>
              <a:t> Лот куплен.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46D15-8CC1-45D9-86D8-284075F78C3A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Карточки «Лота».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46D15-8CC1-45D9-86D8-284075F78C3A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Карточки «Лота».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46D15-8CC1-45D9-86D8-284075F78C3A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58A9-3939-49FB-AD45-F50D9BF510E6}" type="datetime11">
              <a:rPr lang="ru-RU" smtClean="0"/>
              <a:pPr/>
              <a:t>17:03:22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2F4-BB6E-4299-B2F2-E05EA4DA14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DFB4-3CF1-4925-8E22-1734346F5AC2}" type="datetime11">
              <a:rPr lang="ru-RU" smtClean="0"/>
              <a:pPr/>
              <a:t>17:03:22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2F4-BB6E-4299-B2F2-E05EA4DA14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A47B-C6F4-443E-B342-6405A1936336}" type="datetime11">
              <a:rPr lang="ru-RU" smtClean="0"/>
              <a:pPr/>
              <a:t>17:03:22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2F4-BB6E-4299-B2F2-E05EA4DA14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3713-F680-4A7D-86D7-2E7DFBB11131}" type="datetime11">
              <a:rPr lang="ru-RU" smtClean="0"/>
              <a:pPr/>
              <a:t>17:03:22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2F4-BB6E-4299-B2F2-E05EA4DA14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9CEA-8034-4B9E-969B-7AB40DEBA30F}" type="datetime11">
              <a:rPr lang="ru-RU" smtClean="0"/>
              <a:pPr/>
              <a:t>17:03:22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2F4-BB6E-4299-B2F2-E05EA4DA14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F456-2720-457F-8F67-BE5A4CC7619E}" type="datetime11">
              <a:rPr lang="ru-RU" smtClean="0"/>
              <a:pPr/>
              <a:t>17:03:22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2F4-BB6E-4299-B2F2-E05EA4DA14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AE2A-3BA7-4AD4-8413-667812C441E7}" type="datetime11">
              <a:rPr lang="ru-RU" smtClean="0"/>
              <a:pPr/>
              <a:t>17:03:22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2F4-BB6E-4299-B2F2-E05EA4DA14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88DA-34A6-439C-849F-CDE0D1C0882A}" type="datetime11">
              <a:rPr lang="ru-RU" smtClean="0"/>
              <a:pPr/>
              <a:t>17:03:22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2F4-BB6E-4299-B2F2-E05EA4DA14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8237-9C20-46B9-8F9D-4639980E276B}" type="datetime11">
              <a:rPr lang="ru-RU" smtClean="0"/>
              <a:pPr/>
              <a:t>17:03:22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2F4-BB6E-4299-B2F2-E05EA4DA14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337B-8097-48CC-A45A-FC362AFDCD17}" type="datetime11">
              <a:rPr lang="ru-RU" smtClean="0"/>
              <a:pPr/>
              <a:t>17:03:22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2F4-BB6E-4299-B2F2-E05EA4DA14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0172-D7C1-4528-B348-7EC3722FA725}" type="datetime11">
              <a:rPr lang="ru-RU" smtClean="0"/>
              <a:pPr/>
              <a:t>17:03:22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2F4-BB6E-4299-B2F2-E05EA4DA14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68163-AB1B-40CD-8B04-A6E86F6864D2}" type="datetime11">
              <a:rPr lang="ru-RU" smtClean="0"/>
              <a:pPr/>
              <a:t>17:03:22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D2F4-BB6E-4299-B2F2-E05EA4DA14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10.xml"/><Relationship Id="rId7" Type="http://schemas.openxmlformats.org/officeDocument/2006/relationships/slide" Target="slide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14.xml"/><Relationship Id="rId7" Type="http://schemas.openxmlformats.org/officeDocument/2006/relationships/slide" Target="slide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18.xml"/><Relationship Id="rId7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22.xml"/><Relationship Id="rId7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26.xml"/><Relationship Id="rId7" Type="http://schemas.openxmlformats.org/officeDocument/2006/relationships/slide" Target="slide2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331640" y="260648"/>
            <a:ext cx="6989415" cy="5542385"/>
            <a:chOff x="1331640" y="188640"/>
            <a:chExt cx="6989415" cy="554238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907704" y="188640"/>
              <a:ext cx="52073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УРОК -АУКЦИОН</a:t>
              </a:r>
              <a:endPara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331640" y="1052736"/>
              <a:ext cx="6989415" cy="4678289"/>
              <a:chOff x="1331640" y="1052736"/>
              <a:chExt cx="6989415" cy="4678289"/>
            </a:xfrm>
          </p:grpSpPr>
          <p:pic>
            <p:nvPicPr>
              <p:cNvPr id="1028" name="Picture 4" descr="http://pschools.haifanet.org.il/urim/DocLib6/%D7%AA%D7%97%D7%95%D7%9D%20%D7%94%D7%97%D7%A9%D7%91%D7%95%D7%9F.gif"/>
              <p:cNvPicPr>
                <a:picLocks noChangeAspect="1" noChangeArrowheads="1" noCrop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331640" y="1052736"/>
                <a:ext cx="3848100" cy="3886201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 descr="http://cs4178.vk.me/u71731020/123608863/x_4b683c22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91880" y="1844824"/>
                <a:ext cx="4829175" cy="388620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7" name="TextBox 6"/>
          <p:cNvSpPr txBox="1"/>
          <p:nvPr/>
        </p:nvSpPr>
        <p:spPr>
          <a:xfrm>
            <a:off x="539552" y="5661248"/>
            <a:ext cx="8064896" cy="830997"/>
          </a:xfrm>
          <a:prstGeom prst="rect">
            <a:avLst/>
          </a:prstGeom>
          <a:solidFill>
            <a:srgbClr val="C00000">
              <a:alpha val="53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Аукцион - публичная распродажа, при которой покупателем становится тот, кто предложит высокую цену.</a:t>
            </a:r>
            <a:endParaRPr lang="ru-RU" sz="2400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2133600" cy="365125"/>
          </a:xfrm>
        </p:spPr>
        <p:txBody>
          <a:bodyPr/>
          <a:lstStyle/>
          <a:p>
            <a:fld id="{D305CBB2-8E07-43E8-AF0E-6707B4B7F72E}" type="datetime11">
              <a:rPr lang="ru-RU" smtClean="0"/>
              <a:pPr/>
              <a:t>17:21:51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0452" y="188640"/>
            <a:ext cx="369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смайлов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611560" y="1988840"/>
            <a:ext cx="2304256" cy="3456384"/>
          </a:xfrm>
          <a:prstGeom prst="rt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1340768"/>
            <a:ext cx="62646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 smtClean="0"/>
              <a:t>Найти площадь прямоугольного треугольника, если  длина одного катета 6 см, другого – 7 см.</a:t>
            </a:r>
            <a:endParaRPr lang="ru-RU" sz="4200" dirty="0"/>
          </a:p>
        </p:txBody>
      </p:sp>
      <p:sp>
        <p:nvSpPr>
          <p:cNvPr id="9" name="Управляющая кнопка: справка 8">
            <a:hlinkClick r:id="rId2" action="ppaction://hlinksldjump" highlightClick="1"/>
          </p:cNvPr>
          <p:cNvSpPr/>
          <p:nvPr/>
        </p:nvSpPr>
        <p:spPr>
          <a:xfrm>
            <a:off x="179512" y="5877272"/>
            <a:ext cx="720080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DE7D-9856-41D1-9F03-689C3B5020F7}" type="datetime11">
              <a:rPr lang="ru-RU" smtClean="0"/>
              <a:pPr/>
              <a:t>17:22:02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452" y="188640"/>
            <a:ext cx="369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 смайлов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556792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dirty="0" smtClean="0"/>
              <a:t>Площадь прямоугольника равна 24см </a:t>
            </a:r>
            <a:r>
              <a:rPr lang="ru-RU" sz="4200" baseline="30000" dirty="0" smtClean="0"/>
              <a:t>2</a:t>
            </a:r>
            <a:r>
              <a:rPr lang="ru-RU" sz="4200" dirty="0" smtClean="0"/>
              <a:t>. Длины его сторон выражены целыми числами. Согласно по условию задачи, сколько можно построить различных прямоугольников?</a:t>
            </a:r>
            <a:endParaRPr lang="ru-RU" sz="4200" dirty="0"/>
          </a:p>
        </p:txBody>
      </p:sp>
      <p:sp>
        <p:nvSpPr>
          <p:cNvPr id="6" name="Управляющая кнопка: справка 5">
            <a:hlinkClick r:id="rId2" action="ppaction://hlinksldjump" highlightClick="1"/>
          </p:cNvPr>
          <p:cNvSpPr/>
          <p:nvPr/>
        </p:nvSpPr>
        <p:spPr>
          <a:xfrm>
            <a:off x="179512" y="5805264"/>
            <a:ext cx="720080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77B1-D31F-4406-AB4A-EB24DD1F3633}" type="datetime11">
              <a:rPr lang="ru-RU" smtClean="0"/>
              <a:pPr/>
              <a:t>17:22:04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452" y="188640"/>
            <a:ext cx="369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смайлов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012450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Периметр прямоугольника 28 сантиметров. Одна сторона прямоугольника равна 6 сантиметров. Найдите площадь прямоугольника.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4221088"/>
            <a:ext cx="3312368" cy="24482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486916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7" name="Управляющая кнопка: справка 6">
            <a:hlinkClick r:id="rId2" action="ppaction://hlinksldjump" highlightClick="1"/>
          </p:cNvPr>
          <p:cNvSpPr/>
          <p:nvPr/>
        </p:nvSpPr>
        <p:spPr>
          <a:xfrm>
            <a:off x="0" y="5805264"/>
            <a:ext cx="720080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8E63-DB08-4DC8-A098-159AE9B664D8}" type="datetime11">
              <a:rPr lang="ru-RU" smtClean="0"/>
              <a:pPr/>
              <a:t>17:22:07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188640"/>
            <a:ext cx="3339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смайлов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124744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 автобусе едут 15 детей. Это составляет одну треть всех пассажиров. Сколько всего пассажиров едут в трамвае?</a:t>
            </a:r>
            <a:endParaRPr lang="ru-RU" sz="4000" dirty="0"/>
          </a:p>
        </p:txBody>
      </p:sp>
      <p:pic>
        <p:nvPicPr>
          <p:cNvPr id="23554" name="Picture 2" descr="http://www.smolensk2.ru/images/img_35875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717032"/>
            <a:ext cx="3899924" cy="2924944"/>
          </a:xfrm>
          <a:prstGeom prst="rect">
            <a:avLst/>
          </a:prstGeom>
          <a:noFill/>
        </p:spPr>
      </p:pic>
      <p:sp>
        <p:nvSpPr>
          <p:cNvPr id="8" name="Управляющая кнопка: справка 7">
            <a:hlinkClick r:id="rId3" action="ppaction://hlinksldjump" highlightClick="1"/>
          </p:cNvPr>
          <p:cNvSpPr/>
          <p:nvPr/>
        </p:nvSpPr>
        <p:spPr>
          <a:xfrm>
            <a:off x="251520" y="5733256"/>
            <a:ext cx="576064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9182-6894-418A-ACC2-0D59589FB850}" type="datetime11">
              <a:rPr lang="ru-RU" smtClean="0"/>
              <a:pPr/>
              <a:t>17:22:09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452" y="188640"/>
            <a:ext cx="369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смайлов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268760"/>
            <a:ext cx="7416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 столовой детского сада было 80 кг муки. Расходовали муки за 4 дня по 6 кг. На сколько дней хватит муки, если израсходовать её по 8 кг в день?</a:t>
            </a:r>
            <a:endParaRPr lang="ru-RU" sz="4000" dirty="0"/>
          </a:p>
        </p:txBody>
      </p:sp>
      <p:sp>
        <p:nvSpPr>
          <p:cNvPr id="4" name="Управляющая кнопка: справка 3">
            <a:hlinkClick r:id="rId3" action="ppaction://hlinksldjump" highlightClick="1"/>
          </p:cNvPr>
          <p:cNvSpPr/>
          <p:nvPr/>
        </p:nvSpPr>
        <p:spPr>
          <a:xfrm>
            <a:off x="251520" y="5733256"/>
            <a:ext cx="576064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530" name="Picture 2" descr="http://img0.liveinternet.ru/images/attach/c/6/90/872/90872970_muka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933056"/>
            <a:ext cx="1872208" cy="2736304"/>
          </a:xfrm>
          <a:prstGeom prst="rect">
            <a:avLst/>
          </a:prstGeom>
          <a:noFill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D5C1-0093-4D33-B7AC-D6D483EDAB3E}" type="datetime11">
              <a:rPr lang="ru-RU" smtClean="0"/>
              <a:pPr/>
              <a:t>17:22:16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452" y="188640"/>
            <a:ext cx="369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 смайлов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052736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 мебельной фабрики привезли в 3 школы 880 парт. Каждой парте полагается 2 стула. В первой и во второй школах вместе количество парт - 640, во второй и в третьей - 720. Сколько парт привезли в каждую школу? Найдите так же количество стульев? </a:t>
            </a:r>
            <a:endParaRPr lang="ru-RU" sz="3200" dirty="0"/>
          </a:p>
        </p:txBody>
      </p:sp>
      <p:pic>
        <p:nvPicPr>
          <p:cNvPr id="20482" name="Picture 2" descr="http://5komnat.com.ua/images/mebel/stoli_kompyuternie/UCHENICECKIE/PARTA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217798"/>
            <a:ext cx="3384376" cy="2640202"/>
          </a:xfrm>
          <a:prstGeom prst="rect">
            <a:avLst/>
          </a:prstGeom>
          <a:noFill/>
        </p:spPr>
      </p:pic>
      <p:sp>
        <p:nvSpPr>
          <p:cNvPr id="5" name="Управляющая кнопка: справка 4">
            <a:hlinkClick r:id="rId3" action="ppaction://hlinksldjump" highlightClick="1"/>
          </p:cNvPr>
          <p:cNvSpPr/>
          <p:nvPr/>
        </p:nvSpPr>
        <p:spPr>
          <a:xfrm>
            <a:off x="251520" y="6093296"/>
            <a:ext cx="576064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27BE-65AE-45D2-B0A6-596DA8230856}" type="datetime11">
              <a:rPr lang="ru-RU" smtClean="0"/>
              <a:pPr/>
              <a:t>17:22:18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452" y="188640"/>
            <a:ext cx="369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смайлов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40768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классе учится 24 ученика. Половина из них − мальчики. Ровно треть учеников класса уже выучили таблицу умножения. Известно, что 5 девочек уже в совершенстве знают таблицу умножения. Какое количество мальчиков еще не знает таблицу умножения?</a:t>
            </a:r>
            <a:endParaRPr lang="ru-RU" sz="3200" dirty="0"/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251520" y="6093296"/>
            <a:ext cx="576064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458" name="Picture 2" descr="http://f4.s.qip.ru/K06fEIxP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4437112"/>
            <a:ext cx="4032448" cy="2184923"/>
          </a:xfrm>
          <a:prstGeom prst="rect">
            <a:avLst/>
          </a:prstGeom>
          <a:noFill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AD1F-2522-4655-9C3F-38C99DAB3D0A}" type="datetime11">
              <a:rPr lang="ru-RU" smtClean="0"/>
              <a:pPr/>
              <a:t>17:22:21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9187" y="188640"/>
            <a:ext cx="3339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смайлов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772816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Мальчик решил написать письмо Деду Морозу, начав с предложения "Здравствуй, Дедушка Мороз!". Перемножьте количество букв в каждом слове этого предложения и подсчитайте полученный результат.</a:t>
            </a:r>
            <a:endParaRPr lang="ru-RU" sz="3200" dirty="0"/>
          </a:p>
        </p:txBody>
      </p:sp>
      <p:pic>
        <p:nvPicPr>
          <p:cNvPr id="18434" name="Picture 2" descr="http://www.nn.ru/data/12109553-132-621935475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653136"/>
            <a:ext cx="2448272" cy="1836205"/>
          </a:xfrm>
          <a:prstGeom prst="rect">
            <a:avLst/>
          </a:prstGeom>
          <a:noFill/>
        </p:spPr>
      </p:pic>
      <p:sp>
        <p:nvSpPr>
          <p:cNvPr id="7" name="Управляющая кнопка: справка 6">
            <a:hlinkClick r:id="rId3" action="ppaction://hlinksldjump" highlightClick="1"/>
          </p:cNvPr>
          <p:cNvSpPr/>
          <p:nvPr/>
        </p:nvSpPr>
        <p:spPr>
          <a:xfrm>
            <a:off x="251520" y="6093296"/>
            <a:ext cx="576064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33F6-91E1-4E72-B3DB-757008D88B21}" type="datetime11">
              <a:rPr lang="ru-RU" smtClean="0"/>
              <a:pPr/>
              <a:t>17:22:23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452" y="188640"/>
            <a:ext cx="369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смайлов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43608" y="1968515"/>
            <a:ext cx="746710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512 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cs typeface="Arial" charset="0"/>
              </a:rPr>
              <a:t>· 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(3159 – 844 – 2215 : 5)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(413 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cs typeface="Arial" charset="0"/>
              </a:rPr>
              <a:t>· 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17 + 97)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cs typeface="Arial" charset="0"/>
              </a:rPr>
              <a:t> ·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95 : 5</a:t>
            </a:r>
          </a:p>
        </p:txBody>
      </p:sp>
      <p:sp>
        <p:nvSpPr>
          <p:cNvPr id="6" name="Управляющая кнопка: справка 5">
            <a:hlinkClick r:id="rId2" action="ppaction://hlinksldjump" highlightClick="1"/>
          </p:cNvPr>
          <p:cNvSpPr/>
          <p:nvPr/>
        </p:nvSpPr>
        <p:spPr>
          <a:xfrm>
            <a:off x="251520" y="5877272"/>
            <a:ext cx="576064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D2A-2D22-4657-ADF1-F9F9CB9C1C2F}" type="datetime11">
              <a:rPr lang="ru-RU" smtClean="0"/>
              <a:pPr/>
              <a:t>17:22:29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452" y="188640"/>
            <a:ext cx="369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 смайлов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628800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Нужно прибавить 44 к самому большому двузначному числу и эту сумму, которую получили, умножаем на самое маленькое четырёхзначное число, затем делим на самое маленькое трехзначное число, какое число мы получим? </a:t>
            </a:r>
            <a:endParaRPr lang="ru-RU" sz="3600" dirty="0"/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251520" y="5877272"/>
            <a:ext cx="576064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2782-F27D-40F9-8FAE-C82AD1983355}" type="datetime11">
              <a:rPr lang="ru-RU" smtClean="0"/>
              <a:pPr/>
              <a:t>17:22:32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356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- АУКЦИОН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188640"/>
            <a:ext cx="1995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1547664" y="1412776"/>
            <a:ext cx="6120680" cy="584775"/>
          </a:xfrm>
          <a:prstGeom prst="rect">
            <a:avLst/>
          </a:prstGeom>
          <a:solidFill>
            <a:srgbClr val="C00000">
              <a:alpha val="53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Геометрические задачи</a:t>
            </a:r>
            <a:endParaRPr lang="ru-RU" sz="3200" dirty="0"/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1547664" y="2348880"/>
            <a:ext cx="6120680" cy="584775"/>
          </a:xfrm>
          <a:prstGeom prst="rect">
            <a:avLst/>
          </a:prstGeom>
          <a:solidFill>
            <a:srgbClr val="C00000">
              <a:alpha val="53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Текстовые задачи</a:t>
            </a:r>
            <a:endParaRPr lang="ru-RU" sz="3200" dirty="0"/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1560064" y="3284984"/>
            <a:ext cx="6120680" cy="584775"/>
          </a:xfrm>
          <a:prstGeom prst="rect">
            <a:avLst/>
          </a:prstGeom>
          <a:solidFill>
            <a:srgbClr val="C00000">
              <a:alpha val="53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Числовые </a:t>
            </a:r>
            <a:r>
              <a:rPr lang="ru-RU" sz="3200" dirty="0"/>
              <a:t>в</a:t>
            </a:r>
            <a:r>
              <a:rPr lang="ru-RU" sz="3200" dirty="0" smtClean="0"/>
              <a:t>ыражения</a:t>
            </a:r>
            <a:endParaRPr lang="ru-RU" sz="3200" dirty="0"/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1547664" y="4221088"/>
            <a:ext cx="6120680" cy="584775"/>
          </a:xfrm>
          <a:prstGeom prst="rect">
            <a:avLst/>
          </a:prstGeom>
          <a:solidFill>
            <a:srgbClr val="C00000">
              <a:alpha val="53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Уравнения</a:t>
            </a:r>
            <a:endParaRPr lang="ru-RU" sz="3200" dirty="0"/>
          </a:p>
        </p:txBody>
      </p:sp>
      <p:sp>
        <p:nvSpPr>
          <p:cNvPr id="16" name="TextBox 15">
            <a:hlinkClick r:id="rId7" action="ppaction://hlinksldjump"/>
          </p:cNvPr>
          <p:cNvSpPr txBox="1"/>
          <p:nvPr/>
        </p:nvSpPr>
        <p:spPr>
          <a:xfrm>
            <a:off x="1547664" y="5157192"/>
            <a:ext cx="6120680" cy="584775"/>
          </a:xfrm>
          <a:prstGeom prst="rect">
            <a:avLst/>
          </a:prstGeom>
          <a:solidFill>
            <a:srgbClr val="C00000">
              <a:alpha val="53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Логические задачи</a:t>
            </a:r>
            <a:endParaRPr lang="ru-RU" sz="3200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E09F-C840-4944-B972-97A9220DD5C3}" type="datetime11">
              <a:rPr lang="ru-RU" smtClean="0"/>
              <a:pPr/>
              <a:t>17:21:53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452" y="188640"/>
            <a:ext cx="369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смайлов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00808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 записи нужно поставить знаки сложения таким образом, чтобы получилась сумма, которая будет равна 1000. (88888888)=1000.</a:t>
            </a:r>
            <a:endParaRPr lang="ru-RU" sz="4000" dirty="0"/>
          </a:p>
        </p:txBody>
      </p:sp>
      <p:sp>
        <p:nvSpPr>
          <p:cNvPr id="5" name="Управляющая кнопка: справка 4">
            <a:hlinkClick r:id="rId2" action="ppaction://hlinksldjump" highlightClick="1"/>
          </p:cNvPr>
          <p:cNvSpPr/>
          <p:nvPr/>
        </p:nvSpPr>
        <p:spPr>
          <a:xfrm>
            <a:off x="251520" y="5805264"/>
            <a:ext cx="576064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DA3C-4CDC-4CC3-B25E-B8EDD0829C00}" type="datetime11">
              <a:rPr lang="ru-RU" smtClean="0"/>
              <a:pPr/>
              <a:t>17:22:35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9187" y="188640"/>
            <a:ext cx="3339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смайлов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84482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х:3 = 72:9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996952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х-984  = 315</a:t>
            </a:r>
            <a:endParaRPr lang="ru-RU" sz="4400" dirty="0"/>
          </a:p>
        </p:txBody>
      </p:sp>
      <p:sp>
        <p:nvSpPr>
          <p:cNvPr id="7" name="Управляющая кнопка: справка 6">
            <a:hlinkClick r:id="rId2" action="ppaction://hlinksldjump" highlightClick="1"/>
          </p:cNvPr>
          <p:cNvSpPr/>
          <p:nvPr/>
        </p:nvSpPr>
        <p:spPr>
          <a:xfrm>
            <a:off x="251520" y="5805264"/>
            <a:ext cx="648072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2639-40C9-4A63-820A-B2B7784FC314}" type="datetime11">
              <a:rPr lang="ru-RU" smtClean="0"/>
              <a:pPr/>
              <a:t>17:22:40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452" y="188640"/>
            <a:ext cx="369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смайлов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060848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210 – 5 · y = 160</a:t>
            </a:r>
            <a:endParaRPr lang="ru-RU" sz="4400" dirty="0" smtClean="0"/>
          </a:p>
          <a:p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3284984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(37 – x) : 2 = 10</a:t>
            </a:r>
            <a:endParaRPr lang="ru-RU" sz="4400" dirty="0"/>
          </a:p>
        </p:txBody>
      </p:sp>
      <p:sp>
        <p:nvSpPr>
          <p:cNvPr id="5" name="Управляющая кнопка: справка 4">
            <a:hlinkClick r:id="rId2" action="ppaction://hlinksldjump" highlightClick="1"/>
          </p:cNvPr>
          <p:cNvSpPr/>
          <p:nvPr/>
        </p:nvSpPr>
        <p:spPr>
          <a:xfrm>
            <a:off x="251520" y="5805264"/>
            <a:ext cx="648072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E7A8-FA97-4738-8203-03D9B0F77403}" type="datetime11">
              <a:rPr lang="ru-RU" smtClean="0"/>
              <a:pPr/>
              <a:t>17:22:49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452" y="188640"/>
            <a:ext cx="369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 смайлов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420888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5 · а + 500 = 4500 : 5 </a:t>
            </a:r>
            <a:endParaRPr lang="ru-RU" sz="4400" dirty="0"/>
          </a:p>
        </p:txBody>
      </p:sp>
      <p:sp>
        <p:nvSpPr>
          <p:cNvPr id="5" name="Управляющая кнопка: справка 4">
            <a:hlinkClick r:id="rId2" action="ppaction://hlinksldjump" highlightClick="1"/>
          </p:cNvPr>
          <p:cNvSpPr/>
          <p:nvPr/>
        </p:nvSpPr>
        <p:spPr>
          <a:xfrm>
            <a:off x="251520" y="5877272"/>
            <a:ext cx="648072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A71D-0C4D-4C5A-8C18-B0995C8F0D51}" type="datetime11">
              <a:rPr lang="ru-RU" smtClean="0"/>
              <a:pPr/>
              <a:t>17:22:54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452" y="188640"/>
            <a:ext cx="369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смайлов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132856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103300 : (х + 297) = 25 ∙2</a:t>
            </a:r>
            <a:endParaRPr lang="ru-RU" sz="4400" dirty="0"/>
          </a:p>
        </p:txBody>
      </p:sp>
      <p:sp>
        <p:nvSpPr>
          <p:cNvPr id="5" name="Управляющая кнопка: справка 4">
            <a:hlinkClick r:id="rId2" action="ppaction://hlinksldjump" highlightClick="1"/>
          </p:cNvPr>
          <p:cNvSpPr/>
          <p:nvPr/>
        </p:nvSpPr>
        <p:spPr>
          <a:xfrm>
            <a:off x="251520" y="5877272"/>
            <a:ext cx="648072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08A4-7D16-45A3-8C04-894E367617E1}" type="datetime11">
              <a:rPr lang="ru-RU" smtClean="0"/>
              <a:pPr/>
              <a:t>17:22:58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9187" y="188640"/>
            <a:ext cx="3339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смайлов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55679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Тройка лошадей пробежала 10 км. Сколько километров пробежала каждая лошадь?</a:t>
            </a:r>
            <a:endParaRPr lang="ru-RU" sz="3200" dirty="0"/>
          </a:p>
        </p:txBody>
      </p:sp>
      <p:pic>
        <p:nvPicPr>
          <p:cNvPr id="8194" name="Picture 2" descr="http://pozdravlenija-stihi.ru/upload/41319/projimg/114254/hohmodrom_God_konya_ptitsa_troyk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2708920"/>
            <a:ext cx="6286500" cy="3819525"/>
          </a:xfrm>
          <a:prstGeom prst="rect">
            <a:avLst/>
          </a:prstGeom>
          <a:noFill/>
        </p:spPr>
      </p:pic>
      <p:sp>
        <p:nvSpPr>
          <p:cNvPr id="7" name="Управляющая кнопка: справка 6">
            <a:hlinkClick r:id="rId3" action="ppaction://hlinksldjump" highlightClick="1"/>
          </p:cNvPr>
          <p:cNvSpPr/>
          <p:nvPr/>
        </p:nvSpPr>
        <p:spPr>
          <a:xfrm>
            <a:off x="251520" y="5733256"/>
            <a:ext cx="576064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7E3F-2514-49FC-B248-7DB1FBBDAA4F}" type="datetime11">
              <a:rPr lang="ru-RU" smtClean="0"/>
              <a:pPr/>
              <a:t>17:23:01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452" y="188640"/>
            <a:ext cx="369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смайлов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55679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 трёх карточках написаны цифры 2, 5 и 8 . Сколько различных трехзначных чисел можно составить из этих карточек?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91308" y="3717032"/>
            <a:ext cx="129614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2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9460" y="3717032"/>
            <a:ext cx="129614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5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27612" y="3717032"/>
            <a:ext cx="129614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8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справка 6">
            <a:hlinkClick r:id="rId2" action="ppaction://hlinksldjump" highlightClick="1"/>
          </p:cNvPr>
          <p:cNvSpPr/>
          <p:nvPr/>
        </p:nvSpPr>
        <p:spPr>
          <a:xfrm>
            <a:off x="251520" y="5805264"/>
            <a:ext cx="576064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28A5-2551-4579-80CF-3CA038155AFF}" type="datetime11">
              <a:rPr lang="ru-RU" smtClean="0"/>
              <a:pPr/>
              <a:t>17:23:07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452" y="188640"/>
            <a:ext cx="369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 смайлов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124744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трёхэтажном доме жили 3 котёнка разного цвета: белый, чёрный и рыжий. Котята с первого и второго этажей не были чёрными. Белый котёнок жил не на первом этаже. На каком этаже жил каждый котёнок?</a:t>
            </a:r>
            <a:endParaRPr lang="ru-RU" sz="32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491880" y="3861048"/>
            <a:ext cx="4225652" cy="2996952"/>
            <a:chOff x="3491880" y="3861048"/>
            <a:chExt cx="4225652" cy="2996952"/>
          </a:xfrm>
        </p:grpSpPr>
        <p:pic>
          <p:nvPicPr>
            <p:cNvPr id="6166" name="Picture 22" descr="http://www.myhasbro.ru/published/publicdata/MYHASBROBASEFULL/attachments/SC/products_pictures/asdkotenok1_enl.jpg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3861048"/>
              <a:ext cx="2664296" cy="2664296"/>
            </a:xfrm>
            <a:prstGeom prst="rect">
              <a:avLst/>
            </a:prstGeom>
            <a:noFill/>
          </p:spPr>
        </p:pic>
        <p:pic>
          <p:nvPicPr>
            <p:cNvPr id="6160" name="Picture 16" descr="http://www.dariloff.ru/image/article/0003/orange_cat.jp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60032" y="4000500"/>
              <a:ext cx="2857500" cy="2857500"/>
            </a:xfrm>
            <a:prstGeom prst="rect">
              <a:avLst/>
            </a:prstGeom>
            <a:noFill/>
          </p:spPr>
        </p:pic>
      </p:grpSp>
      <p:sp>
        <p:nvSpPr>
          <p:cNvPr id="16" name="Управляющая кнопка: справка 15">
            <a:hlinkClick r:id="rId4" action="ppaction://hlinksldjump" highlightClick="1"/>
          </p:cNvPr>
          <p:cNvSpPr/>
          <p:nvPr/>
        </p:nvSpPr>
        <p:spPr>
          <a:xfrm>
            <a:off x="251520" y="5805264"/>
            <a:ext cx="576064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1FA2-CF2F-49E5-BADC-D81C07BAA3BA}" type="datetime11">
              <a:rPr lang="ru-RU" smtClean="0"/>
              <a:pPr/>
              <a:t>17:23:10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452" y="188640"/>
            <a:ext cx="369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смайлов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700808"/>
            <a:ext cx="7056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банк привезли 1 миллион рублей рублевыми монетами. Сколько понадобится рабочих дней, чтобы пересчитать монеты, если: </a:t>
            </a:r>
          </a:p>
          <a:p>
            <a:r>
              <a:rPr lang="ru-RU" sz="2800" dirty="0" smtClean="0"/>
              <a:t>1) Рабочий день 8 часов.</a:t>
            </a:r>
          </a:p>
          <a:p>
            <a:r>
              <a:rPr lang="ru-RU" sz="2800" dirty="0" smtClean="0"/>
              <a:t>2) Скорость счета 1 монета в секунду.</a:t>
            </a:r>
          </a:p>
          <a:p>
            <a:r>
              <a:rPr lang="ru-RU" sz="2800" dirty="0" smtClean="0"/>
              <a:t>3) Счет в рабочий день идет непрерывно.</a:t>
            </a:r>
            <a:endParaRPr lang="ru-RU" sz="2800" dirty="0"/>
          </a:p>
        </p:txBody>
      </p:sp>
      <p:pic>
        <p:nvPicPr>
          <p:cNvPr id="5122" name="Picture 2" descr="http://www.belmy.by/img/ECONOMY/ruble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941168"/>
            <a:ext cx="2160240" cy="1612119"/>
          </a:xfrm>
          <a:prstGeom prst="rect">
            <a:avLst/>
          </a:prstGeom>
          <a:noFill/>
        </p:spPr>
      </p:pic>
      <p:sp>
        <p:nvSpPr>
          <p:cNvPr id="5" name="Управляющая кнопка: справка 4">
            <a:hlinkClick r:id="rId3" action="ppaction://hlinksldjump" highlightClick="1"/>
          </p:cNvPr>
          <p:cNvSpPr/>
          <p:nvPr/>
        </p:nvSpPr>
        <p:spPr>
          <a:xfrm>
            <a:off x="251520" y="5805264"/>
            <a:ext cx="576064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FB3C-5772-4B30-9B20-DC5CF498607E}" type="datetime11">
              <a:rPr lang="ru-RU" smtClean="0"/>
              <a:pPr/>
              <a:t>17:23:14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3713-F680-4A7D-86D7-2E7DFBB11131}" type="datetime11">
              <a:rPr lang="ru-RU" smtClean="0"/>
              <a:pPr/>
              <a:t>17:03:25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31386" y="68144"/>
            <a:ext cx="3316483" cy="1560656"/>
            <a:chOff x="179512" y="260648"/>
            <a:chExt cx="4139400" cy="208823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79512" y="260648"/>
              <a:ext cx="4104456" cy="2088232"/>
              <a:chOff x="179512" y="260648"/>
              <a:chExt cx="4104456" cy="208823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79512" y="260648"/>
                <a:ext cx="4104456" cy="2088232"/>
              </a:xfrm>
              <a:prstGeom prst="rect">
                <a:avLst/>
              </a:prstGeom>
              <a:blipFill>
                <a:blip r:embed="rId3" cstate="screen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47108" name="Picture 4" descr="http://ukraine-edu.com/pars_docs/refs/1/947/947_html_22b9e884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764704"/>
                <a:ext cx="1907704" cy="1430342"/>
              </a:xfrm>
              <a:prstGeom prst="rect">
                <a:avLst/>
              </a:prstGeom>
              <a:noFill/>
            </p:spPr>
          </p:pic>
          <p:pic>
            <p:nvPicPr>
              <p:cNvPr id="47106" name="Picture 2" descr="http://www.erichkaestner-schule-lu.de/userfiles/image/Sch%C3%BCler/smiley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9516" y="332656"/>
                <a:ext cx="743778" cy="557443"/>
              </a:xfrm>
              <a:prstGeom prst="rect">
                <a:avLst/>
              </a:prstGeom>
              <a:noFill/>
            </p:spPr>
          </p:pic>
        </p:grpSp>
        <p:sp>
          <p:nvSpPr>
            <p:cNvPr id="7" name="Прямоугольник 6"/>
            <p:cNvSpPr/>
            <p:nvPr/>
          </p:nvSpPr>
          <p:spPr>
            <a:xfrm>
              <a:off x="1721531" y="548680"/>
              <a:ext cx="2597381" cy="7824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 смайлов</a:t>
              </a:r>
              <a:endPara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47428" y="1700808"/>
            <a:ext cx="3316483" cy="1560656"/>
            <a:chOff x="179512" y="260648"/>
            <a:chExt cx="4139400" cy="2088232"/>
          </a:xfrm>
        </p:grpSpPr>
        <p:grpSp>
          <p:nvGrpSpPr>
            <p:cNvPr id="60" name="Группа 8"/>
            <p:cNvGrpSpPr/>
            <p:nvPr/>
          </p:nvGrpSpPr>
          <p:grpSpPr>
            <a:xfrm>
              <a:off x="179512" y="260648"/>
              <a:ext cx="4104456" cy="2088232"/>
              <a:chOff x="179512" y="260648"/>
              <a:chExt cx="4104456" cy="2088232"/>
            </a:xfrm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179512" y="260648"/>
                <a:ext cx="4104456" cy="2088232"/>
              </a:xfrm>
              <a:prstGeom prst="rect">
                <a:avLst/>
              </a:prstGeom>
              <a:blipFill>
                <a:blip r:embed="rId3" cstate="screen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3" name="Picture 4" descr="http://ukraine-edu.com/pars_docs/refs/1/947/947_html_22b9e884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764704"/>
                <a:ext cx="1907704" cy="1430342"/>
              </a:xfrm>
              <a:prstGeom prst="rect">
                <a:avLst/>
              </a:prstGeom>
              <a:noFill/>
            </p:spPr>
          </p:pic>
          <p:pic>
            <p:nvPicPr>
              <p:cNvPr id="64" name="Picture 2" descr="http://www.erichkaestner-schule-lu.de/userfiles/image/Sch%C3%BCler/smiley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9516" y="332656"/>
                <a:ext cx="743778" cy="557443"/>
              </a:xfrm>
              <a:prstGeom prst="rect">
                <a:avLst/>
              </a:prstGeom>
              <a:noFill/>
            </p:spPr>
          </p:pic>
        </p:grpSp>
        <p:sp>
          <p:nvSpPr>
            <p:cNvPr id="61" name="Прямоугольник 60"/>
            <p:cNvSpPr/>
            <p:nvPr/>
          </p:nvSpPr>
          <p:spPr>
            <a:xfrm>
              <a:off x="1721531" y="548680"/>
              <a:ext cx="2597381" cy="7824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 смайлов</a:t>
              </a:r>
              <a:endPara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179512" y="3356992"/>
            <a:ext cx="3316483" cy="1560656"/>
            <a:chOff x="179512" y="260648"/>
            <a:chExt cx="4139400" cy="2088232"/>
          </a:xfrm>
        </p:grpSpPr>
        <p:grpSp>
          <p:nvGrpSpPr>
            <p:cNvPr id="66" name="Группа 8"/>
            <p:cNvGrpSpPr/>
            <p:nvPr/>
          </p:nvGrpSpPr>
          <p:grpSpPr>
            <a:xfrm>
              <a:off x="179512" y="260648"/>
              <a:ext cx="4104456" cy="2088232"/>
              <a:chOff x="179512" y="260648"/>
              <a:chExt cx="4104456" cy="2088232"/>
            </a:xfrm>
          </p:grpSpPr>
          <p:sp>
            <p:nvSpPr>
              <p:cNvPr id="68" name="Прямоугольник 67"/>
              <p:cNvSpPr/>
              <p:nvPr/>
            </p:nvSpPr>
            <p:spPr>
              <a:xfrm>
                <a:off x="179512" y="260648"/>
                <a:ext cx="4104456" cy="2088232"/>
              </a:xfrm>
              <a:prstGeom prst="rect">
                <a:avLst/>
              </a:prstGeom>
              <a:blipFill>
                <a:blip r:embed="rId3" cstate="screen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9" name="Picture 4" descr="http://ukraine-edu.com/pars_docs/refs/1/947/947_html_22b9e884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764704"/>
                <a:ext cx="1907704" cy="1430342"/>
              </a:xfrm>
              <a:prstGeom prst="rect">
                <a:avLst/>
              </a:prstGeom>
              <a:noFill/>
            </p:spPr>
          </p:pic>
          <p:pic>
            <p:nvPicPr>
              <p:cNvPr id="70" name="Picture 2" descr="http://www.erichkaestner-schule-lu.de/userfiles/image/Sch%C3%BCler/smiley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9516" y="332656"/>
                <a:ext cx="743778" cy="557443"/>
              </a:xfrm>
              <a:prstGeom prst="rect">
                <a:avLst/>
              </a:prstGeom>
              <a:noFill/>
            </p:spPr>
          </p:pic>
        </p:grpSp>
        <p:sp>
          <p:nvSpPr>
            <p:cNvPr id="67" name="Прямоугольник 66"/>
            <p:cNvSpPr/>
            <p:nvPr/>
          </p:nvSpPr>
          <p:spPr>
            <a:xfrm>
              <a:off x="1721531" y="548680"/>
              <a:ext cx="2597381" cy="7824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 смайлов</a:t>
              </a:r>
              <a:endPara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171310" y="5013176"/>
            <a:ext cx="3316483" cy="1560656"/>
            <a:chOff x="179512" y="260648"/>
            <a:chExt cx="4139400" cy="2088232"/>
          </a:xfrm>
        </p:grpSpPr>
        <p:grpSp>
          <p:nvGrpSpPr>
            <p:cNvPr id="72" name="Группа 8"/>
            <p:cNvGrpSpPr/>
            <p:nvPr/>
          </p:nvGrpSpPr>
          <p:grpSpPr>
            <a:xfrm>
              <a:off x="179512" y="260648"/>
              <a:ext cx="4104456" cy="2088232"/>
              <a:chOff x="179512" y="260648"/>
              <a:chExt cx="4104456" cy="2088232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179512" y="260648"/>
                <a:ext cx="4104456" cy="2088232"/>
              </a:xfrm>
              <a:prstGeom prst="rect">
                <a:avLst/>
              </a:prstGeom>
              <a:blipFill>
                <a:blip r:embed="rId3" cstate="screen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75" name="Picture 4" descr="http://ukraine-edu.com/pars_docs/refs/1/947/947_html_22b9e884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764704"/>
                <a:ext cx="1907704" cy="1430342"/>
              </a:xfrm>
              <a:prstGeom prst="rect">
                <a:avLst/>
              </a:prstGeom>
              <a:noFill/>
            </p:spPr>
          </p:pic>
          <p:pic>
            <p:nvPicPr>
              <p:cNvPr id="76" name="Picture 2" descr="http://www.erichkaestner-schule-lu.de/userfiles/image/Sch%C3%BCler/smiley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9516" y="332656"/>
                <a:ext cx="743778" cy="557443"/>
              </a:xfrm>
              <a:prstGeom prst="rect">
                <a:avLst/>
              </a:prstGeom>
              <a:noFill/>
            </p:spPr>
          </p:pic>
        </p:grpSp>
        <p:sp>
          <p:nvSpPr>
            <p:cNvPr id="73" name="Прямоугольник 72"/>
            <p:cNvSpPr/>
            <p:nvPr/>
          </p:nvSpPr>
          <p:spPr>
            <a:xfrm>
              <a:off x="1721531" y="548680"/>
              <a:ext cx="2597381" cy="7824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 смайлов</a:t>
              </a:r>
              <a:endPara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3563888" y="62040"/>
            <a:ext cx="3316483" cy="1560656"/>
            <a:chOff x="179512" y="260648"/>
            <a:chExt cx="4139400" cy="2088232"/>
          </a:xfrm>
        </p:grpSpPr>
        <p:grpSp>
          <p:nvGrpSpPr>
            <p:cNvPr id="78" name="Группа 8"/>
            <p:cNvGrpSpPr/>
            <p:nvPr/>
          </p:nvGrpSpPr>
          <p:grpSpPr>
            <a:xfrm>
              <a:off x="179512" y="260648"/>
              <a:ext cx="4104456" cy="2088232"/>
              <a:chOff x="179512" y="260648"/>
              <a:chExt cx="4104456" cy="2088232"/>
            </a:xfrm>
          </p:grpSpPr>
          <p:sp>
            <p:nvSpPr>
              <p:cNvPr id="80" name="Прямоугольник 79"/>
              <p:cNvSpPr/>
              <p:nvPr/>
            </p:nvSpPr>
            <p:spPr>
              <a:xfrm>
                <a:off x="179512" y="260648"/>
                <a:ext cx="4104456" cy="2088232"/>
              </a:xfrm>
              <a:prstGeom prst="rect">
                <a:avLst/>
              </a:prstGeom>
              <a:blipFill>
                <a:blip r:embed="rId3" cstate="screen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1" name="Picture 4" descr="http://ukraine-edu.com/pars_docs/refs/1/947/947_html_22b9e884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764704"/>
                <a:ext cx="1907704" cy="1430342"/>
              </a:xfrm>
              <a:prstGeom prst="rect">
                <a:avLst/>
              </a:prstGeom>
              <a:noFill/>
            </p:spPr>
          </p:pic>
          <p:pic>
            <p:nvPicPr>
              <p:cNvPr id="82" name="Picture 2" descr="http://www.erichkaestner-schule-lu.de/userfiles/image/Sch%C3%BCler/smiley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9516" y="332656"/>
                <a:ext cx="743778" cy="557443"/>
              </a:xfrm>
              <a:prstGeom prst="rect">
                <a:avLst/>
              </a:prstGeom>
              <a:noFill/>
            </p:spPr>
          </p:pic>
        </p:grpSp>
        <p:sp>
          <p:nvSpPr>
            <p:cNvPr id="79" name="Прямоугольник 78"/>
            <p:cNvSpPr/>
            <p:nvPr/>
          </p:nvSpPr>
          <p:spPr>
            <a:xfrm>
              <a:off x="1721531" y="548680"/>
              <a:ext cx="2597381" cy="7824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 смайлов</a:t>
              </a:r>
              <a:endPara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3579930" y="1708352"/>
            <a:ext cx="3316483" cy="1560656"/>
            <a:chOff x="179512" y="260648"/>
            <a:chExt cx="4139400" cy="2088232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179512" y="260648"/>
              <a:ext cx="4104456" cy="2088232"/>
              <a:chOff x="179512" y="260648"/>
              <a:chExt cx="4104456" cy="2088232"/>
            </a:xfrm>
          </p:grpSpPr>
          <p:sp>
            <p:nvSpPr>
              <p:cNvPr id="86" name="Прямоугольник 85"/>
              <p:cNvSpPr/>
              <p:nvPr/>
            </p:nvSpPr>
            <p:spPr>
              <a:xfrm>
                <a:off x="179512" y="260648"/>
                <a:ext cx="4104456" cy="2088232"/>
              </a:xfrm>
              <a:prstGeom prst="rect">
                <a:avLst/>
              </a:prstGeom>
              <a:blipFill>
                <a:blip r:embed="rId3" cstate="screen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7" name="Picture 4" descr="http://ukraine-edu.com/pars_docs/refs/1/947/947_html_22b9e884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764704"/>
                <a:ext cx="1907704" cy="1430342"/>
              </a:xfrm>
              <a:prstGeom prst="rect">
                <a:avLst/>
              </a:prstGeom>
              <a:noFill/>
            </p:spPr>
          </p:pic>
          <p:pic>
            <p:nvPicPr>
              <p:cNvPr id="88" name="Picture 2" descr="http://www.erichkaestner-schule-lu.de/userfiles/image/Sch%C3%BCler/smiley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9516" y="332656"/>
                <a:ext cx="743778" cy="557443"/>
              </a:xfrm>
              <a:prstGeom prst="rect">
                <a:avLst/>
              </a:prstGeom>
              <a:noFill/>
            </p:spPr>
          </p:pic>
        </p:grpSp>
        <p:sp>
          <p:nvSpPr>
            <p:cNvPr id="85" name="Прямоугольник 84"/>
            <p:cNvSpPr/>
            <p:nvPr/>
          </p:nvSpPr>
          <p:spPr>
            <a:xfrm>
              <a:off x="1721531" y="548680"/>
              <a:ext cx="2597381" cy="7824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 смайлов</a:t>
              </a:r>
              <a:endPara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3584718" y="3350888"/>
            <a:ext cx="3316483" cy="1560656"/>
            <a:chOff x="179512" y="260648"/>
            <a:chExt cx="4139400" cy="2088232"/>
          </a:xfrm>
        </p:grpSpPr>
        <p:grpSp>
          <p:nvGrpSpPr>
            <p:cNvPr id="90" name="Группа 8"/>
            <p:cNvGrpSpPr/>
            <p:nvPr/>
          </p:nvGrpSpPr>
          <p:grpSpPr>
            <a:xfrm>
              <a:off x="179512" y="260648"/>
              <a:ext cx="4104456" cy="2088232"/>
              <a:chOff x="179512" y="260648"/>
              <a:chExt cx="4104456" cy="2088232"/>
            </a:xfrm>
          </p:grpSpPr>
          <p:sp>
            <p:nvSpPr>
              <p:cNvPr id="92" name="Прямоугольник 91"/>
              <p:cNvSpPr/>
              <p:nvPr/>
            </p:nvSpPr>
            <p:spPr>
              <a:xfrm>
                <a:off x="179512" y="260648"/>
                <a:ext cx="4104456" cy="2088232"/>
              </a:xfrm>
              <a:prstGeom prst="rect">
                <a:avLst/>
              </a:prstGeom>
              <a:blipFill>
                <a:blip r:embed="rId3" cstate="screen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93" name="Picture 4" descr="http://ukraine-edu.com/pars_docs/refs/1/947/947_html_22b9e884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764704"/>
                <a:ext cx="1907704" cy="1430342"/>
              </a:xfrm>
              <a:prstGeom prst="rect">
                <a:avLst/>
              </a:prstGeom>
              <a:noFill/>
            </p:spPr>
          </p:pic>
          <p:pic>
            <p:nvPicPr>
              <p:cNvPr id="94" name="Picture 2" descr="http://www.erichkaestner-schule-lu.de/userfiles/image/Sch%C3%BCler/smiley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9516" y="332656"/>
                <a:ext cx="743778" cy="557443"/>
              </a:xfrm>
              <a:prstGeom prst="rect">
                <a:avLst/>
              </a:prstGeom>
              <a:noFill/>
            </p:spPr>
          </p:pic>
        </p:grpSp>
        <p:sp>
          <p:nvSpPr>
            <p:cNvPr id="91" name="Прямоугольник 90"/>
            <p:cNvSpPr/>
            <p:nvPr/>
          </p:nvSpPr>
          <p:spPr>
            <a:xfrm>
              <a:off x="1721531" y="548680"/>
              <a:ext cx="2597381" cy="7824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 смайлов</a:t>
              </a:r>
              <a:endPara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3590164" y="5007072"/>
            <a:ext cx="3316483" cy="1560656"/>
            <a:chOff x="179512" y="260648"/>
            <a:chExt cx="4139400" cy="2088232"/>
          </a:xfrm>
        </p:grpSpPr>
        <p:grpSp>
          <p:nvGrpSpPr>
            <p:cNvPr id="96" name="Группа 8"/>
            <p:cNvGrpSpPr/>
            <p:nvPr/>
          </p:nvGrpSpPr>
          <p:grpSpPr>
            <a:xfrm>
              <a:off x="179512" y="260648"/>
              <a:ext cx="4104456" cy="2088232"/>
              <a:chOff x="179512" y="260648"/>
              <a:chExt cx="4104456" cy="2088232"/>
            </a:xfrm>
          </p:grpSpPr>
          <p:sp>
            <p:nvSpPr>
              <p:cNvPr id="98" name="Прямоугольник 97"/>
              <p:cNvSpPr/>
              <p:nvPr/>
            </p:nvSpPr>
            <p:spPr>
              <a:xfrm>
                <a:off x="179512" y="260648"/>
                <a:ext cx="4104456" cy="2088232"/>
              </a:xfrm>
              <a:prstGeom prst="rect">
                <a:avLst/>
              </a:prstGeom>
              <a:blipFill>
                <a:blip r:embed="rId3" cstate="screen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99" name="Picture 4" descr="http://ukraine-edu.com/pars_docs/refs/1/947/947_html_22b9e884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764704"/>
                <a:ext cx="1907704" cy="1430342"/>
              </a:xfrm>
              <a:prstGeom prst="rect">
                <a:avLst/>
              </a:prstGeom>
              <a:noFill/>
            </p:spPr>
          </p:pic>
          <p:pic>
            <p:nvPicPr>
              <p:cNvPr id="100" name="Picture 2" descr="http://www.erichkaestner-schule-lu.de/userfiles/image/Sch%C3%BCler/smiley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9516" y="332656"/>
                <a:ext cx="743778" cy="557443"/>
              </a:xfrm>
              <a:prstGeom prst="rect">
                <a:avLst/>
              </a:prstGeom>
              <a:noFill/>
            </p:spPr>
          </p:pic>
        </p:grpSp>
        <p:sp>
          <p:nvSpPr>
            <p:cNvPr id="97" name="Прямоугольник 96"/>
            <p:cNvSpPr/>
            <p:nvPr/>
          </p:nvSpPr>
          <p:spPr>
            <a:xfrm>
              <a:off x="1721531" y="548680"/>
              <a:ext cx="2597381" cy="7824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 смайлов</a:t>
              </a:r>
              <a:endPara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 rot="5400000">
            <a:off x="6286375" y="938217"/>
            <a:ext cx="3316483" cy="1560656"/>
            <a:chOff x="179512" y="260648"/>
            <a:chExt cx="4139400" cy="2088232"/>
          </a:xfrm>
        </p:grpSpPr>
        <p:grpSp>
          <p:nvGrpSpPr>
            <p:cNvPr id="102" name="Группа 8"/>
            <p:cNvGrpSpPr/>
            <p:nvPr/>
          </p:nvGrpSpPr>
          <p:grpSpPr>
            <a:xfrm>
              <a:off x="179512" y="260648"/>
              <a:ext cx="4104456" cy="2088232"/>
              <a:chOff x="179512" y="260648"/>
              <a:chExt cx="4104456" cy="2088232"/>
            </a:xfrm>
          </p:grpSpPr>
          <p:sp>
            <p:nvSpPr>
              <p:cNvPr id="104" name="Прямоугольник 103"/>
              <p:cNvSpPr/>
              <p:nvPr/>
            </p:nvSpPr>
            <p:spPr>
              <a:xfrm>
                <a:off x="179512" y="260648"/>
                <a:ext cx="4104456" cy="2088232"/>
              </a:xfrm>
              <a:prstGeom prst="rect">
                <a:avLst/>
              </a:prstGeom>
              <a:blipFill>
                <a:blip r:embed="rId3" cstate="screen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5" name="Picture 4" descr="http://ukraine-edu.com/pars_docs/refs/1/947/947_html_22b9e884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764704"/>
                <a:ext cx="1907704" cy="1430342"/>
              </a:xfrm>
              <a:prstGeom prst="rect">
                <a:avLst/>
              </a:prstGeom>
              <a:noFill/>
            </p:spPr>
          </p:pic>
          <p:pic>
            <p:nvPicPr>
              <p:cNvPr id="106" name="Picture 2" descr="http://www.erichkaestner-schule-lu.de/userfiles/image/Sch%C3%BCler/smiley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9516" y="332656"/>
                <a:ext cx="743778" cy="557443"/>
              </a:xfrm>
              <a:prstGeom prst="rect">
                <a:avLst/>
              </a:prstGeom>
              <a:noFill/>
            </p:spPr>
          </p:pic>
        </p:grpSp>
        <p:sp>
          <p:nvSpPr>
            <p:cNvPr id="103" name="Прямоугольник 102"/>
            <p:cNvSpPr/>
            <p:nvPr/>
          </p:nvSpPr>
          <p:spPr>
            <a:xfrm>
              <a:off x="1721531" y="449839"/>
              <a:ext cx="2597381" cy="7824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 смайлов</a:t>
              </a:r>
              <a:endPara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 rot="5400000">
            <a:off x="6280567" y="4303049"/>
            <a:ext cx="3316483" cy="1560656"/>
            <a:chOff x="179512" y="260648"/>
            <a:chExt cx="4139400" cy="2088232"/>
          </a:xfrm>
        </p:grpSpPr>
        <p:grpSp>
          <p:nvGrpSpPr>
            <p:cNvPr id="114" name="Группа 8"/>
            <p:cNvGrpSpPr/>
            <p:nvPr/>
          </p:nvGrpSpPr>
          <p:grpSpPr>
            <a:xfrm>
              <a:off x="179512" y="260648"/>
              <a:ext cx="4104456" cy="2088232"/>
              <a:chOff x="179512" y="260648"/>
              <a:chExt cx="4104456" cy="2088232"/>
            </a:xfrm>
          </p:grpSpPr>
          <p:sp>
            <p:nvSpPr>
              <p:cNvPr id="116" name="Прямоугольник 115"/>
              <p:cNvSpPr/>
              <p:nvPr/>
            </p:nvSpPr>
            <p:spPr>
              <a:xfrm>
                <a:off x="179512" y="260648"/>
                <a:ext cx="4104456" cy="2088232"/>
              </a:xfrm>
              <a:prstGeom prst="rect">
                <a:avLst/>
              </a:prstGeom>
              <a:blipFill>
                <a:blip r:embed="rId3" cstate="screen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17" name="Picture 4" descr="http://ukraine-edu.com/pars_docs/refs/1/947/947_html_22b9e884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764704"/>
                <a:ext cx="1907704" cy="1430342"/>
              </a:xfrm>
              <a:prstGeom prst="rect">
                <a:avLst/>
              </a:prstGeom>
              <a:noFill/>
            </p:spPr>
          </p:pic>
          <p:pic>
            <p:nvPicPr>
              <p:cNvPr id="118" name="Picture 2" descr="http://www.erichkaestner-schule-lu.de/userfiles/image/Sch%C3%BCler/smiley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9516" y="332656"/>
                <a:ext cx="743778" cy="557443"/>
              </a:xfrm>
              <a:prstGeom prst="rect">
                <a:avLst/>
              </a:prstGeom>
              <a:noFill/>
            </p:spPr>
          </p:pic>
        </p:grpSp>
        <p:sp>
          <p:nvSpPr>
            <p:cNvPr id="115" name="Прямоугольник 114"/>
            <p:cNvSpPr/>
            <p:nvPr/>
          </p:nvSpPr>
          <p:spPr>
            <a:xfrm>
              <a:off x="1721531" y="449839"/>
              <a:ext cx="2597381" cy="7824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 смайлов</a:t>
              </a:r>
              <a:endPara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356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- АУКЦИОН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8332" y="188640"/>
            <a:ext cx="7621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Геометрические  задачи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1547664" y="1933292"/>
            <a:ext cx="6120680" cy="584775"/>
          </a:xfrm>
          <a:prstGeom prst="rect">
            <a:avLst/>
          </a:prstGeom>
          <a:solidFill>
            <a:srgbClr val="00B0F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5 смайлов</a:t>
            </a:r>
            <a:endParaRPr lang="ru-RU" sz="3200" dirty="0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1547664" y="2780928"/>
            <a:ext cx="6120680" cy="584775"/>
          </a:xfrm>
          <a:prstGeom prst="rect">
            <a:avLst/>
          </a:prstGeom>
          <a:solidFill>
            <a:srgbClr val="00B0F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10 смайлов</a:t>
            </a:r>
            <a:endParaRPr lang="ru-RU" sz="3200" dirty="0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1547664" y="3717032"/>
            <a:ext cx="6120680" cy="584775"/>
          </a:xfrm>
          <a:prstGeom prst="rect">
            <a:avLst/>
          </a:prstGeom>
          <a:solidFill>
            <a:srgbClr val="00B0F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15 смайлов</a:t>
            </a:r>
            <a:endParaRPr lang="ru-RU" sz="3200" dirty="0"/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1547664" y="4581128"/>
            <a:ext cx="6120680" cy="584775"/>
          </a:xfrm>
          <a:prstGeom prst="rect">
            <a:avLst/>
          </a:prstGeom>
          <a:solidFill>
            <a:srgbClr val="00B0F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20 смайлов</a:t>
            </a:r>
            <a:endParaRPr lang="ru-RU" sz="3200" dirty="0"/>
          </a:p>
        </p:txBody>
      </p:sp>
      <p:grpSp>
        <p:nvGrpSpPr>
          <p:cNvPr id="23" name="Группа 7"/>
          <p:cNvGrpSpPr/>
          <p:nvPr/>
        </p:nvGrpSpPr>
        <p:grpSpPr>
          <a:xfrm>
            <a:off x="8028384" y="5877272"/>
            <a:ext cx="720080" cy="720079"/>
            <a:chOff x="1331640" y="1052736"/>
            <a:chExt cx="6989415" cy="4678289"/>
          </a:xfrm>
        </p:grpSpPr>
        <p:pic>
          <p:nvPicPr>
            <p:cNvPr id="24" name="Picture 4" descr="http://pschools.haifanet.org.il/urim/DocLib6/%D7%AA%D7%97%D7%95%D7%9D%20%D7%94%D7%97%D7%A9%D7%91%D7%95%D7%9F.gif"/>
            <p:cNvPicPr>
              <a:picLocks noChangeAspect="1" noChangeArrowheads="1" noCrop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331640" y="1052736"/>
              <a:ext cx="3848100" cy="3886201"/>
            </a:xfrm>
            <a:prstGeom prst="rect">
              <a:avLst/>
            </a:prstGeom>
            <a:noFill/>
          </p:spPr>
        </p:pic>
        <p:pic>
          <p:nvPicPr>
            <p:cNvPr id="25" name="Picture 2" descr="http://cs4178.vk.me/u71731020/123608863/x_4b683c22.jp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1844824"/>
              <a:ext cx="4829175" cy="3886201"/>
            </a:xfrm>
            <a:prstGeom prst="rect">
              <a:avLst/>
            </a:prstGeom>
            <a:noFill/>
          </p:spPr>
        </p:pic>
      </p:grp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AA9B-C516-46DF-A04B-B1BCA930169F}" type="datetime11">
              <a:rPr lang="ru-RU" smtClean="0"/>
              <a:pPr/>
              <a:t>17:22:01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3713-F680-4A7D-86D7-2E7DFBB11131}" type="datetime11">
              <a:rPr lang="ru-RU" smtClean="0"/>
              <a:pPr/>
              <a:t>17:03:25</a:t>
            </a:fld>
            <a:endParaRPr lang="ru-RU" dirty="0"/>
          </a:p>
        </p:txBody>
      </p:sp>
      <p:grpSp>
        <p:nvGrpSpPr>
          <p:cNvPr id="2" name="Группа 9"/>
          <p:cNvGrpSpPr/>
          <p:nvPr/>
        </p:nvGrpSpPr>
        <p:grpSpPr>
          <a:xfrm>
            <a:off x="131386" y="68144"/>
            <a:ext cx="3352059" cy="1560656"/>
            <a:chOff x="179512" y="260648"/>
            <a:chExt cx="4183803" cy="2088232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179512" y="260648"/>
              <a:ext cx="4104456" cy="2088232"/>
              <a:chOff x="179512" y="260648"/>
              <a:chExt cx="4104456" cy="208823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79512" y="260648"/>
                <a:ext cx="4104456" cy="2088232"/>
              </a:xfrm>
              <a:prstGeom prst="rect">
                <a:avLst/>
              </a:prstGeom>
              <a:blipFill>
                <a:blip r:embed="rId3" cstate="screen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47108" name="Picture 4" descr="http://ukraine-edu.com/pars_docs/refs/1/947/947_html_22b9e884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764704"/>
                <a:ext cx="1907704" cy="1430342"/>
              </a:xfrm>
              <a:prstGeom prst="rect">
                <a:avLst/>
              </a:prstGeom>
              <a:noFill/>
            </p:spPr>
          </p:pic>
          <p:pic>
            <p:nvPicPr>
              <p:cNvPr id="47106" name="Picture 2" descr="http://www.erichkaestner-schule-lu.de/userfiles/image/Sch%C3%BCler/smiley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9516" y="332656"/>
                <a:ext cx="743778" cy="557443"/>
              </a:xfrm>
              <a:prstGeom prst="rect">
                <a:avLst/>
              </a:prstGeom>
              <a:noFill/>
            </p:spPr>
          </p:pic>
        </p:grpSp>
        <p:sp>
          <p:nvSpPr>
            <p:cNvPr id="7" name="Прямоугольник 6"/>
            <p:cNvSpPr/>
            <p:nvPr/>
          </p:nvSpPr>
          <p:spPr>
            <a:xfrm>
              <a:off x="1497834" y="548680"/>
              <a:ext cx="2865481" cy="7824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10 смайлов</a:t>
              </a:r>
              <a:endPara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58"/>
          <p:cNvGrpSpPr/>
          <p:nvPr/>
        </p:nvGrpSpPr>
        <p:grpSpPr>
          <a:xfrm>
            <a:off x="147428" y="1700808"/>
            <a:ext cx="3336017" cy="1560656"/>
            <a:chOff x="179512" y="260648"/>
            <a:chExt cx="4163780" cy="2088232"/>
          </a:xfrm>
        </p:grpSpPr>
        <p:grpSp>
          <p:nvGrpSpPr>
            <p:cNvPr id="8" name="Группа 8"/>
            <p:cNvGrpSpPr/>
            <p:nvPr/>
          </p:nvGrpSpPr>
          <p:grpSpPr>
            <a:xfrm>
              <a:off x="179512" y="260648"/>
              <a:ext cx="4104456" cy="2088232"/>
              <a:chOff x="179512" y="260648"/>
              <a:chExt cx="4104456" cy="2088232"/>
            </a:xfrm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179512" y="260648"/>
                <a:ext cx="4104456" cy="2088232"/>
              </a:xfrm>
              <a:prstGeom prst="rect">
                <a:avLst/>
              </a:prstGeom>
              <a:blipFill>
                <a:blip r:embed="rId3" cstate="screen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3" name="Picture 4" descr="http://ukraine-edu.com/pars_docs/refs/1/947/947_html_22b9e884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764704"/>
                <a:ext cx="1907704" cy="1430342"/>
              </a:xfrm>
              <a:prstGeom prst="rect">
                <a:avLst/>
              </a:prstGeom>
              <a:noFill/>
            </p:spPr>
          </p:pic>
          <p:pic>
            <p:nvPicPr>
              <p:cNvPr id="64" name="Picture 2" descr="http://www.erichkaestner-schule-lu.de/userfiles/image/Sch%C3%BCler/smiley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9516" y="332656"/>
                <a:ext cx="743778" cy="557443"/>
              </a:xfrm>
              <a:prstGeom prst="rect">
                <a:avLst/>
              </a:prstGeom>
              <a:noFill/>
            </p:spPr>
          </p:pic>
        </p:grpSp>
        <p:sp>
          <p:nvSpPr>
            <p:cNvPr id="61" name="Прямоугольник 60"/>
            <p:cNvSpPr/>
            <p:nvPr/>
          </p:nvSpPr>
          <p:spPr>
            <a:xfrm>
              <a:off x="1477811" y="548680"/>
              <a:ext cx="2865481" cy="7824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10</a:t>
              </a:r>
              <a:r>
                <a:rPr lang="ru-RU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смайлов</a:t>
              </a:r>
              <a:endPara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64"/>
          <p:cNvGrpSpPr/>
          <p:nvPr/>
        </p:nvGrpSpPr>
        <p:grpSpPr>
          <a:xfrm>
            <a:off x="179512" y="3356992"/>
            <a:ext cx="3375940" cy="1560656"/>
            <a:chOff x="179512" y="260648"/>
            <a:chExt cx="4213610" cy="2088232"/>
          </a:xfrm>
        </p:grpSpPr>
        <p:grpSp>
          <p:nvGrpSpPr>
            <p:cNvPr id="10" name="Группа 8"/>
            <p:cNvGrpSpPr/>
            <p:nvPr/>
          </p:nvGrpSpPr>
          <p:grpSpPr>
            <a:xfrm>
              <a:off x="179512" y="260648"/>
              <a:ext cx="4104456" cy="2088232"/>
              <a:chOff x="179512" y="260648"/>
              <a:chExt cx="4104456" cy="2088232"/>
            </a:xfrm>
          </p:grpSpPr>
          <p:sp>
            <p:nvSpPr>
              <p:cNvPr id="68" name="Прямоугольник 67"/>
              <p:cNvSpPr/>
              <p:nvPr/>
            </p:nvSpPr>
            <p:spPr>
              <a:xfrm>
                <a:off x="179512" y="260648"/>
                <a:ext cx="4104456" cy="2088232"/>
              </a:xfrm>
              <a:prstGeom prst="rect">
                <a:avLst/>
              </a:prstGeom>
              <a:blipFill>
                <a:blip r:embed="rId3" cstate="screen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9" name="Picture 4" descr="http://ukraine-edu.com/pars_docs/refs/1/947/947_html_22b9e884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764704"/>
                <a:ext cx="1907704" cy="1430342"/>
              </a:xfrm>
              <a:prstGeom prst="rect">
                <a:avLst/>
              </a:prstGeom>
              <a:noFill/>
            </p:spPr>
          </p:pic>
          <p:pic>
            <p:nvPicPr>
              <p:cNvPr id="70" name="Picture 2" descr="http://www.erichkaestner-schule-lu.de/userfiles/image/Sch%C3%BCler/smiley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9516" y="332656"/>
                <a:ext cx="743778" cy="557443"/>
              </a:xfrm>
              <a:prstGeom prst="rect">
                <a:avLst/>
              </a:prstGeom>
              <a:noFill/>
            </p:spPr>
          </p:pic>
        </p:grpSp>
        <p:sp>
          <p:nvSpPr>
            <p:cNvPr id="67" name="Прямоугольник 66"/>
            <p:cNvSpPr/>
            <p:nvPr/>
          </p:nvSpPr>
          <p:spPr>
            <a:xfrm>
              <a:off x="1527641" y="548680"/>
              <a:ext cx="2865481" cy="7824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10</a:t>
              </a:r>
              <a:r>
                <a:rPr lang="ru-RU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смайлов</a:t>
              </a:r>
              <a:endPara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70"/>
          <p:cNvGrpSpPr/>
          <p:nvPr/>
        </p:nvGrpSpPr>
        <p:grpSpPr>
          <a:xfrm>
            <a:off x="171310" y="5013176"/>
            <a:ext cx="3384143" cy="1560656"/>
            <a:chOff x="179512" y="260648"/>
            <a:chExt cx="4223848" cy="2088232"/>
          </a:xfrm>
        </p:grpSpPr>
        <p:grpSp>
          <p:nvGrpSpPr>
            <p:cNvPr id="12" name="Группа 8"/>
            <p:cNvGrpSpPr/>
            <p:nvPr/>
          </p:nvGrpSpPr>
          <p:grpSpPr>
            <a:xfrm>
              <a:off x="179512" y="260648"/>
              <a:ext cx="4104456" cy="2088232"/>
              <a:chOff x="179512" y="260648"/>
              <a:chExt cx="4104456" cy="2088232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179512" y="260648"/>
                <a:ext cx="4104456" cy="2088232"/>
              </a:xfrm>
              <a:prstGeom prst="rect">
                <a:avLst/>
              </a:prstGeom>
              <a:blipFill>
                <a:blip r:embed="rId3" cstate="screen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75" name="Picture 4" descr="http://ukraine-edu.com/pars_docs/refs/1/947/947_html_22b9e884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764704"/>
                <a:ext cx="1907704" cy="1430342"/>
              </a:xfrm>
              <a:prstGeom prst="rect">
                <a:avLst/>
              </a:prstGeom>
              <a:noFill/>
            </p:spPr>
          </p:pic>
          <p:pic>
            <p:nvPicPr>
              <p:cNvPr id="76" name="Picture 2" descr="http://www.erichkaestner-schule-lu.de/userfiles/image/Sch%C3%BCler/smiley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9516" y="332656"/>
                <a:ext cx="743778" cy="557443"/>
              </a:xfrm>
              <a:prstGeom prst="rect">
                <a:avLst/>
              </a:prstGeom>
              <a:noFill/>
            </p:spPr>
          </p:pic>
        </p:grpSp>
        <p:sp>
          <p:nvSpPr>
            <p:cNvPr id="73" name="Прямоугольник 72"/>
            <p:cNvSpPr/>
            <p:nvPr/>
          </p:nvSpPr>
          <p:spPr>
            <a:xfrm>
              <a:off x="1537879" y="548680"/>
              <a:ext cx="2865481" cy="7824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10</a:t>
              </a:r>
              <a:r>
                <a:rPr lang="ru-RU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смайлов</a:t>
              </a:r>
              <a:endPara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76"/>
          <p:cNvGrpSpPr/>
          <p:nvPr/>
        </p:nvGrpSpPr>
        <p:grpSpPr>
          <a:xfrm>
            <a:off x="3563888" y="62040"/>
            <a:ext cx="3375940" cy="1560656"/>
            <a:chOff x="179512" y="260648"/>
            <a:chExt cx="4213610" cy="2088232"/>
          </a:xfrm>
        </p:grpSpPr>
        <p:grpSp>
          <p:nvGrpSpPr>
            <p:cNvPr id="14" name="Группа 8"/>
            <p:cNvGrpSpPr/>
            <p:nvPr/>
          </p:nvGrpSpPr>
          <p:grpSpPr>
            <a:xfrm>
              <a:off x="179512" y="260648"/>
              <a:ext cx="4104456" cy="2088232"/>
              <a:chOff x="179512" y="260648"/>
              <a:chExt cx="4104456" cy="2088232"/>
            </a:xfrm>
          </p:grpSpPr>
          <p:sp>
            <p:nvSpPr>
              <p:cNvPr id="80" name="Прямоугольник 79"/>
              <p:cNvSpPr/>
              <p:nvPr/>
            </p:nvSpPr>
            <p:spPr>
              <a:xfrm>
                <a:off x="179512" y="260648"/>
                <a:ext cx="4104456" cy="2088232"/>
              </a:xfrm>
              <a:prstGeom prst="rect">
                <a:avLst/>
              </a:prstGeom>
              <a:blipFill>
                <a:blip r:embed="rId3" cstate="screen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1" name="Picture 4" descr="http://ukraine-edu.com/pars_docs/refs/1/947/947_html_22b9e884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764704"/>
                <a:ext cx="1907704" cy="1430342"/>
              </a:xfrm>
              <a:prstGeom prst="rect">
                <a:avLst/>
              </a:prstGeom>
              <a:noFill/>
            </p:spPr>
          </p:pic>
          <p:pic>
            <p:nvPicPr>
              <p:cNvPr id="82" name="Picture 2" descr="http://www.erichkaestner-schule-lu.de/userfiles/image/Sch%C3%BCler/smiley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9516" y="332656"/>
                <a:ext cx="743778" cy="557443"/>
              </a:xfrm>
              <a:prstGeom prst="rect">
                <a:avLst/>
              </a:prstGeom>
              <a:noFill/>
            </p:spPr>
          </p:pic>
        </p:grpSp>
        <p:sp>
          <p:nvSpPr>
            <p:cNvPr id="79" name="Прямоугольник 78"/>
            <p:cNvSpPr/>
            <p:nvPr/>
          </p:nvSpPr>
          <p:spPr>
            <a:xfrm>
              <a:off x="1527641" y="548680"/>
              <a:ext cx="2865481" cy="7824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10 смайлов</a:t>
              </a:r>
              <a:endPara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82"/>
          <p:cNvGrpSpPr/>
          <p:nvPr/>
        </p:nvGrpSpPr>
        <p:grpSpPr>
          <a:xfrm>
            <a:off x="3579930" y="1708352"/>
            <a:ext cx="3359899" cy="1560656"/>
            <a:chOff x="179512" y="260648"/>
            <a:chExt cx="4193588" cy="2088232"/>
          </a:xfrm>
        </p:grpSpPr>
        <p:grpSp>
          <p:nvGrpSpPr>
            <p:cNvPr id="16" name="Группа 83"/>
            <p:cNvGrpSpPr/>
            <p:nvPr/>
          </p:nvGrpSpPr>
          <p:grpSpPr>
            <a:xfrm>
              <a:off x="179512" y="260648"/>
              <a:ext cx="4104456" cy="2088232"/>
              <a:chOff x="179512" y="260648"/>
              <a:chExt cx="4104456" cy="2088232"/>
            </a:xfrm>
          </p:grpSpPr>
          <p:sp>
            <p:nvSpPr>
              <p:cNvPr id="86" name="Прямоугольник 85"/>
              <p:cNvSpPr/>
              <p:nvPr/>
            </p:nvSpPr>
            <p:spPr>
              <a:xfrm>
                <a:off x="179512" y="260648"/>
                <a:ext cx="4104456" cy="2088232"/>
              </a:xfrm>
              <a:prstGeom prst="rect">
                <a:avLst/>
              </a:prstGeom>
              <a:blipFill>
                <a:blip r:embed="rId3" cstate="screen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7" name="Picture 4" descr="http://ukraine-edu.com/pars_docs/refs/1/947/947_html_22b9e884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764704"/>
                <a:ext cx="1907704" cy="1430342"/>
              </a:xfrm>
              <a:prstGeom prst="rect">
                <a:avLst/>
              </a:prstGeom>
              <a:noFill/>
            </p:spPr>
          </p:pic>
          <p:pic>
            <p:nvPicPr>
              <p:cNvPr id="88" name="Picture 2" descr="http://www.erichkaestner-schule-lu.de/userfiles/image/Sch%C3%BCler/smiley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9516" y="332656"/>
                <a:ext cx="743778" cy="557443"/>
              </a:xfrm>
              <a:prstGeom prst="rect">
                <a:avLst/>
              </a:prstGeom>
              <a:noFill/>
            </p:spPr>
          </p:pic>
        </p:grpSp>
        <p:sp>
          <p:nvSpPr>
            <p:cNvPr id="85" name="Прямоугольник 84"/>
            <p:cNvSpPr/>
            <p:nvPr/>
          </p:nvSpPr>
          <p:spPr>
            <a:xfrm>
              <a:off x="1507619" y="548680"/>
              <a:ext cx="2865481" cy="7824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10 </a:t>
              </a:r>
              <a:r>
                <a:rPr lang="ru-RU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смайлов</a:t>
              </a:r>
              <a:endPara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88"/>
          <p:cNvGrpSpPr/>
          <p:nvPr/>
        </p:nvGrpSpPr>
        <p:grpSpPr>
          <a:xfrm>
            <a:off x="3584718" y="3350888"/>
            <a:ext cx="3327815" cy="1560656"/>
            <a:chOff x="179512" y="260648"/>
            <a:chExt cx="4153543" cy="2088232"/>
          </a:xfrm>
        </p:grpSpPr>
        <p:grpSp>
          <p:nvGrpSpPr>
            <p:cNvPr id="18" name="Группа 8"/>
            <p:cNvGrpSpPr/>
            <p:nvPr/>
          </p:nvGrpSpPr>
          <p:grpSpPr>
            <a:xfrm>
              <a:off x="179512" y="260648"/>
              <a:ext cx="4104456" cy="2088232"/>
              <a:chOff x="179512" y="260648"/>
              <a:chExt cx="4104456" cy="2088232"/>
            </a:xfrm>
          </p:grpSpPr>
          <p:sp>
            <p:nvSpPr>
              <p:cNvPr id="92" name="Прямоугольник 91"/>
              <p:cNvSpPr/>
              <p:nvPr/>
            </p:nvSpPr>
            <p:spPr>
              <a:xfrm>
                <a:off x="179512" y="260648"/>
                <a:ext cx="4104456" cy="2088232"/>
              </a:xfrm>
              <a:prstGeom prst="rect">
                <a:avLst/>
              </a:prstGeom>
              <a:blipFill>
                <a:blip r:embed="rId3" cstate="screen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93" name="Picture 4" descr="http://ukraine-edu.com/pars_docs/refs/1/947/947_html_22b9e884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764704"/>
                <a:ext cx="1907704" cy="1430342"/>
              </a:xfrm>
              <a:prstGeom prst="rect">
                <a:avLst/>
              </a:prstGeom>
              <a:noFill/>
            </p:spPr>
          </p:pic>
          <p:pic>
            <p:nvPicPr>
              <p:cNvPr id="94" name="Picture 2" descr="http://www.erichkaestner-schule-lu.de/userfiles/image/Sch%C3%BCler/smiley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9516" y="332656"/>
                <a:ext cx="743778" cy="557443"/>
              </a:xfrm>
              <a:prstGeom prst="rect">
                <a:avLst/>
              </a:prstGeom>
              <a:noFill/>
            </p:spPr>
          </p:pic>
        </p:grpSp>
        <p:sp>
          <p:nvSpPr>
            <p:cNvPr id="91" name="Прямоугольник 90"/>
            <p:cNvSpPr/>
            <p:nvPr/>
          </p:nvSpPr>
          <p:spPr>
            <a:xfrm>
              <a:off x="1467574" y="548680"/>
              <a:ext cx="2865481" cy="7824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10 смайлов</a:t>
              </a:r>
              <a:endPara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94"/>
          <p:cNvGrpSpPr/>
          <p:nvPr/>
        </p:nvGrpSpPr>
        <p:grpSpPr>
          <a:xfrm>
            <a:off x="3603812" y="5007072"/>
            <a:ext cx="3336017" cy="1560656"/>
            <a:chOff x="179512" y="260648"/>
            <a:chExt cx="4163781" cy="2088232"/>
          </a:xfrm>
        </p:grpSpPr>
        <p:grpSp>
          <p:nvGrpSpPr>
            <p:cNvPr id="20" name="Группа 8"/>
            <p:cNvGrpSpPr/>
            <p:nvPr/>
          </p:nvGrpSpPr>
          <p:grpSpPr>
            <a:xfrm>
              <a:off x="179512" y="260648"/>
              <a:ext cx="4104456" cy="2088232"/>
              <a:chOff x="179512" y="260648"/>
              <a:chExt cx="4104456" cy="2088232"/>
            </a:xfrm>
          </p:grpSpPr>
          <p:sp>
            <p:nvSpPr>
              <p:cNvPr id="98" name="Прямоугольник 97"/>
              <p:cNvSpPr/>
              <p:nvPr/>
            </p:nvSpPr>
            <p:spPr>
              <a:xfrm>
                <a:off x="179512" y="260648"/>
                <a:ext cx="4104456" cy="2088232"/>
              </a:xfrm>
              <a:prstGeom prst="rect">
                <a:avLst/>
              </a:prstGeom>
              <a:blipFill>
                <a:blip r:embed="rId3" cstate="screen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99" name="Picture 4" descr="http://ukraine-edu.com/pars_docs/refs/1/947/947_html_22b9e884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764704"/>
                <a:ext cx="1907704" cy="1430342"/>
              </a:xfrm>
              <a:prstGeom prst="rect">
                <a:avLst/>
              </a:prstGeom>
              <a:noFill/>
            </p:spPr>
          </p:pic>
          <p:pic>
            <p:nvPicPr>
              <p:cNvPr id="100" name="Picture 2" descr="http://www.erichkaestner-schule-lu.de/userfiles/image/Sch%C3%BCler/smiley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9516" y="332656"/>
                <a:ext cx="743778" cy="557443"/>
              </a:xfrm>
              <a:prstGeom prst="rect">
                <a:avLst/>
              </a:prstGeom>
              <a:noFill/>
            </p:spPr>
          </p:pic>
        </p:grpSp>
        <p:sp>
          <p:nvSpPr>
            <p:cNvPr id="97" name="Прямоугольник 96"/>
            <p:cNvSpPr/>
            <p:nvPr/>
          </p:nvSpPr>
          <p:spPr>
            <a:xfrm>
              <a:off x="1477811" y="581169"/>
              <a:ext cx="2865482" cy="7824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10 смайлов</a:t>
              </a:r>
              <a:endPara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100"/>
          <p:cNvGrpSpPr/>
          <p:nvPr/>
        </p:nvGrpSpPr>
        <p:grpSpPr>
          <a:xfrm rot="5400000">
            <a:off x="6264486" y="960106"/>
            <a:ext cx="3360261" cy="1560656"/>
            <a:chOff x="179512" y="260648"/>
            <a:chExt cx="4194040" cy="2088232"/>
          </a:xfrm>
        </p:grpSpPr>
        <p:grpSp>
          <p:nvGrpSpPr>
            <p:cNvPr id="22" name="Группа 8"/>
            <p:cNvGrpSpPr/>
            <p:nvPr/>
          </p:nvGrpSpPr>
          <p:grpSpPr>
            <a:xfrm>
              <a:off x="179512" y="260648"/>
              <a:ext cx="4104456" cy="2088232"/>
              <a:chOff x="179512" y="260648"/>
              <a:chExt cx="4104456" cy="2088232"/>
            </a:xfrm>
          </p:grpSpPr>
          <p:sp>
            <p:nvSpPr>
              <p:cNvPr id="104" name="Прямоугольник 103"/>
              <p:cNvSpPr/>
              <p:nvPr/>
            </p:nvSpPr>
            <p:spPr>
              <a:xfrm>
                <a:off x="179512" y="260648"/>
                <a:ext cx="4104456" cy="2088232"/>
              </a:xfrm>
              <a:prstGeom prst="rect">
                <a:avLst/>
              </a:prstGeom>
              <a:blipFill>
                <a:blip r:embed="rId3" cstate="screen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5" name="Picture 4" descr="http://ukraine-edu.com/pars_docs/refs/1/947/947_html_22b9e884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764704"/>
                <a:ext cx="1907704" cy="1430342"/>
              </a:xfrm>
              <a:prstGeom prst="rect">
                <a:avLst/>
              </a:prstGeom>
              <a:noFill/>
            </p:spPr>
          </p:pic>
          <p:pic>
            <p:nvPicPr>
              <p:cNvPr id="106" name="Picture 2" descr="http://www.erichkaestner-schule-lu.de/userfiles/image/Sch%C3%BCler/smiley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9516" y="332656"/>
                <a:ext cx="743778" cy="557443"/>
              </a:xfrm>
              <a:prstGeom prst="rect">
                <a:avLst/>
              </a:prstGeom>
              <a:noFill/>
            </p:spPr>
          </p:pic>
        </p:grpSp>
        <p:sp>
          <p:nvSpPr>
            <p:cNvPr id="103" name="Прямоугольник 102"/>
            <p:cNvSpPr/>
            <p:nvPr/>
          </p:nvSpPr>
          <p:spPr>
            <a:xfrm>
              <a:off x="1508071" y="449839"/>
              <a:ext cx="2865481" cy="7824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10</a:t>
              </a:r>
              <a:r>
                <a:rPr lang="ru-RU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смайлов</a:t>
              </a:r>
              <a:endPara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112"/>
          <p:cNvGrpSpPr/>
          <p:nvPr/>
        </p:nvGrpSpPr>
        <p:grpSpPr>
          <a:xfrm rot="5400000">
            <a:off x="6248906" y="4334710"/>
            <a:ext cx="3379805" cy="1560656"/>
            <a:chOff x="179512" y="260648"/>
            <a:chExt cx="4218434" cy="2088232"/>
          </a:xfrm>
        </p:grpSpPr>
        <p:grpSp>
          <p:nvGrpSpPr>
            <p:cNvPr id="24" name="Группа 8"/>
            <p:cNvGrpSpPr/>
            <p:nvPr/>
          </p:nvGrpSpPr>
          <p:grpSpPr>
            <a:xfrm>
              <a:off x="179512" y="260648"/>
              <a:ext cx="4104456" cy="2088232"/>
              <a:chOff x="179512" y="260648"/>
              <a:chExt cx="4104456" cy="2088232"/>
            </a:xfrm>
          </p:grpSpPr>
          <p:sp>
            <p:nvSpPr>
              <p:cNvPr id="116" name="Прямоугольник 115"/>
              <p:cNvSpPr/>
              <p:nvPr/>
            </p:nvSpPr>
            <p:spPr>
              <a:xfrm>
                <a:off x="179512" y="260648"/>
                <a:ext cx="4104456" cy="2088232"/>
              </a:xfrm>
              <a:prstGeom prst="rect">
                <a:avLst/>
              </a:prstGeom>
              <a:blipFill>
                <a:blip r:embed="rId3" cstate="screen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17" name="Picture 4" descr="http://ukraine-edu.com/pars_docs/refs/1/947/947_html_22b9e884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528" y="764704"/>
                <a:ext cx="1907704" cy="1430342"/>
              </a:xfrm>
              <a:prstGeom prst="rect">
                <a:avLst/>
              </a:prstGeom>
              <a:noFill/>
            </p:spPr>
          </p:pic>
          <p:pic>
            <p:nvPicPr>
              <p:cNvPr id="118" name="Picture 2" descr="http://www.erichkaestner-schule-lu.de/userfiles/image/Sch%C3%BCler/smiley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1F1F1"/>
                  </a:clrFrom>
                  <a:clrTo>
                    <a:srgbClr val="F1F1F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9516" y="332656"/>
                <a:ext cx="743778" cy="557443"/>
              </a:xfrm>
              <a:prstGeom prst="rect">
                <a:avLst/>
              </a:prstGeom>
              <a:noFill/>
            </p:spPr>
          </p:pic>
        </p:grpSp>
        <p:sp>
          <p:nvSpPr>
            <p:cNvPr id="115" name="Прямоугольник 114"/>
            <p:cNvSpPr/>
            <p:nvPr/>
          </p:nvSpPr>
          <p:spPr>
            <a:xfrm>
              <a:off x="1532465" y="449839"/>
              <a:ext cx="2865481" cy="7824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10</a:t>
              </a:r>
              <a:r>
                <a:rPr lang="ru-RU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смайлов</a:t>
              </a:r>
              <a:endPara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3713-F680-4A7D-86D7-2E7DFBB11131}" type="datetime11">
              <a:rPr lang="ru-RU" smtClean="0"/>
              <a:pPr/>
              <a:t>17:03:25</a:t>
            </a:fld>
            <a:endParaRPr lang="ru-RU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3236" y="663014"/>
            <a:ext cx="4248472" cy="266429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30360" y="692696"/>
            <a:ext cx="4320480" cy="264688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491128"/>
            <a:ext cx="4248472" cy="273630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30360" y="3504776"/>
            <a:ext cx="4320480" cy="273630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3713-F680-4A7D-86D7-2E7DFBB11131}" type="datetime11">
              <a:rPr lang="ru-RU" smtClean="0"/>
              <a:pPr/>
              <a:t>17:03:25</a:t>
            </a:fld>
            <a:endParaRPr lang="ru-RU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521384"/>
            <a:ext cx="4232068" cy="273630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20126" y="548680"/>
            <a:ext cx="4320479" cy="267929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429000"/>
            <a:ext cx="4248472" cy="276368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30360" y="3401704"/>
            <a:ext cx="4320480" cy="280831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3713-F680-4A7D-86D7-2E7DFBB11131}" type="datetime11">
              <a:rPr lang="ru-RU" smtClean="0"/>
              <a:pPr/>
              <a:t>17:03:25</a:t>
            </a:fld>
            <a:endParaRPr lang="ru-RU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476672"/>
            <a:ext cx="4248472" cy="273630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476672"/>
            <a:ext cx="4320480" cy="273630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356992"/>
            <a:ext cx="4248472" cy="280831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4008" y="3356992"/>
            <a:ext cx="4320480" cy="280831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3713-F680-4A7D-86D7-2E7DFBB11131}" type="datetime11">
              <a:rPr lang="ru-RU" smtClean="0"/>
              <a:pPr/>
              <a:t>17:03:25</a:t>
            </a:fld>
            <a:endParaRPr lang="ru-R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476672"/>
            <a:ext cx="4248472" cy="273630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449376"/>
            <a:ext cx="4320480" cy="273630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356992"/>
            <a:ext cx="4248472" cy="280831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4008" y="3356992"/>
            <a:ext cx="4320480" cy="280831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3713-F680-4A7D-86D7-2E7DFBB11131}" type="datetime11">
              <a:rPr lang="ru-RU" smtClean="0"/>
              <a:pPr/>
              <a:t>17:03:25</a:t>
            </a:fld>
            <a:endParaRPr lang="ru-R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463024"/>
            <a:ext cx="4248472" cy="273630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57656" y="445608"/>
            <a:ext cx="4248472" cy="273630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356992"/>
            <a:ext cx="4248472" cy="273630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4008" y="3370640"/>
            <a:ext cx="4320480" cy="273630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356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- АУКЦИОН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16171" y="188640"/>
            <a:ext cx="5625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Текстовые задачи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1547664" y="1862952"/>
            <a:ext cx="6120680" cy="584775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5 смайлов</a:t>
            </a:r>
            <a:endParaRPr lang="ru-RU" sz="3200" dirty="0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1547664" y="2799056"/>
            <a:ext cx="6120680" cy="584775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10 смайлов</a:t>
            </a:r>
            <a:endParaRPr lang="ru-RU" sz="3200" dirty="0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1560064" y="3735160"/>
            <a:ext cx="6120680" cy="584775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15 смайлов</a:t>
            </a:r>
            <a:endParaRPr lang="ru-RU" sz="3200" dirty="0"/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1547664" y="4671264"/>
            <a:ext cx="6120680" cy="584775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20 смайлов</a:t>
            </a:r>
            <a:endParaRPr lang="ru-RU" sz="3200" dirty="0"/>
          </a:p>
        </p:txBody>
      </p:sp>
      <p:grpSp>
        <p:nvGrpSpPr>
          <p:cNvPr id="10" name="Группа 7"/>
          <p:cNvGrpSpPr/>
          <p:nvPr/>
        </p:nvGrpSpPr>
        <p:grpSpPr>
          <a:xfrm>
            <a:off x="8028384" y="5877272"/>
            <a:ext cx="720080" cy="720079"/>
            <a:chOff x="1331640" y="1052736"/>
            <a:chExt cx="6989415" cy="4678289"/>
          </a:xfrm>
        </p:grpSpPr>
        <p:pic>
          <p:nvPicPr>
            <p:cNvPr id="11" name="Picture 4" descr="http://pschools.haifanet.org.il/urim/DocLib6/%D7%AA%D7%97%D7%95%D7%9D%20%D7%94%D7%97%D7%A9%D7%91%D7%95%D7%9F.gif"/>
            <p:cNvPicPr>
              <a:picLocks noChangeAspect="1" noChangeArrowheads="1" noCrop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331640" y="1052736"/>
              <a:ext cx="3848100" cy="3886201"/>
            </a:xfrm>
            <a:prstGeom prst="rect">
              <a:avLst/>
            </a:prstGeom>
            <a:noFill/>
          </p:spPr>
        </p:pic>
        <p:pic>
          <p:nvPicPr>
            <p:cNvPr id="17" name="Picture 2" descr="http://cs4178.vk.me/u71731020/123608863/x_4b683c22.jp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1844824"/>
              <a:ext cx="4829175" cy="3886201"/>
            </a:xfrm>
            <a:prstGeom prst="rect">
              <a:avLst/>
            </a:prstGeom>
            <a:noFill/>
          </p:spPr>
        </p:pic>
      </p:grp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FF1B-CF1F-4A74-8C4F-70E27E625C3C}" type="datetime11">
              <a:rPr lang="ru-RU" smtClean="0"/>
              <a:pPr/>
              <a:t>17:22:01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356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- АУКЦИОН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54390" y="188640"/>
            <a:ext cx="6948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Числовые выражения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1547664" y="1862952"/>
            <a:ext cx="6120680" cy="584775"/>
          </a:xfrm>
          <a:prstGeom prst="rect">
            <a:avLst/>
          </a:prstGeom>
          <a:solidFill>
            <a:srgbClr val="92D05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5 смайлов</a:t>
            </a:r>
            <a:endParaRPr lang="ru-RU" sz="3200" dirty="0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1547664" y="2799056"/>
            <a:ext cx="6120680" cy="584775"/>
          </a:xfrm>
          <a:prstGeom prst="rect">
            <a:avLst/>
          </a:prstGeom>
          <a:solidFill>
            <a:srgbClr val="92D05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10 смайлов</a:t>
            </a:r>
            <a:endParaRPr lang="ru-RU" sz="3200" dirty="0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1560064" y="3735160"/>
            <a:ext cx="6120680" cy="584775"/>
          </a:xfrm>
          <a:prstGeom prst="rect">
            <a:avLst/>
          </a:prstGeom>
          <a:solidFill>
            <a:srgbClr val="92D05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15 смайлов</a:t>
            </a:r>
            <a:endParaRPr lang="ru-RU" sz="3200" dirty="0"/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1547664" y="4671264"/>
            <a:ext cx="6120680" cy="584775"/>
          </a:xfrm>
          <a:prstGeom prst="rect">
            <a:avLst/>
          </a:prstGeom>
          <a:solidFill>
            <a:srgbClr val="92D05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20 смайлов</a:t>
            </a:r>
            <a:endParaRPr lang="ru-RU" sz="3200" dirty="0"/>
          </a:p>
        </p:txBody>
      </p:sp>
      <p:grpSp>
        <p:nvGrpSpPr>
          <p:cNvPr id="10" name="Группа 7"/>
          <p:cNvGrpSpPr/>
          <p:nvPr/>
        </p:nvGrpSpPr>
        <p:grpSpPr>
          <a:xfrm>
            <a:off x="8028384" y="5877272"/>
            <a:ext cx="720080" cy="720079"/>
            <a:chOff x="1331640" y="1052736"/>
            <a:chExt cx="6989415" cy="4678289"/>
          </a:xfrm>
        </p:grpSpPr>
        <p:pic>
          <p:nvPicPr>
            <p:cNvPr id="11" name="Picture 4" descr="http://pschools.haifanet.org.il/urim/DocLib6/%D7%AA%D7%97%D7%95%D7%9D%20%D7%94%D7%97%D7%A9%D7%91%D7%95%D7%9F.gif"/>
            <p:cNvPicPr>
              <a:picLocks noChangeAspect="1" noChangeArrowheads="1" noCrop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331640" y="1052736"/>
              <a:ext cx="3848100" cy="3886201"/>
            </a:xfrm>
            <a:prstGeom prst="rect">
              <a:avLst/>
            </a:prstGeom>
            <a:noFill/>
          </p:spPr>
        </p:pic>
        <p:pic>
          <p:nvPicPr>
            <p:cNvPr id="17" name="Picture 2" descr="http://cs4178.vk.me/u71731020/123608863/x_4b683c22.jp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1844824"/>
              <a:ext cx="4829175" cy="3886201"/>
            </a:xfrm>
            <a:prstGeom prst="rect">
              <a:avLst/>
            </a:prstGeom>
            <a:noFill/>
          </p:spPr>
        </p:pic>
      </p:grp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BEED-53DF-4485-A788-D32507D1E7FE}" type="datetime11">
              <a:rPr lang="ru-RU" smtClean="0"/>
              <a:pPr/>
              <a:t>17:22:15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356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- АУКЦИОН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85763" y="188640"/>
            <a:ext cx="3486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Уравнения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1547664" y="1806680"/>
            <a:ext cx="6120680" cy="584775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5 смайлов</a:t>
            </a:r>
            <a:endParaRPr lang="ru-RU" sz="3200" dirty="0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1547664" y="2742784"/>
            <a:ext cx="6120680" cy="584775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10 смайлов</a:t>
            </a:r>
            <a:endParaRPr lang="ru-RU" sz="3200" dirty="0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1560064" y="3678888"/>
            <a:ext cx="6120680" cy="584775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15 смайлов</a:t>
            </a:r>
            <a:endParaRPr lang="ru-RU" sz="3200" dirty="0"/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1547664" y="4614992"/>
            <a:ext cx="6120680" cy="584775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20 смайлов</a:t>
            </a:r>
            <a:endParaRPr lang="ru-RU" sz="3200" dirty="0"/>
          </a:p>
        </p:txBody>
      </p:sp>
      <p:grpSp>
        <p:nvGrpSpPr>
          <p:cNvPr id="10" name="Группа 7"/>
          <p:cNvGrpSpPr/>
          <p:nvPr/>
        </p:nvGrpSpPr>
        <p:grpSpPr>
          <a:xfrm>
            <a:off x="8028384" y="5877272"/>
            <a:ext cx="720080" cy="720079"/>
            <a:chOff x="1331640" y="1052736"/>
            <a:chExt cx="6989415" cy="4678289"/>
          </a:xfrm>
        </p:grpSpPr>
        <p:pic>
          <p:nvPicPr>
            <p:cNvPr id="11" name="Picture 4" descr="http://pschools.haifanet.org.il/urim/DocLib6/%D7%AA%D7%97%D7%95%D7%9D%20%D7%94%D7%97%D7%A9%D7%91%D7%95%D7%9F.gif"/>
            <p:cNvPicPr>
              <a:picLocks noChangeAspect="1" noChangeArrowheads="1" noCrop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331640" y="1052736"/>
              <a:ext cx="3848100" cy="3886201"/>
            </a:xfrm>
            <a:prstGeom prst="rect">
              <a:avLst/>
            </a:prstGeom>
            <a:noFill/>
          </p:spPr>
        </p:pic>
        <p:pic>
          <p:nvPicPr>
            <p:cNvPr id="17" name="Picture 2" descr="http://cs4178.vk.me/u71731020/123608863/x_4b683c22.jp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1844824"/>
              <a:ext cx="4829175" cy="3886201"/>
            </a:xfrm>
            <a:prstGeom prst="rect">
              <a:avLst/>
            </a:prstGeom>
            <a:noFill/>
          </p:spPr>
        </p:pic>
      </p:grp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63A77-3B9A-4E51-B56A-694096AF4771}" type="datetime11">
              <a:rPr lang="ru-RU" smtClean="0"/>
              <a:pPr/>
              <a:t>17:21:56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356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- АУКЦИОН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7052" y="188640"/>
            <a:ext cx="6043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задачи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1547664" y="1961428"/>
            <a:ext cx="6120680" cy="584775"/>
          </a:xfrm>
          <a:prstGeom prst="rect">
            <a:avLst/>
          </a:prstGeom>
          <a:solidFill>
            <a:schemeClr val="accent4">
              <a:lumMod val="75000"/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5 смайлов</a:t>
            </a:r>
            <a:endParaRPr lang="ru-RU" sz="3200" dirty="0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1547664" y="2897532"/>
            <a:ext cx="6120680" cy="584775"/>
          </a:xfrm>
          <a:prstGeom prst="rect">
            <a:avLst/>
          </a:prstGeom>
          <a:solidFill>
            <a:schemeClr val="accent4">
              <a:lumMod val="75000"/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10 смайлов</a:t>
            </a:r>
            <a:endParaRPr lang="ru-RU" sz="3200" dirty="0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1560064" y="3833636"/>
            <a:ext cx="6120680" cy="584775"/>
          </a:xfrm>
          <a:prstGeom prst="rect">
            <a:avLst/>
          </a:prstGeom>
          <a:solidFill>
            <a:schemeClr val="accent4">
              <a:lumMod val="75000"/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15 смайлов</a:t>
            </a:r>
            <a:endParaRPr lang="ru-RU" sz="3200" dirty="0"/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1547664" y="4769740"/>
            <a:ext cx="6120680" cy="584775"/>
          </a:xfrm>
          <a:prstGeom prst="rect">
            <a:avLst/>
          </a:prstGeom>
          <a:solidFill>
            <a:schemeClr val="accent4">
              <a:lumMod val="75000"/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20 смайлов</a:t>
            </a:r>
            <a:endParaRPr lang="ru-RU" sz="3200" dirty="0"/>
          </a:p>
        </p:txBody>
      </p:sp>
      <p:grpSp>
        <p:nvGrpSpPr>
          <p:cNvPr id="10" name="Группа 7"/>
          <p:cNvGrpSpPr/>
          <p:nvPr/>
        </p:nvGrpSpPr>
        <p:grpSpPr>
          <a:xfrm>
            <a:off x="8028384" y="5877272"/>
            <a:ext cx="720080" cy="720079"/>
            <a:chOff x="1331640" y="1052736"/>
            <a:chExt cx="6989415" cy="4678289"/>
          </a:xfrm>
        </p:grpSpPr>
        <p:pic>
          <p:nvPicPr>
            <p:cNvPr id="11" name="Picture 4" descr="http://pschools.haifanet.org.il/urim/DocLib6/%D7%AA%D7%97%D7%95%D7%9D%20%D7%94%D7%97%D7%A9%D7%91%D7%95%D7%9F.gif"/>
            <p:cNvPicPr>
              <a:picLocks noChangeAspect="1" noChangeArrowheads="1" noCrop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331640" y="1052736"/>
              <a:ext cx="3848100" cy="3886201"/>
            </a:xfrm>
            <a:prstGeom prst="rect">
              <a:avLst/>
            </a:prstGeom>
            <a:noFill/>
          </p:spPr>
        </p:pic>
        <p:pic>
          <p:nvPicPr>
            <p:cNvPr id="17" name="Picture 2" descr="http://cs4178.vk.me/u71731020/123608863/x_4b683c22.jp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1844824"/>
              <a:ext cx="4829175" cy="3886201"/>
            </a:xfrm>
            <a:prstGeom prst="rect">
              <a:avLst/>
            </a:prstGeom>
            <a:noFill/>
          </p:spPr>
        </p:pic>
      </p:grp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CF14-EBC3-44B1-A081-00D841286428}" type="datetime11">
              <a:rPr lang="ru-RU" smtClean="0"/>
              <a:pPr/>
              <a:t>17:21:56</a:t>
            </a:fld>
            <a:endParaRPr lang="ru-RU" dirty="0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619672" y="6237312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3713-F680-4A7D-86D7-2E7DFBB11131}" type="datetime11">
              <a:rPr lang="ru-RU" smtClean="0"/>
              <a:pPr/>
              <a:t>17:24:12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86546" y="188640"/>
            <a:ext cx="6484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работу!!!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smayli_1_1280.jpg"/>
          <p:cNvPicPr>
            <a:picLocks noChangeAspect="1"/>
          </p:cNvPicPr>
          <p:nvPr/>
        </p:nvPicPr>
        <p:blipFill>
          <a:blip r:embed="rId2" cstate="print"/>
          <a:srcRect t="9240"/>
          <a:stretch>
            <a:fillRect/>
          </a:stretch>
        </p:blipFill>
        <p:spPr>
          <a:xfrm>
            <a:off x="1029960" y="1062616"/>
            <a:ext cx="7200800" cy="5228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9187" y="188640"/>
            <a:ext cx="3339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смайлов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84784"/>
            <a:ext cx="7272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Периметр квадрата 60 сантиметров. Найдите длину стороны этого квадрата.</a:t>
            </a:r>
            <a:endParaRPr lang="ru-RU" sz="4400" dirty="0"/>
          </a:p>
        </p:txBody>
      </p:sp>
      <p:sp>
        <p:nvSpPr>
          <p:cNvPr id="5" name="Управляющая кнопка: справка 4">
            <a:hlinkClick r:id="rId2" action="ppaction://hlinksldjump" highlightClick="1"/>
          </p:cNvPr>
          <p:cNvSpPr/>
          <p:nvPr/>
        </p:nvSpPr>
        <p:spPr>
          <a:xfrm>
            <a:off x="179512" y="5589240"/>
            <a:ext cx="720080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3722-2913-421F-93F2-2715738F5760}" type="datetime11">
              <a:rPr lang="ru-RU" smtClean="0"/>
              <a:pPr/>
              <a:t>17:21:58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857</Words>
  <Application>Microsoft Office PowerPoint</Application>
  <PresentationFormat>Экран (4:3)</PresentationFormat>
  <Paragraphs>163</Paragraphs>
  <Slides>35</Slides>
  <Notes>10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120</cp:revision>
  <dcterms:created xsi:type="dcterms:W3CDTF">2014-05-14T14:02:49Z</dcterms:created>
  <dcterms:modified xsi:type="dcterms:W3CDTF">2014-05-15T13:28:53Z</dcterms:modified>
</cp:coreProperties>
</file>