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DBBDA-0C0B-4DFD-9D54-E0C6187D45A1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FC8413-83D9-49B4-B4C2-793EA9BBF0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39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FC8413-83D9-49B4-B4C2-793EA9BBF0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371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83568" y="764704"/>
            <a:ext cx="8064896" cy="881068"/>
          </a:xfrm>
        </p:spPr>
        <p:txBody>
          <a:bodyPr/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    </a:t>
            </a:r>
            <a:br>
              <a:rPr lang="ru-RU" i="1" dirty="0" smtClean="0"/>
            </a:br>
            <a:r>
              <a:rPr lang="ru-RU" i="1" dirty="0" smtClean="0"/>
              <a:t>    </a:t>
            </a:r>
            <a:r>
              <a:rPr lang="en-US" i="1" dirty="0" smtClean="0"/>
              <a:t>    </a:t>
            </a:r>
            <a:r>
              <a:rPr lang="ru-RU" dirty="0" smtClean="0"/>
              <a:t>Консультация для родителей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ru-RU" b="1" dirty="0" smtClean="0"/>
              <a:t>«</a:t>
            </a:r>
            <a:r>
              <a:rPr lang="ru-RU" b="1" dirty="0" smtClean="0">
                <a:cs typeface="Mongolian Baiti" pitchFamily="66" charset="0"/>
              </a:rPr>
              <a:t>Нравственное </a:t>
            </a:r>
            <a:r>
              <a:rPr lang="ru-RU" b="1" dirty="0">
                <a:cs typeface="Mongolian Baiti" pitchFamily="66" charset="0"/>
              </a:rPr>
              <a:t>воспитание детей </a:t>
            </a:r>
            <a:r>
              <a:rPr lang="ru-RU" b="1" dirty="0" smtClean="0">
                <a:cs typeface="Mongolian Baiti" pitchFamily="66" charset="0"/>
              </a:rPr>
              <a:t>младшего дошкольного возраста в </a:t>
            </a:r>
            <a:r>
              <a:rPr lang="ru-RU" b="1" dirty="0">
                <a:cs typeface="Mongolian Baiti" pitchFamily="66" charset="0"/>
              </a:rPr>
              <a:t>процессе ознакомления </a:t>
            </a:r>
            <a:r>
              <a:rPr lang="ru-RU" b="1" dirty="0" smtClean="0">
                <a:cs typeface="Mongolian Baiti" pitchFamily="66" charset="0"/>
              </a:rPr>
              <a:t>с природой</a:t>
            </a:r>
            <a:r>
              <a:rPr lang="ru-RU" dirty="0" smtClean="0">
                <a:cs typeface="Mongolian Baiti" pitchFamily="66" charset="0"/>
              </a:rPr>
              <a:t>»</a:t>
            </a:r>
            <a:r>
              <a:rPr lang="ru-RU" b="1" dirty="0" smtClean="0">
                <a:cs typeface="Mongolian Baiti" pitchFamily="66" charset="0"/>
              </a:rPr>
              <a:t/>
            </a:r>
            <a:br>
              <a:rPr lang="ru-RU" b="1" dirty="0" smtClean="0">
                <a:cs typeface="Mongolian Baiti" pitchFamily="66" charset="0"/>
              </a:rPr>
            </a:br>
            <a:r>
              <a:rPr lang="ru-RU" b="1" dirty="0" smtClean="0">
                <a:cs typeface="Mongolian Baiti" pitchFamily="66" charset="0"/>
              </a:rPr>
              <a:t>                  </a:t>
            </a:r>
            <a:br>
              <a:rPr lang="ru-RU" b="1" dirty="0" smtClean="0">
                <a:cs typeface="Mongolian Baiti" pitchFamily="66" charset="0"/>
              </a:rPr>
            </a:br>
            <a:r>
              <a:rPr lang="ru-RU" b="1" dirty="0">
                <a:cs typeface="Mongolian Baiti" pitchFamily="66" charset="0"/>
              </a:rPr>
              <a:t> </a:t>
            </a:r>
            <a:r>
              <a:rPr lang="ru-RU" b="1" dirty="0" smtClean="0">
                <a:cs typeface="Mongolian Baiti" pitchFamily="66" charset="0"/>
              </a:rPr>
              <a:t>                       </a:t>
            </a:r>
            <a:r>
              <a:rPr lang="ru-RU" sz="2400" dirty="0">
                <a:cs typeface="Mongolian Baiti" pitchFamily="66" charset="0"/>
              </a:rPr>
              <a:t>В</a:t>
            </a:r>
            <a:r>
              <a:rPr lang="ru-RU" sz="2400" dirty="0" smtClean="0">
                <a:cs typeface="Mongolian Baiti" pitchFamily="66" charset="0"/>
              </a:rPr>
              <a:t>оспитатель ГБДОУ 26 </a:t>
            </a:r>
            <a:br>
              <a:rPr lang="ru-RU" sz="2400" dirty="0" smtClean="0">
                <a:cs typeface="Mongolian Baiti" pitchFamily="66" charset="0"/>
              </a:rPr>
            </a:br>
            <a:r>
              <a:rPr lang="ru-RU" sz="2400" dirty="0">
                <a:cs typeface="Mongolian Baiti" pitchFamily="66" charset="0"/>
              </a:rPr>
              <a:t> </a:t>
            </a:r>
            <a:r>
              <a:rPr lang="ru-RU" sz="2400" dirty="0" smtClean="0">
                <a:cs typeface="Mongolian Baiti" pitchFamily="66" charset="0"/>
              </a:rPr>
              <a:t>                               Иванова С.В.</a:t>
            </a:r>
            <a:r>
              <a:rPr lang="ru-RU" dirty="0">
                <a:cs typeface="Mongolian Baiti" pitchFamily="66" charset="0"/>
              </a:rPr>
              <a:t/>
            </a:r>
            <a:br>
              <a:rPr lang="ru-RU" dirty="0">
                <a:cs typeface="Mongolian Baiti" pitchFamily="66" charset="0"/>
              </a:rPr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ru-RU" dirty="0">
              <a:cs typeface="Mongolian Baiti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6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332656"/>
            <a:ext cx="6624736" cy="936104"/>
          </a:xfrm>
        </p:spPr>
        <p:txBody>
          <a:bodyPr/>
          <a:lstStyle/>
          <a:p>
            <a:r>
              <a:rPr lang="ru-RU" b="1" i="1" dirty="0">
                <a:latin typeface="+mn-lt"/>
              </a:rPr>
              <a:t>Б</a:t>
            </a:r>
            <a:r>
              <a:rPr lang="ru-RU" b="1" i="1" dirty="0" smtClean="0">
                <a:latin typeface="+mn-lt"/>
              </a:rPr>
              <a:t>лагодарю за внимание</a:t>
            </a:r>
            <a:endParaRPr lang="ru-RU" b="1" i="1" dirty="0">
              <a:latin typeface="+mn-lt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412776"/>
            <a:ext cx="8208912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44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5201548"/>
          </a:xfrm>
        </p:spPr>
        <p:txBody>
          <a:bodyPr/>
          <a:lstStyle/>
          <a:p>
            <a:r>
              <a:rPr lang="ru-RU" dirty="0"/>
              <a:t> </a:t>
            </a: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/>
              <a:t>Природа – неиссякаемый источник духовного обогащения. </a:t>
            </a:r>
            <a:r>
              <a:rPr lang="ru-RU" sz="2400" b="1" dirty="0" smtClean="0"/>
              <a:t>Общение </a:t>
            </a:r>
            <a:r>
              <a:rPr lang="ru-RU" sz="2400" b="1" dirty="0"/>
              <a:t>с природой, познание её тайн облагораживает человека, делает его более чутким</a:t>
            </a:r>
            <a:r>
              <a:rPr lang="ru-RU" sz="2400" dirty="0" smtClean="0"/>
              <a:t>.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/>
              <a:t>Ознакомление дошкольников с природой – это средство образования в их сознании реалистических знаний об окружающем мире, основанных на чувственном опыте</a:t>
            </a:r>
            <a:r>
              <a:rPr lang="ru-RU" sz="2400" dirty="0" smtClean="0"/>
              <a:t>.</a:t>
            </a:r>
            <a:r>
              <a:rPr lang="ru-RU" sz="2400" dirty="0"/>
              <a:t> Приобретённые в детстве умение видеть и слушать природу такой, какая она есть в действительности, вызывает у детей глубокий интерес к ней, расширяет знания, способствует формированию характера и интересов.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0920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1313116"/>
          </a:xfrm>
        </p:spPr>
        <p:txBody>
          <a:bodyPr/>
          <a:lstStyle/>
          <a:p>
            <a:r>
              <a:rPr lang="ru-RU" sz="2800" b="1" i="1" dirty="0">
                <a:latin typeface="+mn-lt"/>
              </a:rPr>
              <a:t>Нет более благоприятного времени для ознакомлении детей с сезонными явлениями природы </a:t>
            </a:r>
            <a:r>
              <a:rPr lang="ru-RU" sz="2800" b="1" i="1" dirty="0" smtClean="0">
                <a:latin typeface="+mn-lt"/>
              </a:rPr>
              <a:t>чем лето</a:t>
            </a:r>
            <a:r>
              <a:rPr lang="ru-RU" sz="2800" b="1" i="1" dirty="0" smtClean="0"/>
              <a:t>. </a:t>
            </a:r>
            <a:br>
              <a:rPr lang="ru-RU" sz="2800" b="1" i="1" dirty="0" smtClean="0"/>
            </a:br>
            <a:r>
              <a:rPr lang="ru-RU" sz="2800" b="1" i="1" dirty="0"/>
              <a:t/>
            </a:r>
            <a:br>
              <a:rPr lang="ru-RU" sz="2800" b="1" i="1" dirty="0"/>
            </a:br>
            <a:r>
              <a:rPr lang="ru-RU" sz="2800" b="1" i="1" dirty="0" smtClean="0"/>
              <a:t/>
            </a:r>
            <a:br>
              <a:rPr lang="ru-RU" sz="2800" b="1" i="1" dirty="0" smtClean="0"/>
            </a:br>
            <a:endParaRPr lang="ru-RU" sz="18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4048" y="1268761"/>
            <a:ext cx="396044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/>
              <a:t>Именно в этот период родители могут помочь малышам увидеть красоту родной природы, вместе понаблюдать за сезонными изменениями. Способствовать развитию познавательной активности, </a:t>
            </a:r>
            <a:r>
              <a:rPr lang="ru-RU" sz="2400" b="1" i="1" dirty="0" smtClean="0"/>
              <a:t>обогащению </a:t>
            </a:r>
            <a:r>
              <a:rPr lang="ru-RU" sz="2400" b="1" i="1" dirty="0"/>
              <a:t>активного и пассивного словаря.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0"/>
            <a:ext cx="4536504" cy="511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5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0"/>
            <a:ext cx="7125113" cy="1411559"/>
          </a:xfrm>
        </p:spPr>
        <p:txBody>
          <a:bodyPr/>
          <a:lstStyle/>
          <a:p>
            <a:r>
              <a:rPr lang="ru-RU" sz="2800" b="1" i="1" dirty="0" smtClean="0">
                <a:latin typeface="+mn-lt"/>
              </a:rPr>
              <a:t>На прогулках с детьми используйте такие методы как: наблюдение, рассказ, беседа</a:t>
            </a:r>
            <a:r>
              <a:rPr lang="ru-RU" sz="2800" b="1" dirty="0" smtClean="0">
                <a:latin typeface="+mn-lt"/>
              </a:rPr>
              <a:t>.</a:t>
            </a:r>
            <a:endParaRPr lang="ru-RU" sz="2800" b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64088" y="1825111"/>
            <a:ext cx="3600400" cy="426818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000" i="1" dirty="0" smtClean="0"/>
              <a:t>Познакомьте детей с названиями летних месяцев Июнь, Июль, Август. </a:t>
            </a:r>
          </a:p>
          <a:p>
            <a:pPr marL="0" indent="0">
              <a:buNone/>
            </a:pPr>
            <a:r>
              <a:rPr lang="ru-RU" sz="2000" i="1" dirty="0" smtClean="0"/>
              <a:t>Расскажите о их характерных признаках.</a:t>
            </a:r>
          </a:p>
          <a:p>
            <a:pPr marL="0" indent="0">
              <a:buNone/>
            </a:pPr>
            <a:r>
              <a:rPr lang="ru-RU" sz="2000" i="1" dirty="0" smtClean="0"/>
              <a:t>Назовите и понаблюдайте за деревьями и кустарниками</a:t>
            </a:r>
            <a:r>
              <a:rPr lang="ru-RU" sz="2000" i="1" dirty="0" smtClean="0"/>
              <a:t>.</a:t>
            </a:r>
          </a:p>
          <a:p>
            <a:pPr marL="0" indent="0">
              <a:buNone/>
            </a:pPr>
            <a:r>
              <a:rPr lang="ru-RU" sz="2000" i="1" dirty="0" smtClean="0"/>
              <a:t>Покажите последовательность изменений в природе.</a:t>
            </a:r>
          </a:p>
          <a:p>
            <a:pPr marL="0" indent="0">
              <a:buNone/>
            </a:pPr>
            <a:r>
              <a:rPr lang="ru-RU" sz="2000" i="1" dirty="0" smtClean="0"/>
              <a:t>Проведите простые опыты с природным материалом, цветами, листвой.</a:t>
            </a:r>
          </a:p>
          <a:p>
            <a:pPr marL="0" indent="0">
              <a:buNone/>
            </a:pPr>
            <a:r>
              <a:rPr lang="ru-RU" sz="2000" i="1" dirty="0" smtClean="0"/>
              <a:t>Прочитайте детям художественные произведения, стихи.</a:t>
            </a:r>
          </a:p>
          <a:p>
            <a:pPr marL="0" indent="0">
              <a:buNone/>
            </a:pPr>
            <a:r>
              <a:rPr lang="ru-RU" sz="2000" i="1" dirty="0" smtClean="0"/>
              <a:t>Рассмотрите иллюстрации русских художников.</a:t>
            </a:r>
          </a:p>
          <a:p>
            <a:pPr marL="0" indent="0">
              <a:buNone/>
            </a:pPr>
            <a:endParaRPr lang="ru-RU" sz="2000" i="1" dirty="0" smtClean="0"/>
          </a:p>
          <a:p>
            <a:pPr marL="0" indent="0">
              <a:buNone/>
            </a:pPr>
            <a:endParaRPr lang="ru-RU" sz="2000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4824536" cy="5112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2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792088"/>
          </a:xfrm>
        </p:spPr>
        <p:txBody>
          <a:bodyPr/>
          <a:lstStyle/>
          <a:p>
            <a:r>
              <a:rPr lang="ru-RU" sz="2400" b="1" i="1" dirty="0" smtClean="0"/>
              <a:t>                                   </a:t>
            </a:r>
            <a:r>
              <a:rPr lang="ru-RU" sz="2400" b="1" i="1" dirty="0" smtClean="0">
                <a:latin typeface="+mn-lt"/>
              </a:rPr>
              <a:t>Июнь </a:t>
            </a:r>
            <a:endParaRPr lang="ru-RU" sz="2400" b="1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196752"/>
            <a:ext cx="4392489" cy="566124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200" i="1" dirty="0"/>
              <a:t>В июне природа распускает свои силы, цветут растения и благоухают деревья, покрываясь густой зеленой листвой, на полях поспевает рожь. От того месяц называют </a:t>
            </a:r>
            <a:r>
              <a:rPr lang="ru-RU" sz="2200" i="1" dirty="0" err="1" smtClean="0"/>
              <a:t>Хлеборост</a:t>
            </a:r>
            <a:r>
              <a:rPr lang="ru-RU" sz="2200" i="1" dirty="0" smtClean="0"/>
              <a:t>: Продолжает </a:t>
            </a:r>
            <a:r>
              <a:rPr lang="ru-RU" sz="2200" i="1" dirty="0"/>
              <a:t>цвести сирень, запах свежей травы разносится по округам. Летняя природа наполняет воздух растительными благовониями. Вот уже и тополь распустил пух в семенах, чтобы только дождаться легких порывов ветра, разносящих новую жизнь по округе. В лесу, в </a:t>
            </a:r>
            <a:r>
              <a:rPr lang="ru-RU" sz="2200" i="1" dirty="0" err="1"/>
              <a:t>стоймах</a:t>
            </a:r>
            <a:r>
              <a:rPr lang="ru-RU" sz="2200" i="1" dirty="0"/>
              <a:t> и водоемах разносится запах пряностей, уже не цветочный, а сладкий травный.</a:t>
            </a:r>
          </a:p>
          <a:p>
            <a:pPr marL="0" indent="0">
              <a:buNone/>
            </a:pPr>
            <a:r>
              <a:rPr lang="ru-RU" sz="2200" i="1" dirty="0"/>
              <a:t>         Вовсю поспевает зелень, а вот уже и земляника проклюнулась к концу месяца. А за ней уже и черника поспевает, только успевай собирать</a:t>
            </a:r>
            <a:r>
              <a:rPr lang="ru-RU" sz="2200" i="1" dirty="0" smtClean="0"/>
              <a:t>.</a:t>
            </a:r>
            <a:r>
              <a:rPr lang="ru-RU" sz="2200" dirty="0"/>
              <a:t>  </a:t>
            </a:r>
            <a:r>
              <a:rPr lang="ru-RU" sz="2200" i="1" dirty="0"/>
              <a:t> </a:t>
            </a:r>
            <a:r>
              <a:rPr lang="ru-RU" sz="2200" i="1" dirty="0" smtClean="0"/>
              <a:t>Полянки </a:t>
            </a:r>
            <a:r>
              <a:rPr lang="ru-RU" sz="2200" i="1" dirty="0"/>
              <a:t>покрыты белыми головками полчища одуванчиков, словно сотни маленьких астронавтов высадились на землю. Вот-вот ветер, покачивая одуванчики из стороны в сторону, сорвет семена в </a:t>
            </a:r>
            <a:r>
              <a:rPr lang="ru-RU" sz="2200" i="1" dirty="0" smtClean="0"/>
              <a:t>парашютах </a:t>
            </a:r>
            <a:r>
              <a:rPr lang="ru-RU" sz="2200" i="1" dirty="0"/>
              <a:t>и понесет восвояси. Слышен писк птенцов, доносящийся с крон </a:t>
            </a:r>
            <a:r>
              <a:rPr lang="ru-RU" sz="2200" i="1" dirty="0" smtClean="0"/>
              <a:t>деревьев.</a:t>
            </a:r>
            <a:r>
              <a:rPr lang="ru-RU" sz="2200" dirty="0"/>
              <a:t>  </a:t>
            </a:r>
            <a:r>
              <a:rPr lang="ru-RU" sz="2200" i="1" dirty="0"/>
              <a:t> В июне цветут самые разные растения, лекарственные травы, поднимается Иван-да-Марья, на каждом шагу подорожники, лютики, приглаживается теплыми ветрами Иван-Чай. Лесные опушки рассыпаются в сочных точках ягод</a:t>
            </a:r>
            <a:endParaRPr lang="ru-RU" sz="2200" i="1" dirty="0"/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256" y="908720"/>
            <a:ext cx="4032448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538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1"/>
            <a:ext cx="7125113" cy="936104"/>
          </a:xfrm>
        </p:spPr>
        <p:txBody>
          <a:bodyPr/>
          <a:lstStyle/>
          <a:p>
            <a:r>
              <a:rPr lang="ru-RU" dirty="0" smtClean="0"/>
              <a:t>                      </a:t>
            </a:r>
            <a:r>
              <a:rPr lang="ru-RU" b="1" dirty="0" smtClean="0"/>
              <a:t> </a:t>
            </a:r>
            <a:r>
              <a:rPr lang="ru-RU" b="1" i="1" dirty="0" smtClean="0">
                <a:latin typeface="+mn-lt"/>
              </a:rPr>
              <a:t>Июль </a:t>
            </a:r>
            <a:endParaRPr lang="ru-RU" b="1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76056" y="1052736"/>
            <a:ext cx="3816424" cy="56166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i="1" dirty="0"/>
              <a:t>В июле самые жаркие и знойные дни, часто солнце сменяют грозы, на небольшое время освежая природу дождями. Вот и месяц зовется Страдник</a:t>
            </a:r>
            <a:r>
              <a:rPr lang="ru-RU" i="1" dirty="0" smtClean="0"/>
              <a:t>:</a:t>
            </a:r>
            <a:r>
              <a:rPr lang="ru-RU" i="1" dirty="0"/>
              <a:t>  Июль самый щедрый месяц для хлеба, овощей. Подает он ягоды, </a:t>
            </a:r>
            <a:r>
              <a:rPr lang="ru-RU" i="1" dirty="0" smtClean="0"/>
              <a:t>овощи на стол.</a:t>
            </a:r>
            <a:r>
              <a:rPr lang="ru-RU" dirty="0"/>
              <a:t> </a:t>
            </a:r>
            <a:r>
              <a:rPr lang="ru-RU" i="1" dirty="0"/>
              <a:t>К середине лета природа достигает самой зрелости, дарит много спелых плодов ягод и целебных трав. Цветет липа, разливая сладкий запах. В поле запах сена вперемежку с благовонием душистых мятных трав. </a:t>
            </a:r>
            <a:r>
              <a:rPr lang="ru-RU" dirty="0"/>
              <a:t>     </a:t>
            </a:r>
            <a:r>
              <a:rPr lang="ru-RU" i="1" dirty="0"/>
              <a:t> Вот и плоды вишни начали поспевать, лес таит в себе сладкие ягодные места, спрятанные в потаенных от солнца местах.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00808"/>
            <a:ext cx="4824536" cy="482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623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260649"/>
            <a:ext cx="7125113" cy="720079"/>
          </a:xfrm>
        </p:spPr>
        <p:txBody>
          <a:bodyPr/>
          <a:lstStyle/>
          <a:p>
            <a:r>
              <a:rPr lang="ru-RU" b="1" i="1" dirty="0" smtClean="0">
                <a:latin typeface="+mn-lt"/>
              </a:rPr>
              <a:t>                        Август </a:t>
            </a:r>
            <a:endParaRPr lang="ru-RU" b="1" i="1" dirty="0"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7984" y="1052736"/>
            <a:ext cx="4716016" cy="547260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i="1" dirty="0"/>
              <a:t>В августе жара отступает и наступают приятные теплые деньки, при этом месяц самый спокойный и щедрый на урожай. Поэтому название ему </a:t>
            </a:r>
            <a:r>
              <a:rPr lang="ru-RU" sz="1600" i="1" dirty="0" err="1" smtClean="0"/>
              <a:t>Жнивень</a:t>
            </a:r>
            <a:r>
              <a:rPr lang="ru-RU" sz="1600" i="1" dirty="0" smtClean="0"/>
              <a:t>. Ночами </a:t>
            </a:r>
            <a:r>
              <a:rPr lang="ru-RU" sz="1600" i="1" dirty="0"/>
              <a:t>становится прохладней, появляется туманная дымка. С начала месяца вода в озерах и прудах остывает, заканчивая купальный сезон</a:t>
            </a:r>
            <a:r>
              <a:rPr lang="ru-RU" sz="1600" i="1" dirty="0" smtClean="0"/>
              <a:t>.</a:t>
            </a:r>
            <a:r>
              <a:rPr lang="ru-RU" sz="1600" i="1" dirty="0"/>
              <a:t> Во второй половине августа наступает особый грибной сезон, а если эти дни выдадутся еще и дождливыми, то буквально за считанные дни леса порадуют изобилием грибов. Поля продолжают одаривать спелыми урожаями. Яблоня с глухим стуком роняет яблоки, наполняя воздух августа спелым яблочным ароматом. Распускаются розы и другие, выведенные цветы в саду самых разных замысловатых оттенков</a:t>
            </a:r>
            <a:r>
              <a:rPr lang="ru-RU" sz="1600" i="1" dirty="0" smtClean="0"/>
              <a:t>.  </a:t>
            </a:r>
            <a:r>
              <a:rPr lang="ru-RU" sz="1600" i="1" dirty="0"/>
              <a:t>  И вот теплым ветром срывает несколько листьев у березы, а за ней роняют листья вяз и липа - первые признаки начала осени. Осень наступает еще с последних чисел августа, когда средняя температура воздуха опускается ниже +15° C. На березе вместе с листопадом появляются первые желтые листочки.</a:t>
            </a:r>
          </a:p>
          <a:p>
            <a:pPr marL="0" indent="0">
              <a:buNone/>
            </a:pP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4104456" cy="5328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852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9442" y="188640"/>
            <a:ext cx="7125113" cy="1512168"/>
          </a:xfrm>
        </p:spPr>
        <p:txBody>
          <a:bodyPr/>
          <a:lstStyle/>
          <a:p>
            <a:r>
              <a:rPr lang="ru-RU" sz="2400" b="1" i="1" dirty="0" smtClean="0">
                <a:latin typeface="+mn-lt"/>
              </a:rPr>
              <a:t>                  Лето </a:t>
            </a:r>
            <a:r>
              <a:rPr lang="ru-RU" sz="2400" b="1" i="1" dirty="0">
                <a:latin typeface="+mn-lt"/>
              </a:rPr>
              <a:t>в русской живописи</a:t>
            </a:r>
            <a:r>
              <a:rPr lang="ru-RU" b="1" dirty="0"/>
              <a:t/>
            </a:r>
            <a:br>
              <a:rPr lang="ru-RU" b="1" dirty="0"/>
            </a:br>
            <a:r>
              <a:rPr lang="ru-RU" b="1" dirty="0" smtClean="0"/>
              <a:t>                         </a:t>
            </a:r>
            <a:r>
              <a:rPr lang="ru-RU" sz="1400" b="1" dirty="0" smtClean="0"/>
              <a:t>Исаак </a:t>
            </a:r>
            <a:r>
              <a:rPr lang="ru-RU" sz="1400" b="1" dirty="0"/>
              <a:t>Л</a:t>
            </a:r>
            <a:r>
              <a:rPr lang="ru-RU" sz="1400" b="1" dirty="0" smtClean="0"/>
              <a:t>евитан пейзаж</a:t>
            </a:r>
            <a:br>
              <a:rPr lang="ru-RU" sz="1400" b="1" dirty="0" smtClean="0"/>
            </a:br>
            <a:r>
              <a:rPr lang="ru-RU" sz="1400" b="1" dirty="0" smtClean="0"/>
              <a:t>                                                         Рылов И.А. «Люпин цветёт»</a:t>
            </a:r>
            <a:endParaRPr lang="ru-RU" sz="14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556792"/>
            <a:ext cx="3744415" cy="5040560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988840"/>
            <a:ext cx="4896544" cy="46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587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16633"/>
            <a:ext cx="7955042" cy="1008112"/>
          </a:xfrm>
        </p:spPr>
        <p:txBody>
          <a:bodyPr/>
          <a:lstStyle/>
          <a:p>
            <a:pPr marL="0" indent="0">
              <a:buNone/>
            </a:pPr>
            <a:r>
              <a:rPr lang="ru-RU" i="1" dirty="0" smtClean="0"/>
              <a:t>А</a:t>
            </a:r>
            <a:r>
              <a:rPr lang="ru-RU" i="1" dirty="0"/>
              <a:t>. </a:t>
            </a:r>
            <a:r>
              <a:rPr lang="ru-RU" i="1" dirty="0" err="1" smtClean="0"/>
              <a:t>Саврасов"Лето</a:t>
            </a:r>
            <a:r>
              <a:rPr lang="ru-RU" i="1" dirty="0"/>
              <a:t>") </a:t>
            </a:r>
            <a:r>
              <a:rPr lang="ru-RU" i="1" dirty="0" smtClean="0"/>
              <a:t>                                 Б</a:t>
            </a:r>
            <a:r>
              <a:rPr lang="ru-RU" i="1" dirty="0"/>
              <a:t>. В. </a:t>
            </a:r>
            <a:r>
              <a:rPr lang="ru-RU" i="1" dirty="0" smtClean="0"/>
              <a:t>Щербаков </a:t>
            </a:r>
            <a:r>
              <a:rPr lang="ru-RU" i="1" dirty="0"/>
              <a:t>"Июнь в Подмосковье")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46200"/>
            <a:ext cx="3816424" cy="517914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124744"/>
            <a:ext cx="4824536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19884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Весна</Template>
  <TotalTime>204</TotalTime>
  <Words>366</Words>
  <Application>Microsoft Office PowerPoint</Application>
  <PresentationFormat>Экран (4:3)</PresentationFormat>
  <Paragraphs>23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Spring</vt:lpstr>
      <vt:lpstr>                     Консультация для родителей  «Нравственное воспитание детей младшего дошкольного возраста в процессе ознакомления с природой»                                            Воспитатель ГБДОУ 26                                  Иванова С.В.  </vt:lpstr>
      <vt:lpstr>  Природа – неиссякаемый источник духовного обогащения. Общение с природой, познание её тайн облагораживает человека, делает его более чутким.  Ознакомление дошкольников с природой – это средство образования в их сознании реалистических знаний об окружающем мире, основанных на чувственном опыте. Приобретённые в детстве умение видеть и слушать природу такой, какая она есть в действительности, вызывает у детей глубокий интерес к ней, расширяет знания, способствует формированию характера и интересов.   </vt:lpstr>
      <vt:lpstr>Нет более благоприятного времени для ознакомлении детей с сезонными явлениями природы чем лето.    </vt:lpstr>
      <vt:lpstr>На прогулках с детьми используйте такие методы как: наблюдение, рассказ, беседа.</vt:lpstr>
      <vt:lpstr>                                   Июнь </vt:lpstr>
      <vt:lpstr>                       Июль </vt:lpstr>
      <vt:lpstr>                        Август </vt:lpstr>
      <vt:lpstr>                  Лето в русской живописи                          Исаак Левитан пейзаж                                                          Рылов И.А. «Люпин цветёт»</vt:lpstr>
      <vt:lpstr>Презентация PowerPoint</vt:lpstr>
      <vt:lpstr>Благодарю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светлана</cp:lastModifiedBy>
  <cp:revision>27</cp:revision>
  <dcterms:created xsi:type="dcterms:W3CDTF">2013-05-18T04:12:22Z</dcterms:created>
  <dcterms:modified xsi:type="dcterms:W3CDTF">2013-05-20T08:41:52Z</dcterms:modified>
</cp:coreProperties>
</file>