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72" r:id="rId6"/>
    <p:sldId id="274" r:id="rId7"/>
    <p:sldId id="275" r:id="rId8"/>
    <p:sldId id="276" r:id="rId9"/>
    <p:sldId id="273" r:id="rId10"/>
    <p:sldId id="277" r:id="rId11"/>
    <p:sldId id="278" r:id="rId12"/>
    <p:sldId id="271" r:id="rId13"/>
    <p:sldId id="262" r:id="rId14"/>
    <p:sldId id="270" r:id="rId15"/>
    <p:sldId id="269" r:id="rId16"/>
    <p:sldId id="268" r:id="rId17"/>
    <p:sldId id="267" r:id="rId18"/>
    <p:sldId id="280" r:id="rId19"/>
    <p:sldId id="279" r:id="rId20"/>
    <p:sldId id="266" r:id="rId21"/>
    <p:sldId id="282" r:id="rId22"/>
    <p:sldId id="289" r:id="rId23"/>
    <p:sldId id="291" r:id="rId24"/>
    <p:sldId id="284" r:id="rId25"/>
    <p:sldId id="283" r:id="rId26"/>
    <p:sldId id="285" r:id="rId27"/>
    <p:sldId id="286" r:id="rId28"/>
    <p:sldId id="281" r:id="rId29"/>
    <p:sldId id="292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DDA01-E060-43AB-ADDC-3ABE4240BCFA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BB5A0-E6C5-46DE-88D0-FA1FC9670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662BF-E08B-4B84-A457-A35F2B65CBC4}" type="datetime1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E3A284-85F5-4756-A81F-D07772F25C66}" type="datetime1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D2C21-0E75-405B-8BED-91AA648B296F}" type="datetime1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D9BFA-80C4-4863-AA31-400EAA0B3578}" type="datetime1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500D7-DB12-4EDF-8DFD-6E7CA1D479C7}" type="datetime1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33016D-4ACF-4B1D-9197-AA2E2BD1645F}" type="datetime1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F188DD-2427-4DB2-889C-D909EF40E7C0}" type="datetime1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CD5BC2-13DE-4DCA-A5AE-B1AE73475C4A}" type="datetime1">
              <a:rPr lang="ru-RU" smtClean="0"/>
              <a:pPr/>
              <a:t>09.06.2013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EF7327-E3AD-459E-823F-15AC55624545}" type="datetime1">
              <a:rPr lang="ru-RU" smtClean="0"/>
              <a:pPr/>
              <a:t>09.06.2013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8D0C3B-8A31-42C3-BEE2-B5A7558A6CF4}" type="datetime1">
              <a:rPr lang="ru-RU" smtClean="0"/>
              <a:pPr/>
              <a:t>09.06.2013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E9FB8-C7A8-4014-B5D6-87BB39B7EA56}" type="datetime1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FA9973-3538-4226-B785-D6DBE502AE15}" type="datetime1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F66D9BFA-80C4-4863-AA31-400EAA0B3578}" type="datetime1">
              <a:rPr lang="ru-RU" smtClean="0"/>
              <a:pPr/>
              <a:t>09.06.2013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899592" y="4869160"/>
            <a:ext cx="7921625" cy="1584176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Вся прелесть детей для нас, особая, человеческая их прелесть неразрывно связана с надеждою, что они будут не то, что мы, будут лучше нас.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В.С. Соловьёв</a:t>
            </a: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</a:t>
            </a: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835696" y="764704"/>
            <a:ext cx="5112568" cy="17281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4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Как помочь  ребёнку</a:t>
            </a:r>
          </a:p>
          <a:p>
            <a:pPr algn="ctr" rtl="0"/>
            <a:r>
              <a:rPr lang="ru-RU" sz="24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 делать уроки?</a:t>
            </a:r>
            <a:endParaRPr lang="ru-RU" sz="24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2" name="Picture 2" descr="C:\Users\Преподаватель\Desktop\i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564904"/>
            <a:ext cx="2448272" cy="2147607"/>
          </a:xfrm>
          <a:prstGeom prst="rect">
            <a:avLst/>
          </a:prstGeom>
          <a:noFill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4320479" cy="4248472"/>
          </a:xfrm>
          <a:noFill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Arial Black" pitchFamily="34" charset="0"/>
              </a:rPr>
              <a:t>Бывает, что дети не хотят делать уроки только потому, что так они пытаются привлечь внимание родителей. Это плохо, так как означает, что ребенку не хватает родительской заботы и ласки. Он чувствует себя одиноким и инстинктивно пытается решить проблему, понимая, что плохая учеба вызовет беспокойство родителей и повысит внимание к нему самому.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683568" y="5157192"/>
            <a:ext cx="784892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Конечно, бывает и такая ситуация, когда ребенок просто </a:t>
            </a:r>
            <a:r>
              <a:rPr lang="ru-RU" sz="2000" b="1" kern="0" dirty="0" smtClean="0">
                <a:latin typeface="Arial Black" pitchFamily="34" charset="0"/>
              </a:rPr>
              <a:t>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ленится и к учебе относится безответственно.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9218" name="Picture 2" descr="C:\Users\Преподаватель\Desktop\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3358" y="620688"/>
            <a:ext cx="2929285" cy="3888432"/>
          </a:xfrm>
          <a:prstGeom prst="rect">
            <a:avLst/>
          </a:prstGeom>
          <a:noFill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852936"/>
            <a:ext cx="8352928" cy="3744416"/>
          </a:xfrm>
          <a:noFill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Arial Black" pitchFamily="34" charset="0"/>
              </a:rPr>
              <a:t>В этом уже вина родителей, так как они не вовремя не воспитали чувство ответственности за свои поступки и дела. Объясните ребенку, что учится он не для отметок и родителей, а в первую очередь для самого себя. Если он получил плохую отметку в школе за невыполненное задание, не ругайте и не укоряйте его – пусть он сам объяснит, по какой причине получил «двойку». Это заставит его проанализировать собственные действия и в следующий раз он не пойдет в школу с невыученными уроками.</a:t>
            </a:r>
          </a:p>
          <a:p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10242" name="Picture 2" descr="C:\Users\Преподаватель\Desktop\i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2656"/>
            <a:ext cx="3240556" cy="2364854"/>
          </a:xfrm>
          <a:prstGeom prst="rect">
            <a:avLst/>
          </a:prstGeom>
          <a:noFill/>
        </p:spPr>
      </p:pic>
      <p:pic>
        <p:nvPicPr>
          <p:cNvPr id="10243" name="Picture 3" descr="C:\Users\Преподаватель\Desktop\i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32656"/>
            <a:ext cx="2736304" cy="2405336"/>
          </a:xfrm>
          <a:prstGeom prst="rect">
            <a:avLst/>
          </a:prstGeom>
          <a:noFill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548680"/>
            <a:ext cx="4248472" cy="5904656"/>
          </a:xfrm>
          <a:noFill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Arial Black" pitchFamily="34" charset="0"/>
              </a:rPr>
              <a:t>Выполнение домашних заданий помогает закрепить полученные на уроках знания, вырабатывает усидчивость и работоспособность, приучает к дисциплине. Первые школьные шаги несут с собой столько нового и интересного, что ваш ребенок может элементарно не справиться с учебной нагрузкой. В этом случае могут возникнуть неприятные ситуации с плохими отметками и, как следствие, нежелание маленького ученика и вовсе посещать школу. 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11266" name="Picture 2" descr="C:\Users\Преподаватель\Desktop\i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38362">
            <a:off x="845749" y="3554044"/>
            <a:ext cx="3384376" cy="2500770"/>
          </a:xfrm>
          <a:prstGeom prst="rect">
            <a:avLst/>
          </a:prstGeom>
          <a:noFill/>
        </p:spPr>
      </p:pic>
      <p:pic>
        <p:nvPicPr>
          <p:cNvPr id="11267" name="Picture 3" descr="C:\Users\Преподаватель\Desktop\i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80917">
            <a:off x="401474" y="503153"/>
            <a:ext cx="3174264" cy="2548981"/>
          </a:xfrm>
          <a:prstGeom prst="rect">
            <a:avLst/>
          </a:prstGeom>
          <a:noFill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404664"/>
            <a:ext cx="790075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Как помочь  ребёнку делать уроки?</a:t>
            </a:r>
            <a:endParaRPr lang="ru-RU" sz="36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</a:endParaRPr>
          </a:p>
        </p:txBody>
      </p:sp>
      <p:pic>
        <p:nvPicPr>
          <p:cNvPr id="12290" name="Picture 2" descr="C:\Users\Преподаватель\Desktop\i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196752"/>
            <a:ext cx="2448272" cy="2448272"/>
          </a:xfrm>
          <a:prstGeom prst="rect">
            <a:avLst/>
          </a:prstGeom>
          <a:noFill/>
        </p:spPr>
      </p:pic>
      <p:pic>
        <p:nvPicPr>
          <p:cNvPr id="12291" name="Picture 3" descr="C:\Users\Преподаватель\Desktop\i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717032"/>
            <a:ext cx="2376264" cy="2376264"/>
          </a:xfrm>
          <a:prstGeom prst="rect">
            <a:avLst/>
          </a:prstGeom>
          <a:noFill/>
        </p:spPr>
      </p:pic>
      <p:sp>
        <p:nvSpPr>
          <p:cNvPr id="9" name="Содержимое 4"/>
          <p:cNvSpPr txBox="1">
            <a:spLocks/>
          </p:cNvSpPr>
          <p:nvPr/>
        </p:nvSpPr>
        <p:spPr>
          <a:xfrm>
            <a:off x="611560" y="1556792"/>
            <a:ext cx="3816424" cy="216024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Как помочь ребёнку не отставать от одноклассников и от программы и радовать вас только хорошими результатами?</a:t>
            </a:r>
            <a:b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</a:b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11" name="Содержимое 4"/>
          <p:cNvSpPr txBox="1">
            <a:spLocks/>
          </p:cNvSpPr>
          <p:nvPr/>
        </p:nvSpPr>
        <p:spPr>
          <a:xfrm>
            <a:off x="3347864" y="3933056"/>
            <a:ext cx="5221088" cy="2376264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Даже самый ответственный ребенок не может справиться со всем сам. Ему требуется помощь, но если вы будете помогая «стоять над душой», можете разрушиться вера  ребёнка в себя, а это  помешает формированию самостоятельности.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99592" y="1412776"/>
            <a:ext cx="7920880" cy="5112568"/>
          </a:xfrm>
          <a:noFill/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Arial Black" pitchFamily="34" charset="0"/>
              </a:rPr>
              <a:t>определите, с какими заданиями ребенок не может справиться сам достаточно хорошо, и всячески помогайте ему в этом;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Arial Black" pitchFamily="34" charset="0"/>
              </a:rPr>
              <a:t> простые задания (например: раскрасить что-то, нарисовать) оставляйте под личную ответственность ребёнка;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Arial Black" pitchFamily="34" charset="0"/>
              </a:rPr>
              <a:t>постепенно уменьшайте время  своего участия  при  выполнении ребёнком домашних заданий. 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Arial Black" pitchFamily="34" charset="0"/>
              </a:rPr>
              <a:t>договоритесь с ребенком, в какое время он  будет заниматься,  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Arial Black" pitchFamily="34" charset="0"/>
              </a:rPr>
              <a:t>следите за тем, чтобы на рабочем столе  находились только необходимые предметы. Это дисциплинирует и прекрасно организует неустойчивое детское внимание.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16430" y="476672"/>
            <a:ext cx="31021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Поэтому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3717032"/>
            <a:ext cx="8280920" cy="2808312"/>
          </a:xfrm>
          <a:noFill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Arial Black" pitchFamily="34" charset="0"/>
              </a:rPr>
              <a:t>Распространенной проблемой при выполнении домашних заданий являются капризы и невнимательность ребенка. Он  вертится, думает о посторонних вещах, может плакать. Установленное время  не откладывайте и не переносите. Это поможет ребёнку внутренне подготовиться к урокам. Постепенно вы выработаете у него навык планирования. Благодаря режиму, решится всем знакомая проблема «посадить ребенка за уроки».</a:t>
            </a:r>
          </a:p>
          <a:p>
            <a:endParaRPr lang="ru-RU" sz="24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13314" name="Picture 2" descr="C:\Users\Преподаватель\Desktop\i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40768"/>
            <a:ext cx="3168352" cy="2121664"/>
          </a:xfrm>
          <a:prstGeom prst="rect">
            <a:avLst/>
          </a:prstGeom>
          <a:noFill/>
        </p:spPr>
      </p:pic>
      <p:pic>
        <p:nvPicPr>
          <p:cNvPr id="13315" name="Picture 3" descr="C:\Users\Преподаватель\Desktop\i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980728"/>
            <a:ext cx="3564396" cy="237626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332656"/>
            <a:ext cx="592181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«Посадить ребёнка за уроки»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2044823"/>
          </a:xfrm>
          <a:noFill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Arial Black" pitchFamily="34" charset="0"/>
              </a:rPr>
              <a:t>5-6 раз  за время выполнения уроков скажите  ребенку, что он  очень старается; 5-6 раз – что он делает все быстро и хорошо, и еще 5-6 раз – что он очень умный и талантливый. Вера в себя – важнейший фактор успешности;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467544" y="4581128"/>
            <a:ext cx="8208912" cy="1872208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во время уроков не повышайте голос. Последствия крика и  обвинений  разрушительны. Ребенок может потерять интерес к учебе или начнет бояться домашнего задания, что в любом случае скажется на успеваемости.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338" name="Picture 2" descr="C:\Users\Преподаватель\Desktop\i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132856"/>
            <a:ext cx="3024336" cy="2171318"/>
          </a:xfrm>
          <a:prstGeom prst="rect">
            <a:avLst/>
          </a:prstGeom>
          <a:noFill/>
        </p:spPr>
      </p:pic>
      <p:pic>
        <p:nvPicPr>
          <p:cNvPr id="14339" name="Picture 3" descr="C:\Users\Преподаватель\Desktop\i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132856"/>
            <a:ext cx="3438128" cy="2148830"/>
          </a:xfrm>
          <a:prstGeom prst="rect">
            <a:avLst/>
          </a:prstGeom>
          <a:noFill/>
        </p:spPr>
      </p:pic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260648"/>
            <a:ext cx="7921625" cy="1512168"/>
          </a:xfrm>
          <a:noFill/>
        </p:spPr>
        <p:txBody>
          <a:bodyPr/>
          <a:lstStyle/>
          <a:p>
            <a:r>
              <a:rPr lang="ru-RU" sz="32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Программа по стимулированию познавательной деятельности учащихся</a:t>
            </a:r>
            <a:endParaRPr lang="ru-RU" sz="32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55576" y="1700808"/>
            <a:ext cx="4176464" cy="4608512"/>
          </a:xfrm>
          <a:noFill/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1800" dirty="0" smtClean="0">
                <a:latin typeface="Arial Black" pitchFamily="34" charset="0"/>
              </a:rPr>
              <a:t>Время на выполнение домашнего задания:  2‑3 классы — 1,5 часа</a:t>
            </a:r>
            <a:br>
              <a:rPr lang="ru-RU" sz="1800" dirty="0" smtClean="0">
                <a:latin typeface="Arial Black" pitchFamily="34" charset="0"/>
              </a:rPr>
            </a:br>
            <a:r>
              <a:rPr lang="ru-RU" sz="1800" dirty="0" smtClean="0">
                <a:latin typeface="Arial Black" pitchFamily="34" charset="0"/>
              </a:rPr>
              <a:t>4класс  — 2 часа; </a:t>
            </a:r>
          </a:p>
          <a:p>
            <a:pPr lvl="0">
              <a:buFont typeface="Wingdings" pitchFamily="2" charset="2"/>
              <a:buChar char="q"/>
            </a:pPr>
            <a:r>
              <a:rPr lang="ru-RU" sz="1800" dirty="0" smtClean="0">
                <a:latin typeface="Arial Black" pitchFamily="34" charset="0"/>
              </a:rPr>
              <a:t>Ответственно относитесь к выполнению домашних заданий. </a:t>
            </a:r>
          </a:p>
          <a:p>
            <a:pPr lvl="0">
              <a:buFont typeface="Wingdings" pitchFamily="2" charset="2"/>
              <a:buChar char="q"/>
            </a:pPr>
            <a:r>
              <a:rPr lang="ru-RU" sz="1800" dirty="0" smtClean="0">
                <a:latin typeface="Arial Black" pitchFamily="34" charset="0"/>
              </a:rPr>
              <a:t>Составьте план  работы. </a:t>
            </a:r>
          </a:p>
          <a:p>
            <a:pPr lvl="0">
              <a:buFont typeface="Wingdings" pitchFamily="2" charset="2"/>
              <a:buChar char="q"/>
            </a:pPr>
            <a:r>
              <a:rPr lang="ru-RU" sz="1800" dirty="0" smtClean="0">
                <a:latin typeface="Arial Black" pitchFamily="34" charset="0"/>
              </a:rPr>
              <a:t>Делайте между предметами короткие перерывы.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latin typeface="Arial Black" pitchFamily="34" charset="0"/>
              </a:rPr>
              <a:t>Домашнее задание начинайте выполнять с трудного предмета.</a:t>
            </a:r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16386" name="Picture 2" descr="C:\Users\Преподаватель\Desktop\i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40844">
            <a:off x="6579652" y="4233038"/>
            <a:ext cx="1455028" cy="2211639"/>
          </a:xfrm>
          <a:prstGeom prst="rect">
            <a:avLst/>
          </a:prstGeom>
          <a:noFill/>
        </p:spPr>
      </p:pic>
      <p:pic>
        <p:nvPicPr>
          <p:cNvPr id="16387" name="Picture 3" descr="C:\Users\Преподаватель\Desktop\i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149080"/>
            <a:ext cx="1536848" cy="2148830"/>
          </a:xfrm>
          <a:prstGeom prst="rect">
            <a:avLst/>
          </a:prstGeom>
          <a:noFill/>
        </p:spPr>
      </p:pic>
      <p:pic>
        <p:nvPicPr>
          <p:cNvPr id="16388" name="Picture 4" descr="C:\Users\Преподаватель\Desktop\i3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1556792"/>
            <a:ext cx="2508870" cy="2508870"/>
          </a:xfrm>
          <a:prstGeom prst="rect">
            <a:avLst/>
          </a:prstGeom>
          <a:noFill/>
        </p:spPr>
      </p:pic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99992" y="476672"/>
            <a:ext cx="4032497" cy="1728192"/>
          </a:xfrm>
          <a:noFill/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Советы родителям.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2996952"/>
            <a:ext cx="8136904" cy="3456384"/>
          </a:xfrm>
          <a:noFill/>
        </p:spPr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Arial Black" pitchFamily="34" charset="0"/>
              </a:rPr>
              <a:t>Не называйте ребенка глупым, бестолковым и т.п. 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Arial Black" pitchFamily="34" charset="0"/>
              </a:rPr>
              <a:t>Хвалите  за любой , даже самый незначительный успех.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Arial Black" pitchFamily="34" charset="0"/>
              </a:rPr>
              <a:t>Ежедневно просматривайте  тетради и дневник без замечаний. Спокойно попросите объяснить то, что вызывает  недовольство , а затем спросите, чем вы можете помочь. 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Arial Black" pitchFamily="34" charset="0"/>
              </a:rPr>
              <a:t>Вселяйте в ребёнка уверенность каждый день.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Arial Black" pitchFamily="34" charset="0"/>
              </a:rPr>
              <a:t>Учите, помогайте, а не ругайте.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15362" name="Picture 2" descr="C:\Users\Преподаватель\Desktop\i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3780420" cy="2520280"/>
          </a:xfrm>
          <a:prstGeom prst="rect">
            <a:avLst/>
          </a:prstGeom>
          <a:noFill/>
        </p:spPr>
      </p:pic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4221088"/>
            <a:ext cx="8352928" cy="2448272"/>
          </a:xfrm>
          <a:noFill/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sz="1800" dirty="0" smtClean="0">
                <a:latin typeface="Arial Black" pitchFamily="34" charset="0"/>
              </a:rPr>
              <a:t>Помните, что в течение учебного года есть критические периоды, когда учиться сложнее, быстрее наступает утомление, снижается работоспособность. Это первые 4-6 недель для первоклассников (3-4 недели для учащихся 2-4 классов), конец 2 четверти, первая неделя после зимних каникул, середина 3 четверти. В эти периоды следует быть особенно внимательным к состоянию ребенка.</a:t>
            </a:r>
          </a:p>
          <a:p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  <p:pic>
        <p:nvPicPr>
          <p:cNvPr id="17412" name="Picture 4" descr="C:\Users\Преподаватель\Desktop\i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916832"/>
            <a:ext cx="2808312" cy="2027634"/>
          </a:xfrm>
          <a:prstGeom prst="rect">
            <a:avLst/>
          </a:prstGeom>
          <a:noFill/>
        </p:spPr>
      </p:pic>
      <p:pic>
        <p:nvPicPr>
          <p:cNvPr id="7" name="Picture 3" descr="C:\Users\Преподаватель\Desktop\i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48501">
            <a:off x="467664" y="732372"/>
            <a:ext cx="3132348" cy="2088232"/>
          </a:xfrm>
          <a:prstGeom prst="rect">
            <a:avLst/>
          </a:prstGeom>
          <a:noFill/>
        </p:spPr>
      </p:pic>
      <p:pic>
        <p:nvPicPr>
          <p:cNvPr id="8" name="Picture 2" descr="C:\Users\Преподаватель\Desktop\i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7138">
            <a:off x="5501482" y="718517"/>
            <a:ext cx="3168352" cy="2171827"/>
          </a:xfrm>
          <a:prstGeom prst="rect">
            <a:avLst/>
          </a:prstGeom>
          <a:noFill/>
        </p:spPr>
      </p:pic>
      <p:sp>
        <p:nvSpPr>
          <p:cNvPr id="9" name="Рамка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08920"/>
            <a:ext cx="7921625" cy="1296144"/>
          </a:xfrm>
          <a:noFill/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latin typeface="Book Antiqua" pitchFamily="18" charset="0"/>
              </a:rPr>
              <a:t>-</a:t>
            </a:r>
            <a:r>
              <a:rPr lang="ru-RU" sz="3600" b="1" dirty="0" smtClean="0">
                <a:latin typeface="Book Antiqua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Book Antiqua" pitchFamily="18" charset="0"/>
              </a:rPr>
              <a:t>Почему мы хотим, чтобы  ребенок хорошо учился? </a:t>
            </a:r>
            <a:endParaRPr lang="ru-RU" sz="32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4005064"/>
            <a:ext cx="7272808" cy="2088232"/>
          </a:xfrm>
          <a:noFill/>
        </p:spPr>
        <p:txBody>
          <a:bodyPr/>
          <a:lstStyle/>
          <a:p>
            <a:pPr>
              <a:buNone/>
            </a:pPr>
            <a:r>
              <a:rPr lang="ru-RU" sz="2000" i="1" dirty="0" smtClean="0">
                <a:latin typeface="Arial Black" pitchFamily="34" charset="0"/>
              </a:rPr>
              <a:t>            Стандартные ответы: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latin typeface="Arial Black" pitchFamily="34" charset="0"/>
              </a:rPr>
              <a:t>он не должен быть хуже других;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latin typeface="Arial Black" pitchFamily="34" charset="0"/>
              </a:rPr>
              <a:t>ему предстоит поступать в ВУЗ;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latin typeface="Arial Black" pitchFamily="34" charset="0"/>
              </a:rPr>
              <a:t>с хорошими знаниями он сможет сделать карьеру и т.п. 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2050" name="Picture 2" descr="C:\Users\Преподаватель\Desktop\i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32435"/>
            <a:ext cx="3600400" cy="2421793"/>
          </a:xfrm>
          <a:prstGeom prst="rect">
            <a:avLst/>
          </a:prstGeom>
          <a:noFill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550" y="274638"/>
            <a:ext cx="7921625" cy="1354162"/>
          </a:xfrm>
          <a:noFill/>
        </p:spPr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  <a:latin typeface="Book Antiqua" pitchFamily="18" charset="0"/>
              </a:rPr>
              <a:t>Что нельзя делать родителям, пока дети готовят уроки.</a:t>
            </a:r>
            <a:endParaRPr lang="ru-RU" sz="40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556792"/>
            <a:ext cx="8065591" cy="4997152"/>
          </a:xfrm>
          <a:noFill/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2000" dirty="0" smtClean="0">
                <a:latin typeface="Arial Black" pitchFamily="34" charset="0"/>
              </a:rPr>
              <a:t>Не делайте замечаний, сбивающих с мысли: «Сядь прямо!”, “Не грызи ручку” и т.п.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latin typeface="Arial Black" pitchFamily="34" charset="0"/>
              </a:rPr>
              <a:t>Не задавайте вопросы, не относящиеся к урокам.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latin typeface="Arial Black" pitchFamily="34" charset="0"/>
              </a:rPr>
              <a:t>Не  ругайте, а выслушайте и посочувствуйте: “Действительно, не простое задание...”; “Писать сначала мне тоже было трудно, а  потом всё стало получаться...”.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Arial Black" pitchFamily="34" charset="0"/>
              </a:rPr>
              <a:t>Не  говорите: «Это же так просто!» Просто вам, а  у ребенка снижается самооценка и желание преодолевать возникающие трудности. Лучше подбодрите: “У тебя получится! Я в тебя верю!”, “Давай немного отдохнем, и ты снова попробуешь…»</a:t>
            </a:r>
          </a:p>
          <a:p>
            <a:pPr lvl="0"/>
            <a:endParaRPr lang="ru-RU" sz="2400" dirty="0" smtClean="0"/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79912" y="404664"/>
            <a:ext cx="4896544" cy="1143000"/>
          </a:xfrm>
          <a:noFill/>
        </p:spPr>
        <p:txBody>
          <a:bodyPr/>
          <a:lstStyle/>
          <a:p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Несколько рекомендаций по освоению предметов.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11960" y="1700808"/>
            <a:ext cx="4536504" cy="2664296"/>
          </a:xfrm>
          <a:noFill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Arial Black" pitchFamily="34" charset="0"/>
              </a:rPr>
              <a:t>Для того, чтобы выработать красивый почерк, очень подходят прописи  – они сделаны так, что просто невозможно некрасиво написать.</a:t>
            </a:r>
            <a:br>
              <a:rPr lang="ru-RU" sz="1600" dirty="0" smtClean="0">
                <a:latin typeface="Arial Black" pitchFamily="34" charset="0"/>
              </a:rPr>
            </a:br>
            <a:r>
              <a:rPr lang="ru-RU" sz="1600" dirty="0" smtClean="0">
                <a:latin typeface="Arial Black" pitchFamily="34" charset="0"/>
              </a:rPr>
              <a:t>      Для письма используйте ручки, на которых стоит пометка «сверхмягкое письмо» или пометка «письмо под любым наклоном».</a:t>
            </a:r>
            <a:endParaRPr lang="ru-RU" sz="1600" dirty="0">
              <a:latin typeface="Arial Black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  <p:pic>
        <p:nvPicPr>
          <p:cNvPr id="18434" name="Picture 2" descr="C:\Users\Преподаватель\Desktop\i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72606">
            <a:off x="2148222" y="2208141"/>
            <a:ext cx="1683969" cy="210993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18435" name="Picture 3" descr="C:\Users\Преподаватель\Desktop\i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45264">
            <a:off x="674475" y="358577"/>
            <a:ext cx="2712301" cy="1800200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51520" y="4437112"/>
            <a:ext cx="835292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На первых порах обучения письму возможны неудачи — и палочки получаются неровные, и крючки кривые, а буквы совсем некрасивые. Это происходит оттого, что у семилетнего ребенка еще не выработана точная координация движений, а поэтому движения неуверенны и неточны. К 7 годам еще не вполне сформированы мелкие кости и мышцы рук. Детям в этом возрасте не удается тонкая работа, им не свойственно быстрое письмо. </a:t>
            </a:r>
          </a:p>
        </p:txBody>
      </p:sp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2852936"/>
            <a:ext cx="8208912" cy="3773016"/>
          </a:xfrm>
          <a:noFill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Arial Black" pitchFamily="34" charset="0"/>
              </a:rPr>
              <a:t>При постепенной тренировке вырабатывается навык четкого и быстрого письма. Нельзя заставлять детей по нескольку раз переписывать задание, выполняя его сначала на «черновике», а затем в чистой тетради. Это удлиняет время выполнения домашнего задания и способствует утомлению.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Arial Black" pitchFamily="34" charset="0"/>
              </a:rPr>
              <a:t>Специально проведенные наблюдения показали, что после часовой работы почти у всех первоклассников появляется утомление, а после полуторачасовой работы оно резко возрастает.  Условия, в которых ребенок готовит уроки, влияют на его работоспособность, а следовательно, и на качество приготовления уроков. 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  <p:pic>
        <p:nvPicPr>
          <p:cNvPr id="19459" name="Picture 3" descr="C:\Users\Преподаватель\Desktop\i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04664"/>
            <a:ext cx="2520280" cy="2364854"/>
          </a:xfrm>
          <a:prstGeom prst="rect">
            <a:avLst/>
          </a:prstGeom>
          <a:noFill/>
        </p:spPr>
      </p:pic>
      <p:pic>
        <p:nvPicPr>
          <p:cNvPr id="19460" name="Picture 4" descr="C:\Users\Преподаватель\Desktop\i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836712"/>
            <a:ext cx="1306474" cy="18843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461" name="Picture 5" descr="C:\Users\Преподаватель\Desktop\i1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76672"/>
            <a:ext cx="2976331" cy="2232248"/>
          </a:xfrm>
          <a:prstGeom prst="rect">
            <a:avLst/>
          </a:prstGeom>
          <a:noFill/>
        </p:spPr>
      </p:pic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2636912"/>
            <a:ext cx="8280920" cy="3960440"/>
          </a:xfrm>
          <a:noFill/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Arial Black" pitchFamily="34" charset="0"/>
              </a:rPr>
              <a:t>В комнате должна быть тишина. Посторонний шум (громкие разговоры, радио, телевизор) мешает ребенку сосредоточиться, отвлекает его.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Arial Black" pitchFamily="34" charset="0"/>
              </a:rPr>
              <a:t>Комната должна быть хорошо проветрена. Душный воздух усиливает утомление, может вызвать головную боль, головокружение, отмечают доктора.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Arial Black" pitchFamily="34" charset="0"/>
              </a:rPr>
              <a:t>В осенние и весенние месяцы необходимо держать форточку или окно (в зависимости от наружной температуры) постоянно открытыми. 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Arial Black" pitchFamily="34" charset="0"/>
              </a:rPr>
              <a:t>В зимние месяцы комнату следует хорошо проветривать перед занятиями и в перерыве после 30-минутной работы ребёнка. Температура воздуха в комнате должна быть равной 18—20°. Более низкая температура вызывает охлаждение организма, а более высокая — его перегрев. И то, и другое вредно.  </a:t>
            </a:r>
          </a:p>
          <a:p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20483" name="Picture 3" descr="C:\Users\Преподаватель\Desktop\i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04664"/>
            <a:ext cx="2016224" cy="2175781"/>
          </a:xfrm>
          <a:prstGeom prst="rect">
            <a:avLst/>
          </a:prstGeom>
          <a:noFill/>
        </p:spPr>
      </p:pic>
      <p:pic>
        <p:nvPicPr>
          <p:cNvPr id="20484" name="Picture 4" descr="C:\Users\Преподаватель\Desktop\i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32656"/>
            <a:ext cx="2016224" cy="2256967"/>
          </a:xfrm>
          <a:prstGeom prst="rect">
            <a:avLst/>
          </a:prstGeom>
          <a:noFill/>
        </p:spPr>
      </p:pic>
      <p:pic>
        <p:nvPicPr>
          <p:cNvPr id="20485" name="Picture 5" descr="C:\Users\Преподаватель\Desktop\i2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04664"/>
            <a:ext cx="1817047" cy="2220838"/>
          </a:xfrm>
          <a:prstGeom prst="rect">
            <a:avLst/>
          </a:prstGeom>
          <a:noFill/>
        </p:spPr>
      </p:pic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11960" y="692696"/>
            <a:ext cx="4608512" cy="1440160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Book Antiqua" pitchFamily="18" charset="0"/>
              </a:rPr>
              <a:t>Советы по чтению.</a:t>
            </a:r>
            <a:endParaRPr lang="ru-RU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2564904"/>
            <a:ext cx="7992888" cy="3629000"/>
          </a:xfrm>
          <a:noFill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Arial Black" pitchFamily="34" charset="0"/>
              </a:rPr>
              <a:t>Для того чтобы ребенок стал лучше и быстрее читать, обязательное домашнее чтение лучше всего организовать прямо перед сном – это активизирует соответствующие центры головного мозга, которые интенсивнее развиваются. В чтении есть четыре основных компонента: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Arial Black" pitchFamily="34" charset="0"/>
              </a:rPr>
              <a:t>понимание прочитанного, 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Arial Black" pitchFamily="34" charset="0"/>
              </a:rPr>
              <a:t>чтение сложных сочетаний букв, 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Arial Black" pitchFamily="34" charset="0"/>
              </a:rPr>
              <a:t>скорость чтения;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Arial Black" pitchFamily="34" charset="0"/>
              </a:rPr>
              <a:t>интонирование. </a:t>
            </a: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endParaRPr lang="ru-RU" sz="2000" dirty="0">
              <a:latin typeface="Arial Black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  <p:pic>
        <p:nvPicPr>
          <p:cNvPr id="6" name="Picture 3" descr="C:\Users\Преподаватель\Desktop\i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149080"/>
            <a:ext cx="2304256" cy="2304256"/>
          </a:xfrm>
          <a:prstGeom prst="rect">
            <a:avLst/>
          </a:prstGeom>
          <a:noFill/>
        </p:spPr>
      </p:pic>
      <p:pic>
        <p:nvPicPr>
          <p:cNvPr id="21507" name="Picture 3" descr="C:\Users\Преподаватель\Desktop\i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04664"/>
            <a:ext cx="3096344" cy="2055096"/>
          </a:xfrm>
          <a:prstGeom prst="rect">
            <a:avLst/>
          </a:prstGeom>
          <a:noFill/>
        </p:spPr>
      </p:pic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2564904"/>
            <a:ext cx="5184576" cy="3672408"/>
          </a:xfrm>
          <a:noFill/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1800" dirty="0" smtClean="0">
                <a:latin typeface="Arial Black" pitchFamily="34" charset="0"/>
              </a:rPr>
              <a:t>Для отработки понимания и интонирования используйте простенькие детские книжки-картинки с небольшим и  лёгким текстом. 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latin typeface="Arial Black" pitchFamily="34" charset="0"/>
              </a:rPr>
              <a:t>Для наработки скорости и чтения сложных буквенных конструкций – тексты из детских энциклопедий. Комбинируя эти два способа чтения. Ребенок  быстро начнёт совершенствоваться в чтении.</a:t>
            </a:r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25</a:t>
            </a:fld>
            <a:endParaRPr lang="ru-RU"/>
          </a:p>
        </p:txBody>
      </p:sp>
      <p:pic>
        <p:nvPicPr>
          <p:cNvPr id="22530" name="Picture 2" descr="C:\Users\Преподаватель\Desktop\i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21267">
            <a:off x="1107858" y="612931"/>
            <a:ext cx="1776313" cy="1776313"/>
          </a:xfrm>
          <a:prstGeom prst="rect">
            <a:avLst/>
          </a:prstGeom>
          <a:noFill/>
        </p:spPr>
      </p:pic>
      <p:pic>
        <p:nvPicPr>
          <p:cNvPr id="6" name="Picture 2" descr="C:\Users\Преподаватель\Desktop\i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04664"/>
            <a:ext cx="3264363" cy="2448272"/>
          </a:xfrm>
          <a:prstGeom prst="rect">
            <a:avLst/>
          </a:prstGeom>
          <a:noFill/>
        </p:spPr>
      </p:pic>
      <p:pic>
        <p:nvPicPr>
          <p:cNvPr id="22532" name="Picture 4" descr="C:\Users\Преподаватель\Desktop\i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861048"/>
            <a:ext cx="3010644" cy="2508871"/>
          </a:xfrm>
          <a:prstGeom prst="rect">
            <a:avLst/>
          </a:prstGeom>
          <a:noFill/>
        </p:spPr>
      </p:pic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11560" y="1124744"/>
            <a:ext cx="4896544" cy="5400600"/>
          </a:xfrm>
          <a:noFill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Arial Black" pitchFamily="34" charset="0"/>
              </a:rPr>
              <a:t>Если ребенку не дали заданий или он уже их выполнил, то не надо нагружать его дополнительными заданиями.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Arial Black" pitchFamily="34" charset="0"/>
              </a:rPr>
              <a:t>Если ребенок обратился к вам за помощью, объясните ему все без раздражения. Укажите на допущенные ошибки и вместе решите аналогичную задачу.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Arial Black" pitchFamily="34" charset="0"/>
              </a:rPr>
              <a:t>Когда помогаете ему готовить уроки, начинайте с выполнения более легких заданий. Он поймет, что все не так сложно, как кажется. У него появится уверенность в том, что он сможет выполнить  сложные задания.</a:t>
            </a:r>
          </a:p>
          <a:p>
            <a:endParaRPr lang="ru-RU" sz="1800" dirty="0">
              <a:latin typeface="Arial Black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332656"/>
            <a:ext cx="78488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Родителям надо запомнить:</a:t>
            </a:r>
            <a:endParaRPr lang="ru-RU" sz="4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</a:endParaRPr>
          </a:p>
        </p:txBody>
      </p:sp>
      <p:pic>
        <p:nvPicPr>
          <p:cNvPr id="23554" name="Picture 2" descr="C:\Users\Преподаватель\Desktop\i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077072"/>
            <a:ext cx="3119611" cy="2351466"/>
          </a:xfrm>
          <a:prstGeom prst="rect">
            <a:avLst/>
          </a:prstGeom>
          <a:noFill/>
        </p:spPr>
      </p:pic>
      <p:pic>
        <p:nvPicPr>
          <p:cNvPr id="23555" name="Picture 3" descr="C:\Users\Преподаватель\Desktop\i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052736"/>
            <a:ext cx="1584176" cy="2783718"/>
          </a:xfrm>
          <a:prstGeom prst="rect">
            <a:avLst/>
          </a:prstGeom>
          <a:noFill/>
        </p:spPr>
      </p:pic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4221088"/>
            <a:ext cx="7921625" cy="2116832"/>
          </a:xfrm>
          <a:noFill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Arial Black" pitchFamily="34" charset="0"/>
              </a:rPr>
              <a:t>Плохую услугу оказывают детям те родители, которые сами рисуют квадраты и кружочки; пишут палочки и крючки. Это совершенно недопустимо, так как наносится серьезный ущерб воспитанию — у ребенка возникает безынициативность и безответственность к порученному делу.  </a:t>
            </a:r>
          </a:p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27</a:t>
            </a:fld>
            <a:endParaRPr lang="ru-RU"/>
          </a:p>
        </p:txBody>
      </p:sp>
      <p:pic>
        <p:nvPicPr>
          <p:cNvPr id="24578" name="Picture 2" descr="C:\Users\Преподаватель\Desktop\i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980728"/>
            <a:ext cx="2160240" cy="2090554"/>
          </a:xfrm>
          <a:prstGeom prst="rect">
            <a:avLst/>
          </a:prstGeom>
          <a:noFill/>
        </p:spPr>
      </p:pic>
      <p:pic>
        <p:nvPicPr>
          <p:cNvPr id="24579" name="Picture 3" descr="C:\Users\Преподаватель\Desktop\i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772816"/>
            <a:ext cx="1807840" cy="1784053"/>
          </a:xfrm>
          <a:prstGeom prst="rect">
            <a:avLst/>
          </a:prstGeom>
          <a:noFill/>
        </p:spPr>
      </p:pic>
      <p:pic>
        <p:nvPicPr>
          <p:cNvPr id="24580" name="Picture 4" descr="C:\Users\Преподаватель\Desktop\i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76672"/>
            <a:ext cx="3240360" cy="216024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331640" y="2708920"/>
            <a:ext cx="4320480" cy="128337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« Я тебе помогу!»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55576" y="2276872"/>
            <a:ext cx="7993583" cy="2908920"/>
          </a:xfrm>
          <a:noFill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Arial Black" pitchFamily="34" charset="0"/>
              </a:rPr>
              <a:t> Учащиеся в начальных классах, требуют к себе повышенного внимания и безграничного терпения. Им нужна наша помощь и поддержка: оставлять детей наедине со своими проблемами нельзя. Это приведёт к плохим последствиям. Будьте заботливы, бережны, терпеливы и внимательны – и ваши дети будут вас радовать своими успехами!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28</a:t>
            </a:fld>
            <a:endParaRPr lang="ru-RU"/>
          </a:p>
        </p:txBody>
      </p:sp>
      <p:pic>
        <p:nvPicPr>
          <p:cNvPr id="25602" name="Picture 2" descr="C:\Users\Преподаватель\Desktop\i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149080"/>
            <a:ext cx="2664296" cy="2262105"/>
          </a:xfrm>
          <a:prstGeom prst="rect">
            <a:avLst/>
          </a:prstGeom>
          <a:noFill/>
        </p:spPr>
      </p:pic>
      <p:pic>
        <p:nvPicPr>
          <p:cNvPr id="25603" name="Picture 3" descr="C:\Users\Преподаватель\Desktop\i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04664"/>
            <a:ext cx="2134317" cy="1872208"/>
          </a:xfrm>
          <a:prstGeom prst="rect">
            <a:avLst/>
          </a:prstGeom>
          <a:noFill/>
        </p:spPr>
      </p:pic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Преподаватель\Desktop\i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268760"/>
            <a:ext cx="6048672" cy="4279721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реподаватель\Desktop\i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548680"/>
            <a:ext cx="3747775" cy="2808312"/>
          </a:xfrm>
          <a:prstGeom prst="rect">
            <a:avLst/>
          </a:prstGeom>
          <a:noFill/>
        </p:spPr>
      </p:pic>
      <p:sp>
        <p:nvSpPr>
          <p:cNvPr id="6" name="Содержимое 3"/>
          <p:cNvSpPr txBox="1">
            <a:spLocks/>
          </p:cNvSpPr>
          <p:nvPr/>
        </p:nvSpPr>
        <p:spPr>
          <a:xfrm>
            <a:off x="827584" y="548680"/>
            <a:ext cx="4248472" cy="3024336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Ребёнок первый раз идёт в школу с большим интересом, ведь его там ждёт т много нового, интересного и неизведанного. Проходит время, и интерес к учению пропадает.  </a:t>
            </a:r>
          </a:p>
        </p:txBody>
      </p:sp>
      <p:sp>
        <p:nvSpPr>
          <p:cNvPr id="8" name="Содержимое 3"/>
          <p:cNvSpPr txBox="1">
            <a:spLocks/>
          </p:cNvSpPr>
          <p:nvPr/>
        </p:nvSpPr>
        <p:spPr>
          <a:xfrm>
            <a:off x="899592" y="3573016"/>
            <a:ext cx="7488832" cy="2952328"/>
          </a:xfrm>
          <a:prstGeom prst="rect">
            <a:avLst/>
          </a:prstGeom>
          <a:noFill/>
        </p:spPr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sz="2400" b="1" kern="0" dirty="0" smtClean="0">
                <a:solidFill>
                  <a:srgbClr val="002060"/>
                </a:solidFill>
                <a:latin typeface="Arial Black" pitchFamily="34" charset="0"/>
              </a:rPr>
              <a:t> 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Причин может </a:t>
            </a:r>
            <a:r>
              <a:rPr lang="ru-RU" sz="2400" b="1" kern="0" dirty="0" smtClean="0">
                <a:solidFill>
                  <a:srgbClr val="002060"/>
                </a:solidFill>
                <a:latin typeface="Arial Black" pitchFamily="34" charset="0"/>
              </a:rPr>
              <a:t>быть много: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2000" b="1" kern="0" dirty="0" smtClean="0">
                <a:latin typeface="Arial Black" pitchFamily="34" charset="0"/>
              </a:rPr>
              <a:t>неинтересные, однообразные уроки, 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2000" b="1" kern="0" dirty="0" smtClean="0">
                <a:latin typeface="Arial Black" pitchFamily="34" charset="0"/>
              </a:rPr>
              <a:t>необходимость изо дня в день выполнять домашние задания;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2000" b="1" kern="0" dirty="0" smtClean="0">
                <a:latin typeface="Arial Black" pitchFamily="34" charset="0"/>
              </a:rPr>
              <a:t>трудности в обучении;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2000" b="1" kern="0" dirty="0" smtClean="0">
                <a:latin typeface="Arial Black" pitchFamily="34" charset="0"/>
              </a:rPr>
              <a:t>не сложившиеся отношения с учителем и одноклассниками и т.д.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27584" y="3429000"/>
            <a:ext cx="7921625" cy="3168352"/>
          </a:xfrm>
          <a:noFill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i="1" dirty="0" smtClean="0">
                <a:solidFill>
                  <a:srgbClr val="002060"/>
                </a:solidFill>
                <a:latin typeface="Arial Black" pitchFamily="34" charset="0"/>
              </a:rPr>
              <a:t>Перед учителем  </a:t>
            </a:r>
            <a:r>
              <a:rPr lang="ru-RU" sz="2000" dirty="0" smtClean="0">
                <a:latin typeface="Arial Black" pitchFamily="34" charset="0"/>
              </a:rPr>
              <a:t>стоит важная задача: пробудить интерес к учению, не отпугнуть ребят сложностями предметов, особенно на первом этапе обучения.</a:t>
            </a:r>
          </a:p>
          <a:p>
            <a:pPr>
              <a:buFont typeface="Wingdings" pitchFamily="2" charset="2"/>
              <a:buChar char="Ø"/>
            </a:pPr>
            <a:r>
              <a:rPr lang="ru-RU" sz="2000" i="1" dirty="0" smtClean="0">
                <a:solidFill>
                  <a:srgbClr val="002060"/>
                </a:solidFill>
                <a:latin typeface="Arial Black" pitchFamily="34" charset="0"/>
              </a:rPr>
              <a:t>Перед родителями</a:t>
            </a:r>
            <a:r>
              <a:rPr lang="ru-RU" sz="2000" dirty="0" smtClean="0">
                <a:latin typeface="Arial Black" pitchFamily="34" charset="0"/>
              </a:rPr>
              <a:t>: запастись терпением; соблюдать благожелательность, сохранять спокойствие. Помните, что именно мама или папа являются для ребенка самыми главными авторитетами. 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4098" name="Picture 2" descr="C:\Users\Преподаватель\Desktop\i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3564397" cy="2376264"/>
          </a:xfrm>
          <a:prstGeom prst="rect">
            <a:avLst/>
          </a:prstGeom>
          <a:noFill/>
        </p:spPr>
      </p:pic>
      <p:pic>
        <p:nvPicPr>
          <p:cNvPr id="4099" name="Picture 3" descr="C:\Users\Преподаватель\Desktop\i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908720"/>
            <a:ext cx="3528392" cy="2352261"/>
          </a:xfrm>
          <a:prstGeom prst="rect">
            <a:avLst/>
          </a:prstGeom>
          <a:noFill/>
        </p:spPr>
      </p:pic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908720"/>
            <a:ext cx="5256633" cy="1143000"/>
          </a:xfrm>
          <a:noFill/>
        </p:spPr>
        <p:txBody>
          <a:bodyPr/>
          <a:lstStyle/>
          <a:p>
            <a:r>
              <a:rPr lang="ru-RU" b="1" dirty="0" smtClean="0">
                <a:solidFill>
                  <a:srgbClr val="FF0066"/>
                </a:solidFill>
                <a:latin typeface="Book Antiqua" pitchFamily="18" charset="0"/>
              </a:rPr>
              <a:t>Начало учёбы...</a:t>
            </a:r>
            <a:endParaRPr lang="ru-RU" b="1" dirty="0">
              <a:solidFill>
                <a:srgbClr val="FF0066"/>
              </a:solidFill>
              <a:latin typeface="Book Antiqu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83568" y="2060848"/>
            <a:ext cx="7921625" cy="4525963"/>
          </a:xfrm>
          <a:noFill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Arial Black" pitchFamily="34" charset="0"/>
              </a:rPr>
              <a:t>Неоспоримо, что учеба требует немало сил. Одни ученики схватывают все на лету, другие - нет. У одних  развита способность слушать, и они хорошо воспринимают информацию на слух. У других  развито зрительное восприятие, и тогда материал лучше  усваивается при чтении. В этой ситуации у кого-то возникают трудности в учебе. Более  2/3   неуспевающих  учащихся потенциально способны, но их способности не получили развития по разным причинам. Одной из таких причин явилось неумение (а иногда и нежелание) вовремя оказать поддержку своему ребенку в учебной деятельности.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5122" name="Picture 2" descr="C:\Users\Преподаватель\Desktop\i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04664"/>
            <a:ext cx="2520280" cy="1680187"/>
          </a:xfrm>
          <a:prstGeom prst="rect">
            <a:avLst/>
          </a:prstGeom>
          <a:noFill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1196752"/>
            <a:ext cx="4464496" cy="5040560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Самое важное, что требуется от родителей, прийти к пониманию того, как у ребенка складываются отношения в школе – с учителем и сверстниками. Нередка ситуация, когда первые неудачи детей, вызывают боязнь и страх перед следующими промахами. Эти чувства могут быть настолько сильными, что не дают ребенку сосредоточиться.</a:t>
            </a:r>
          </a:p>
          <a:p>
            <a:endParaRPr lang="ru-RU" sz="2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83568" y="1196752"/>
            <a:ext cx="3528393" cy="504056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Учиться детям становится  трудно, они начинают переживать из-за оценок, тратят много времени  и сил , выполняя домашние задания. Для некоторых  учение превращается в тяжкую повинность, а её формальный признак - оценка -  часто не радует.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13209" y="476672"/>
            <a:ext cx="15520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Дет</a:t>
            </a:r>
            <a:r>
              <a:rPr kumimoji="0" lang="ru-RU" sz="4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и.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54221" y="476672"/>
            <a:ext cx="27270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Родител</a:t>
            </a:r>
            <a:r>
              <a:rPr kumimoji="0" lang="ru-RU" sz="4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и.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</a:endParaRPr>
          </a:p>
        </p:txBody>
      </p:sp>
      <p:sp>
        <p:nvSpPr>
          <p:cNvPr id="9" name="Рамка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780928"/>
            <a:ext cx="7921625" cy="3816424"/>
          </a:xfrm>
          <a:noFill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Arial Black" pitchFamily="34" charset="0"/>
              </a:rPr>
              <a:t>Часто дети не понимают и не могут объяснить, что с ними происходит, но их поведение существенно изменяется. Задача родителей состоит в том, чтобы как можно скорее распознать негативную ситуацию и немедленно принять соответствующие меры. Особая опасность состоит в том, что от подобных страхов ребенок отключается от внешнего мира, замыкается в себе, становится несколько заторможенным. Внешне он может выглядеть абсолютно нормально, спокойно и даже безмятежно, но это впечатление обманчиво и неверно.</a:t>
            </a:r>
          </a:p>
          <a:p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6146" name="Picture 2" descr="C:\Users\Преподаватель\Desktop\i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548680"/>
            <a:ext cx="3600400" cy="2093256"/>
          </a:xfrm>
          <a:prstGeom prst="rect">
            <a:avLst/>
          </a:prstGeom>
          <a:noFill/>
        </p:spPr>
      </p:pic>
      <p:pic>
        <p:nvPicPr>
          <p:cNvPr id="6147" name="Picture 3" descr="C:\Users\Преподаватель\Desktop\i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7" y="476672"/>
            <a:ext cx="4176465" cy="2110554"/>
          </a:xfrm>
          <a:prstGeom prst="rect">
            <a:avLst/>
          </a:prstGeom>
          <a:noFill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4104456" cy="5904656"/>
          </a:xfrm>
          <a:noFill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Arial Black" pitchFamily="34" charset="0"/>
              </a:rPr>
              <a:t>Если подобная психологическая травма не будет своевременно устранена, она может перейти в так называемый школьный невроз, а это уже чревато нервным срывом и разными психосоматическими недугами. Какие действия следует предпринимать родителям в таких случаях? Следует проявлять терпение и выдержку, успокаивать ребенка и помогать ему в решении домашних заданий даже в тех случаях, когда кажется, что он легко справится сам.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7170" name="Picture 2" descr="C:\Users\Преподаватель\Desktop\i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861048"/>
            <a:ext cx="3872722" cy="2304256"/>
          </a:xfrm>
          <a:prstGeom prst="rect">
            <a:avLst/>
          </a:prstGeom>
          <a:noFill/>
        </p:spPr>
      </p:pic>
      <p:pic>
        <p:nvPicPr>
          <p:cNvPr id="7171" name="Picture 3" descr="C:\Users\Преподаватель\Desktop\i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76672"/>
            <a:ext cx="3744416" cy="2794340"/>
          </a:xfrm>
          <a:prstGeom prst="rect">
            <a:avLst/>
          </a:prstGeom>
          <a:noFill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4032497" cy="1512168"/>
          </a:xfrm>
          <a:noFill/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>Домашние задания.</a:t>
            </a:r>
            <a:endParaRPr lang="ru-RU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3212976"/>
            <a:ext cx="7921625" cy="3240360"/>
          </a:xfrm>
          <a:noFill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Arial Black" pitchFamily="34" charset="0"/>
              </a:rPr>
              <a:t>От того, как ребенок научится делать домашнее задание, зависят его успехи в школе. Поэтому, помогая детям с уроками, главное не столько решить все задачки и упражнения, сколько развить навыки самоорганизации.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Arial Black" pitchFamily="34" charset="0"/>
              </a:rPr>
              <a:t>Бывают ситуации, когда нежелание самостоятельно делать уроки, обусловлено вполне объективной трудностью, к примеру, у ребенка на этих порах может отсутствовать логическое мышление. Следовательно, он считает ненужным делать то, чего он не понимает.</a:t>
            </a: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endParaRPr lang="ru-RU" sz="2000" dirty="0">
              <a:latin typeface="Arial Black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8194" name="Picture 2" descr="C:\Users\Преподаватель\Desktop\i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7" y="332656"/>
            <a:ext cx="3888431" cy="2592288"/>
          </a:xfrm>
          <a:prstGeom prst="rect">
            <a:avLst/>
          </a:prstGeom>
          <a:noFill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 курсив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 курсив</Template>
  <TotalTime>604</TotalTime>
  <Words>1927</Words>
  <Application>Microsoft Office PowerPoint</Application>
  <PresentationFormat>Экран (4:3)</PresentationFormat>
  <Paragraphs>116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Тема1 курсив</vt:lpstr>
      <vt:lpstr>Слайд 1</vt:lpstr>
      <vt:lpstr>- Почему мы хотим, чтобы  ребенок хорошо учился? </vt:lpstr>
      <vt:lpstr>Слайд 3</vt:lpstr>
      <vt:lpstr>Слайд 4</vt:lpstr>
      <vt:lpstr>Начало учёбы...</vt:lpstr>
      <vt:lpstr>Слайд 6</vt:lpstr>
      <vt:lpstr>Слайд 7</vt:lpstr>
      <vt:lpstr>Слайд 8</vt:lpstr>
      <vt:lpstr>Домашние задания.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Программа по стимулированию познавательной деятельности учащихся</vt:lpstr>
      <vt:lpstr>Советы родителям.</vt:lpstr>
      <vt:lpstr>Слайд 19</vt:lpstr>
      <vt:lpstr>Что нельзя делать родителям, пока дети готовят уроки.</vt:lpstr>
      <vt:lpstr>Несколько рекомендаций по освоению предметов.</vt:lpstr>
      <vt:lpstr>Слайд 22</vt:lpstr>
      <vt:lpstr>Слайд 23</vt:lpstr>
      <vt:lpstr>Советы по чтению.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Преподаватель</dc:creator>
  <cp:lastModifiedBy>Преподаватель</cp:lastModifiedBy>
  <cp:revision>67</cp:revision>
  <dcterms:created xsi:type="dcterms:W3CDTF">2013-06-08T09:14:56Z</dcterms:created>
  <dcterms:modified xsi:type="dcterms:W3CDTF">2013-06-09T10:06:48Z</dcterms:modified>
</cp:coreProperties>
</file>