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8" r:id="rId12"/>
    <p:sldId id="270" r:id="rId13"/>
    <p:sldId id="271" r:id="rId14"/>
    <p:sldId id="272" r:id="rId15"/>
    <p:sldId id="27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7.jpeg"/><Relationship Id="rId5" Type="http://schemas.openxmlformats.org/officeDocument/2006/relationships/image" Target="../media/image5.gif"/><Relationship Id="rId10" Type="http://schemas.openxmlformats.org/officeDocument/2006/relationships/image" Target="../media/image16.jpeg"/><Relationship Id="rId4" Type="http://schemas.openxmlformats.org/officeDocument/2006/relationships/image" Target="../media/image4.gif"/><Relationship Id="rId9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22.jpeg"/><Relationship Id="rId4" Type="http://schemas.openxmlformats.org/officeDocument/2006/relationships/image" Target="../media/image4.gi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gif"/><Relationship Id="rId12" Type="http://schemas.openxmlformats.org/officeDocument/2006/relationships/image" Target="../media/image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11" Type="http://schemas.openxmlformats.org/officeDocument/2006/relationships/image" Target="../media/image6.gif"/><Relationship Id="rId5" Type="http://schemas.openxmlformats.org/officeDocument/2006/relationships/image" Target="../media/image37.png"/><Relationship Id="rId10" Type="http://schemas.openxmlformats.org/officeDocument/2006/relationships/image" Target="../media/image4.gif"/><Relationship Id="rId4" Type="http://schemas.openxmlformats.org/officeDocument/2006/relationships/image" Target="../media/image36.png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1000100" y="1428736"/>
            <a:ext cx="7736413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571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  СЧИТАЮТ </a:t>
            </a:r>
          </a:p>
          <a:p>
            <a:pPr algn="ctr"/>
            <a:r>
              <a:rPr lang="ru-RU" sz="6000" b="1" spc="50" dirty="0" smtClean="0">
                <a:ln w="571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ВРЕМЯ В ИСТОРИИ</a:t>
            </a:r>
            <a:endParaRPr lang="ru-RU" sz="6000" b="1" spc="50" dirty="0">
              <a:ln w="571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584" y="4429132"/>
            <a:ext cx="6258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3A1D00"/>
                </a:solidFill>
              </a:rPr>
              <a:t>ОКРУЖАЮЩИЙ МИР, 4 КЛАСС</a:t>
            </a:r>
          </a:p>
          <a:p>
            <a:pPr algn="ctr"/>
            <a:r>
              <a:rPr lang="ru-RU" sz="2000" b="1" i="1" dirty="0" smtClean="0">
                <a:solidFill>
                  <a:srgbClr val="3A1D00"/>
                </a:solidFill>
              </a:rPr>
              <a:t>УМК «ГАРМОНИЯ»</a:t>
            </a:r>
          </a:p>
          <a:p>
            <a:pPr algn="ctr"/>
            <a:r>
              <a:rPr lang="ru-RU" sz="2000" b="1" i="1" dirty="0" smtClean="0">
                <a:solidFill>
                  <a:srgbClr val="3A1D00"/>
                </a:solidFill>
              </a:rPr>
              <a:t>МБОУ </a:t>
            </a:r>
            <a:r>
              <a:rPr lang="ru-RU" sz="2000" b="1" i="1" dirty="0" smtClean="0">
                <a:solidFill>
                  <a:srgbClr val="3A1D00"/>
                </a:solidFill>
              </a:rPr>
              <a:t>СОШ №3, Г. КРАСНЫЙ СУЛИН РОСТОВСКАЯ ОБЛ.</a:t>
            </a:r>
          </a:p>
          <a:p>
            <a:pPr algn="ctr"/>
            <a:r>
              <a:rPr lang="ru-RU" sz="2000" b="1" i="1" dirty="0" smtClean="0">
                <a:solidFill>
                  <a:srgbClr val="3A1D00"/>
                </a:solidFill>
              </a:rPr>
              <a:t>МАРЧЕНКО Е.В.</a:t>
            </a:r>
            <a:endParaRPr lang="ru-RU" sz="2000" b="1" i="1" dirty="0">
              <a:solidFill>
                <a:srgbClr val="3A1D00"/>
              </a:solidFill>
            </a:endParaRPr>
          </a:p>
        </p:txBody>
      </p:sp>
      <p:pic>
        <p:nvPicPr>
          <p:cNvPr id="20" name="Picture 7" descr="Calendar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143248"/>
            <a:ext cx="1349571" cy="1212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Pictures\картинки\Анимация\часики\043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143644"/>
            <a:ext cx="571480" cy="571480"/>
          </a:xfrm>
          <a:prstGeom prst="rect">
            <a:avLst/>
          </a:prstGeom>
          <a:noFill/>
        </p:spPr>
      </p:pic>
      <p:pic>
        <p:nvPicPr>
          <p:cNvPr id="1027" name="Picture 3" descr="C:\Users\кал\Pictures\картинки\Анимация\книги\472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560523" cy="1560523"/>
          </a:xfrm>
          <a:prstGeom prst="rect">
            <a:avLst/>
          </a:prstGeom>
          <a:noFill/>
        </p:spPr>
      </p:pic>
      <p:pic>
        <p:nvPicPr>
          <p:cNvPr id="1028" name="Picture 4" descr="C:\Users\кал\Pictures\картинки\Анимация\книги\7974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500198" cy="1810584"/>
          </a:xfrm>
          <a:prstGeom prst="rect">
            <a:avLst/>
          </a:prstGeom>
          <a:noFill/>
        </p:spPr>
      </p:pic>
      <p:pic>
        <p:nvPicPr>
          <p:cNvPr id="1029" name="Picture 5" descr="C:\Users\кал\Pictures\картинки\Анимация\книги\book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905500"/>
            <a:ext cx="952500" cy="952500"/>
          </a:xfrm>
          <a:prstGeom prst="rect">
            <a:avLst/>
          </a:prstGeom>
          <a:noFill/>
        </p:spPr>
      </p:pic>
      <p:pic>
        <p:nvPicPr>
          <p:cNvPr id="1030" name="Picture 6" descr="C:\Users\кал\Pictures\картинки\Анимация\книги\аним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448300"/>
            <a:ext cx="1533525" cy="1409700"/>
          </a:xfrm>
          <a:prstGeom prst="rect">
            <a:avLst/>
          </a:prstGeom>
          <a:noFill/>
        </p:spPr>
      </p:pic>
      <p:pic>
        <p:nvPicPr>
          <p:cNvPr id="1031" name="Picture 7" descr="C:\Users\кал\Pictures\картинки\Анимация\часики\9862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5711420"/>
            <a:ext cx="1071570" cy="1146580"/>
          </a:xfrm>
          <a:prstGeom prst="rect">
            <a:avLst/>
          </a:prstGeom>
          <a:noFill/>
        </p:spPr>
      </p:pic>
      <p:pic>
        <p:nvPicPr>
          <p:cNvPr id="10" name="Picture 5" descr="C:\Users\кал\Pictures\картинки\Анимация\книги\book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905500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5" descr="C:\Users\кал\Pictures\картинки\Анимация\книги\book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905500"/>
            <a:ext cx="952500" cy="952500"/>
          </a:xfrm>
          <a:prstGeom prst="rect">
            <a:avLst/>
          </a:prstGeom>
          <a:noFill/>
        </p:spPr>
      </p:pic>
      <p:pic>
        <p:nvPicPr>
          <p:cNvPr id="12" name="Picture 5" descr="C:\Users\кал\Pictures\картинки\Анимация\книги\book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905500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5" descr="C:\Users\кал\Pictures\картинки\Анимация\книги\book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905500"/>
            <a:ext cx="952500" cy="952500"/>
          </a:xfrm>
          <a:prstGeom prst="rect">
            <a:avLst/>
          </a:prstGeom>
          <a:noFill/>
        </p:spPr>
      </p:pic>
      <p:pic>
        <p:nvPicPr>
          <p:cNvPr id="14" name="Picture 5" descr="C:\Users\кал\Pictures\картинки\Анимация\книги\book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905500"/>
            <a:ext cx="952500" cy="952500"/>
          </a:xfrm>
          <a:prstGeom prst="rect">
            <a:avLst/>
          </a:prstGeom>
          <a:noFill/>
        </p:spPr>
      </p:pic>
      <p:pic>
        <p:nvPicPr>
          <p:cNvPr id="15" name="Picture 5" descr="C:\Users\кал\Pictures\картинки\Анимация\книги\book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905500"/>
            <a:ext cx="952500" cy="952500"/>
          </a:xfrm>
          <a:prstGeom prst="rect">
            <a:avLst/>
          </a:prstGeom>
          <a:noFill/>
        </p:spPr>
      </p:pic>
      <p:pic>
        <p:nvPicPr>
          <p:cNvPr id="16" name="Picture 2" descr="C:\Users\кал\Pictures\картинки\Анимация\часики\043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143644"/>
            <a:ext cx="571480" cy="5714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00232" y="1142984"/>
            <a:ext cx="5286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ДАТЫ ИСТОРИЧЕСКИХ СОБЫТИЙ УЗНАЮТ  ИЗ СТАРИННЫХ ЛЕТОПИСЕЙ, ИЗ ПРЕДАНИЙ И НАРОДНЫХ СКАЗАНИЙ, ПО НАДПИСЯМ И ИЗОБРАЖЕНИЯМ НА СТАРИННЫХ ПРЕДМЕТАХ.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кал\Pictures\картинки\Sample Pictures\книги\1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214554"/>
            <a:ext cx="1484329" cy="158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кал\Pictures\картинки\Sample Pictures\книги\guestbook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428604"/>
            <a:ext cx="1317652" cy="790591"/>
          </a:xfrm>
          <a:prstGeom prst="rect">
            <a:avLst/>
          </a:prstGeom>
          <a:noFill/>
        </p:spPr>
      </p:pic>
      <p:pic>
        <p:nvPicPr>
          <p:cNvPr id="6" name="Picture 5" descr="C:\Users\кал\Pictures\картинки\Sample Pictures\книги\Книга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3643314"/>
            <a:ext cx="1643042" cy="176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кал\Pictures\картинки\Sample Pictures\СТАРИННЫЙ БЫТ РУСИ\Scan10001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4714884"/>
            <a:ext cx="215141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кал\Pictures\картинки\Sample Pictures\СТАРИННЫЙ БЫТ РУСИ\деньга новгородская 15 в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3775" y="1830388"/>
            <a:ext cx="1189038" cy="102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кал\Pictures\картинки\Sample Pictures\СТАРИННЫЙ БЫТ РУСИ\Рисунок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4572008"/>
            <a:ext cx="1341448" cy="168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2143108" y="785794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ДАТЫ ОДНИХ И ТЕХ ЖЕ ИСТОРИЧЕСКИХ СОБЫТИЙ У РАЗНЫХ НАРОДОВ МОГУТ  НЕ СОВПАДАТЬ, ТАК КАК РАЗНЫЕ НАРОДЫ ВЕЛИ СЧЁТ ПО РАЗНЫМ КАЛЕНДАРЯМ.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ал\Pictures\картинки\Sample Pictures\страны, города\китай\Кита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429000"/>
            <a:ext cx="3268450" cy="137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кал\Pictures\картинки\Sample Pictures\страны, города\египет\08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857364"/>
            <a:ext cx="2143140" cy="276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кал\Pictures\картинки\Sample Pictures\СТАРИННЫЙ БЫТ РУСИ\крестьяне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4000504"/>
            <a:ext cx="2230437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32" y="428604"/>
            <a:ext cx="5616575" cy="21463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Египтяне отсчитывали годы от начала правления нового </a:t>
            </a:r>
            <a:r>
              <a:rPr lang="ru-RU" sz="3200" b="1" dirty="0" smtClean="0">
                <a:solidFill>
                  <a:srgbClr val="002060"/>
                </a:solidFill>
              </a:rPr>
              <a:t>правителя- фараона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8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360363" cy="360362"/>
          </a:xfrm>
          <a:prstGeom prst="actionButtonHelp">
            <a:avLst/>
          </a:prstGeom>
          <a:solidFill>
            <a:srgbClr val="C0C0C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C:\Users\кал\Pictures\картинки\Sample Pictures\страны, города\египет\дл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85992"/>
            <a:ext cx="3429024" cy="4412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кал\Pictures\картинки\Анимация\египет\ш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23634" cy="2786082"/>
          </a:xfrm>
          <a:prstGeom prst="rect">
            <a:avLst/>
          </a:prstGeom>
          <a:noFill/>
        </p:spPr>
      </p:pic>
      <p:pic>
        <p:nvPicPr>
          <p:cNvPr id="12" name="Picture 4" descr="C:\Users\кал\Pictures\картинки\Sample Pictures\страны, города\египет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85728"/>
            <a:ext cx="1156615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кал\Pictures\картинки\Анимация\египет\egypte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192731"/>
            <a:ext cx="1665269" cy="166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>
          <a:xfrm>
            <a:off x="2000232" y="5143512"/>
            <a:ext cx="4286280" cy="1500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Греки вели счёт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лет</a:t>
            </a:r>
            <a:b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от года Первых Олимпийских игр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04" name="Picture 4" descr="2659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12000" t="17857" r="14000" b="17856"/>
          <a:stretch>
            <a:fillRect/>
          </a:stretch>
        </p:blipFill>
        <p:spPr>
          <a:xfrm>
            <a:off x="6638524" y="5500702"/>
            <a:ext cx="2291194" cy="1142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5" name="Picture 5" descr="ec3ffb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494592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0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6165850"/>
            <a:ext cx="360362" cy="358775"/>
          </a:xfrm>
          <a:prstGeom prst="actionButtonHelp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C:\Users\кал\Pictures\картинки\Анимация\египет\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0"/>
            <a:ext cx="1357322" cy="2404070"/>
          </a:xfrm>
          <a:prstGeom prst="rect">
            <a:avLst/>
          </a:prstGeom>
          <a:noFill/>
        </p:spPr>
      </p:pic>
      <p:pic>
        <p:nvPicPr>
          <p:cNvPr id="4099" name="Picture 3" descr="C:\Users\кал\Pictures\картинки\Анимация\египет\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285992"/>
            <a:ext cx="1057275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g_6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643446"/>
            <a:ext cx="2892414" cy="2015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4678364" cy="1928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Римляне считали </a:t>
            </a:r>
            <a:r>
              <a:rPr lang="ru-RU" sz="3200" b="1" dirty="0" smtClean="0">
                <a:solidFill>
                  <a:srgbClr val="002060"/>
                </a:solidFill>
              </a:rPr>
              <a:t>первым годом их </a:t>
            </a:r>
            <a:r>
              <a:rPr lang="ru-RU" sz="3200" b="1" dirty="0">
                <a:solidFill>
                  <a:srgbClr val="002060"/>
                </a:solidFill>
              </a:rPr>
              <a:t>истории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год основания Рима</a:t>
            </a:r>
          </a:p>
        </p:txBody>
      </p:sp>
      <p:sp>
        <p:nvSpPr>
          <p:cNvPr id="378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5949950"/>
            <a:ext cx="431800" cy="431800"/>
          </a:xfrm>
          <a:prstGeom prst="actionButtonHelp">
            <a:avLst/>
          </a:prstGeom>
          <a:solidFill>
            <a:srgbClr val="C0C0C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4" name="Picture 4" descr="C:\Users\кал\Pictures\картинки\Sample Pictures\архитектура\5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14620"/>
            <a:ext cx="4012255" cy="391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Users\кал\Pictures\картинки\Sample Pictures\книги\Кни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57166"/>
            <a:ext cx="137160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кал\Pictures\картинки\Анимация\египет\2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000108"/>
            <a:ext cx="804860" cy="126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57166"/>
            <a:ext cx="8215370" cy="13842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Сейчас в России и многих других странах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счёт  времени ведут от Рождества Христова- основателя новой религии- христианства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8916" name="Picture 4" descr="JESUS071207_468x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6807361" cy="4494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6021388"/>
            <a:ext cx="431800" cy="431800"/>
          </a:xfrm>
          <a:prstGeom prst="actionButtonHelp">
            <a:avLst/>
          </a:prstGeom>
          <a:solidFill>
            <a:srgbClr val="C0C0C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4348" y="642918"/>
            <a:ext cx="77933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 ВРЕМЕНИ, КОТОРОЕ БЫЛО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 РОЖДЕСТВА ХРИСТОВА ГОВОРЯТ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«ДО НАШЕЙ ЭРЫ» ИЛИ  «ДО НОВОЙ ЭРЫ»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786182" y="2928934"/>
            <a:ext cx="1285884" cy="1225550"/>
          </a:xfrm>
          <a:prstGeom prst="star32">
            <a:avLst>
              <a:gd name="adj" fmla="val 37500"/>
            </a:avLst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РХ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5286380" y="3714752"/>
            <a:ext cx="2071702" cy="6477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Наша эра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142976" y="3714752"/>
            <a:ext cx="2744779" cy="6477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До нашей эры</a:t>
            </a:r>
          </a:p>
        </p:txBody>
      </p:sp>
      <p:sp>
        <p:nvSpPr>
          <p:cNvPr id="26" name="Круглая лента лицом вверх 25"/>
          <p:cNvSpPr/>
          <p:nvPr/>
        </p:nvSpPr>
        <p:spPr>
          <a:xfrm>
            <a:off x="142844" y="4500570"/>
            <a:ext cx="8786842" cy="100013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608381" y="5036355"/>
            <a:ext cx="1785156" cy="7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8-конечная звезда 26"/>
          <p:cNvSpPr/>
          <p:nvPr/>
        </p:nvSpPr>
        <p:spPr>
          <a:xfrm>
            <a:off x="8229600" y="4643446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ХХ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8-конечная звезда 27"/>
          <p:cNvSpPr/>
          <p:nvPr/>
        </p:nvSpPr>
        <p:spPr>
          <a:xfrm>
            <a:off x="7500958" y="4429132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ХХ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9" name="8-конечная звезда 28"/>
          <p:cNvSpPr/>
          <p:nvPr/>
        </p:nvSpPr>
        <p:spPr>
          <a:xfrm>
            <a:off x="6786578" y="4643446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0" name="8-конечная звезда 29"/>
          <p:cNvSpPr/>
          <p:nvPr/>
        </p:nvSpPr>
        <p:spPr>
          <a:xfrm>
            <a:off x="5786446" y="4500570"/>
            <a:ext cx="1128714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Х</a:t>
            </a:r>
            <a:r>
              <a:rPr lang="en-US" sz="2400" b="1" dirty="0" smtClean="0">
                <a:solidFill>
                  <a:srgbClr val="002060"/>
                </a:solidFill>
              </a:rPr>
              <a:t>VIII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8-конечная звезда 30"/>
          <p:cNvSpPr/>
          <p:nvPr/>
        </p:nvSpPr>
        <p:spPr>
          <a:xfrm>
            <a:off x="4429124" y="4714884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2" name="8-конечная звезда 31"/>
          <p:cNvSpPr/>
          <p:nvPr/>
        </p:nvSpPr>
        <p:spPr>
          <a:xfrm>
            <a:off x="3500430" y="4714884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3" name="8-конечная звезда 32"/>
          <p:cNvSpPr/>
          <p:nvPr/>
        </p:nvSpPr>
        <p:spPr>
          <a:xfrm>
            <a:off x="2714612" y="4429132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180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5" name="8-конечная звезда 34"/>
          <p:cNvSpPr/>
          <p:nvPr/>
        </p:nvSpPr>
        <p:spPr>
          <a:xfrm>
            <a:off x="1928794" y="4714884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III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6" name="8-конечная звезда 35"/>
          <p:cNvSpPr/>
          <p:nvPr/>
        </p:nvSpPr>
        <p:spPr>
          <a:xfrm>
            <a:off x="5214942" y="5072074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8" name="Picture 3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357826"/>
            <a:ext cx="1803429" cy="959434"/>
          </a:xfrm>
          <a:prstGeom prst="rect">
            <a:avLst/>
          </a:prstGeom>
          <a:noFill/>
        </p:spPr>
      </p:pic>
      <p:pic>
        <p:nvPicPr>
          <p:cNvPr id="39" name="Picture 5" descr="httpwww">
            <a:hlinkClick r:id="" action="ppaction://macro?name=DragandDrop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5643578"/>
            <a:ext cx="891297" cy="928694"/>
          </a:xfrm>
          <a:prstGeom prst="rect">
            <a:avLst/>
          </a:prstGeom>
          <a:noFill/>
        </p:spPr>
      </p:pic>
      <p:sp>
        <p:nvSpPr>
          <p:cNvPr id="41" name="8-конечная звезда 40"/>
          <p:cNvSpPr/>
          <p:nvPr/>
        </p:nvSpPr>
        <p:spPr>
          <a:xfrm>
            <a:off x="1000100" y="4572008"/>
            <a:ext cx="914400" cy="84296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143108" y="5905500"/>
            <a:ext cx="4595838" cy="952500"/>
            <a:chOff x="1643042" y="5905500"/>
            <a:chExt cx="4595838" cy="952500"/>
          </a:xfrm>
        </p:grpSpPr>
        <p:pic>
          <p:nvPicPr>
            <p:cNvPr id="4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4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4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46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47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48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4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</p:grpSp>
      <p:pic>
        <p:nvPicPr>
          <p:cNvPr id="6146" name="Picture 2" descr="C:\Users\кал\Pictures\картинки\Анимация\компьютеры\AG00021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5572140"/>
            <a:ext cx="681035" cy="937204"/>
          </a:xfrm>
          <a:prstGeom prst="rect">
            <a:avLst/>
          </a:prstGeom>
          <a:noFill/>
        </p:spPr>
      </p:pic>
      <p:pic>
        <p:nvPicPr>
          <p:cNvPr id="37" name="Picture 2" descr="C:\Users\кал\Pictures\картинки\Анимация\часики\0437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6143644"/>
            <a:ext cx="450956" cy="450956"/>
          </a:xfrm>
          <a:prstGeom prst="rect">
            <a:avLst/>
          </a:prstGeom>
          <a:noFill/>
        </p:spPr>
      </p:pic>
      <p:pic>
        <p:nvPicPr>
          <p:cNvPr id="40" name="Picture 3" descr="C:\Users\кал\Pictures\картинки\Анимация\книги\4720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214290"/>
            <a:ext cx="1231412" cy="1231412"/>
          </a:xfrm>
          <a:prstGeom prst="rect">
            <a:avLst/>
          </a:prstGeom>
          <a:noFill/>
        </p:spPr>
      </p:pic>
      <p:pic>
        <p:nvPicPr>
          <p:cNvPr id="50" name="Picture 4" descr="C:\Users\кал\Pictures\картинки\Анимация\книги\7974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0"/>
            <a:ext cx="1183810" cy="1428736"/>
          </a:xfrm>
          <a:prstGeom prst="rect">
            <a:avLst/>
          </a:prstGeom>
          <a:noFill/>
        </p:spPr>
      </p:pic>
      <p:pic>
        <p:nvPicPr>
          <p:cNvPr id="52" name="Picture 6" descr="C:\Users\кал\Pictures\картинки\Анимация\книги\аним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5448300"/>
            <a:ext cx="1210109" cy="1112398"/>
          </a:xfrm>
          <a:prstGeom prst="rect">
            <a:avLst/>
          </a:prstGeom>
          <a:noFill/>
        </p:spPr>
      </p:pic>
      <p:pic>
        <p:nvPicPr>
          <p:cNvPr id="53" name="Picture 7" descr="C:\Users\кал\Pictures\картинки\Анимация\часики\98625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272" y="5711420"/>
            <a:ext cx="845578" cy="904769"/>
          </a:xfrm>
          <a:prstGeom prst="rect">
            <a:avLst/>
          </a:prstGeom>
          <a:noFill/>
        </p:spPr>
      </p:pic>
      <p:pic>
        <p:nvPicPr>
          <p:cNvPr id="60" name="Picture 2" descr="C:\Users\кал\Pictures\картинки\Анимация\часики\0437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6143644"/>
            <a:ext cx="450956" cy="450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643042" y="571480"/>
            <a:ext cx="626004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ЧТО ТАКОЕ КАЛЕНДАРЬ?</a:t>
            </a:r>
            <a:endParaRPr lang="ru-RU" sz="3600" b="1" dirty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2071678"/>
            <a:ext cx="8077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КАЛЕНДАРЬ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ОТ ДРЕВНЕГО РИМСКОГО СЛОВА  «КАЛЕНДЫ»-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НАЗВАНИЕ ПЕРВЫХ ДНЕЙ КАЖДОГО МЕСЯЦА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2000232" y="1643050"/>
            <a:ext cx="485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СОВРЕМЕННОЕ  СЛОВО </a:t>
            </a:r>
            <a:r>
              <a:rPr lang="ru-RU" sz="2800" b="1" u="sng" dirty="0" smtClean="0">
                <a:solidFill>
                  <a:srgbClr val="FF0000"/>
                </a:solidFill>
              </a:rPr>
              <a:t>КАЛЕНДАРЬ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- СИСТЕМА СЧЁТА СУТОК, НЕДЕЛЬ МЕСЯЦЕВ, ЛЕТ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928662" y="714356"/>
            <a:ext cx="74506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БОЛЬШЕНСТВО НАРОДОВ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ПОЛЬЗУЮТСЯ </a:t>
            </a:r>
            <a:r>
              <a:rPr lang="ru-RU" sz="2800" b="1" u="sng" dirty="0" smtClean="0">
                <a:solidFill>
                  <a:srgbClr val="C00000"/>
                </a:solidFill>
              </a:rPr>
              <a:t>СОЛНЕЧНЫМ</a:t>
            </a:r>
            <a:r>
              <a:rPr lang="ru-RU" sz="2800" b="1" dirty="0" smtClean="0">
                <a:solidFill>
                  <a:srgbClr val="002060"/>
                </a:solidFill>
              </a:rPr>
              <a:t> КАЛЕНДАРЁМ: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ПРОДОЛЖИТЕЛЬНОСТЬ ГОДА  ОПРЕДЕЛЯЕТСЯ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 ДВИЖЕНИЮ ЗЕМЛИ ВОКРУГ СОЛНЦА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2" descr="C:\Users\кал\Pictures\картинки\Sample Pictures\галактика\планет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2786058"/>
            <a:ext cx="4214842" cy="316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500166" y="1500174"/>
            <a:ext cx="628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КАЛЕНДАРЯХ  ВЫДЕЛЯЮТСЯ ВОСКРЕСЕНЬЯ И ПРАЗДНИЧНЫЕ ДНИ. ПО КАЛЕНДАРЮ ОПРЕДЕЛЯЮТ ДАТЫ ПРОИСХОДЯЩИХ СОБЫТИЙ.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ДАТА</a:t>
            </a:r>
            <a:r>
              <a:rPr lang="ru-RU" sz="2800" b="1" dirty="0" smtClean="0">
                <a:solidFill>
                  <a:srgbClr val="002060"/>
                </a:solidFill>
              </a:rPr>
              <a:t>- ДЕНЬ, МЕСЯЦ И ГОД СОБЫТИЯ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643042" y="571480"/>
            <a:ext cx="549060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КАК СЧИТАЛИ ВРЕМЯ </a:t>
            </a:r>
          </a:p>
          <a:p>
            <a:r>
              <a:rPr lang="ru-RU" sz="3600" b="1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ДРЕВНИЕ НАРОДЫ?</a:t>
            </a:r>
            <a:endParaRPr lang="ru-RU" sz="3600" b="1" dirty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Picture 3" descr="httpcont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1857364"/>
            <a:ext cx="3857652" cy="2571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928794" y="4572008"/>
            <a:ext cx="48442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 МНОГИХ  НАРОДОВ СУЩЕСТВУЕТ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ПОВЕРЬЕ О БОГИНЯХ, КОТОРЫЕ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ПРЯДУТ  ОСОБЕННЫЕ НИТИ-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ЧЕЛОВЕЧЕСКИЕ СУДЬБЫ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pic>
        <p:nvPicPr>
          <p:cNvPr id="17" name="Picture 2" descr="httpww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1" y="142852"/>
            <a:ext cx="326920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71472" y="4500570"/>
            <a:ext cx="7929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ДРЕВНИЕ СЛАВЯНЕ СЧИТАЛИ,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ИТИ ЧЕЛОВЕЧЕСКИХ  СУДЕБПЛЕТЁТ БОГИНЯ </a:t>
            </a:r>
            <a:r>
              <a:rPr lang="ru-RU" sz="2800" b="1" u="sng" dirty="0" smtClean="0">
                <a:solidFill>
                  <a:srgbClr val="C00000"/>
                </a:solidFill>
              </a:rPr>
              <a:t>МАКОШЬ</a:t>
            </a:r>
            <a:r>
              <a:rPr lang="ru-RU" sz="2800" b="1" dirty="0" smtClean="0">
                <a:solidFill>
                  <a:srgbClr val="002060"/>
                </a:solidFill>
              </a:rPr>
              <a:t> И ДВЕ ЕЁ ПОМОЩНИЦЫ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ДОЛЯ И НЕДОЛЯ.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2" descr="C:\Users\кал\Pictures\работа\искусство\россия\ХУДОЖНИИ\МИФОЛОГИЯ\1253733368_19myakos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142852"/>
            <a:ext cx="3391243" cy="4370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pic>
        <p:nvPicPr>
          <p:cNvPr id="17" name="Picture 3" descr="httpsigil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642918"/>
            <a:ext cx="5237050" cy="314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500166" y="3857628"/>
            <a:ext cx="6307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 ДРЕВНИХ ГРЕКОВ СУЩЕСТВОВАЛО ПОВЕРЬЕ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О ТРЁХ ДОЧЕРЯХ БОГИН  НОЧИ- 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МОЙРАХ</a:t>
            </a:r>
            <a:r>
              <a:rPr lang="ru-RU" sz="2400" b="1" dirty="0" smtClean="0">
                <a:solidFill>
                  <a:srgbClr val="002060"/>
                </a:solidFill>
              </a:rPr>
              <a:t>, КОТОРЫЕ ПЛЕТУТ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НИТИ ЧЕЛОВЕЧЕСКИХ СУДЕБ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214282" y="0"/>
            <a:ext cx="8704323" cy="6858000"/>
            <a:chOff x="214282" y="0"/>
            <a:chExt cx="8704323" cy="6858000"/>
          </a:xfrm>
        </p:grpSpPr>
        <p:pic>
          <p:nvPicPr>
            <p:cNvPr id="102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6143644"/>
              <a:ext cx="571480" cy="571480"/>
            </a:xfrm>
            <a:prstGeom prst="rect">
              <a:avLst/>
            </a:prstGeom>
            <a:noFill/>
          </p:spPr>
        </p:pic>
        <p:pic>
          <p:nvPicPr>
            <p:cNvPr id="1027" name="Picture 3" descr="C:\Users\кал\Pictures\картинки\Анимация\книги\4720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0"/>
              <a:ext cx="1560523" cy="1560523"/>
            </a:xfrm>
            <a:prstGeom prst="rect">
              <a:avLst/>
            </a:prstGeom>
            <a:noFill/>
          </p:spPr>
        </p:pic>
        <p:pic>
          <p:nvPicPr>
            <p:cNvPr id="1028" name="Picture 4" descr="C:\Users\кал\Pictures\картинки\Анимация\книги\7974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0"/>
              <a:ext cx="1500198" cy="1810584"/>
            </a:xfrm>
            <a:prstGeom prst="rect">
              <a:avLst/>
            </a:prstGeom>
            <a:noFill/>
          </p:spPr>
        </p:pic>
        <p:pic>
          <p:nvPicPr>
            <p:cNvPr id="1029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030" name="Picture 6" descr="C:\Users\кал\Pictures\картинки\Анимация\книги\аним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5448300"/>
              <a:ext cx="1533525" cy="1409700"/>
            </a:xfrm>
            <a:prstGeom prst="rect">
              <a:avLst/>
            </a:prstGeom>
            <a:noFill/>
          </p:spPr>
        </p:pic>
        <p:pic>
          <p:nvPicPr>
            <p:cNvPr id="1031" name="Picture 7" descr="C:\Users\кал\Pictures\картинки\Анимация\часики\9862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5711420"/>
              <a:ext cx="1071570" cy="1146580"/>
            </a:xfrm>
            <a:prstGeom prst="rect">
              <a:avLst/>
            </a:prstGeom>
            <a:noFill/>
          </p:spPr>
        </p:pic>
        <p:pic>
          <p:nvPicPr>
            <p:cNvPr id="10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1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2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3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4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5" name="Picture 5" descr="C:\Users\кал\Pictures\картинки\Анимация\книги\book35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5905500"/>
              <a:ext cx="952500" cy="952500"/>
            </a:xfrm>
            <a:prstGeom prst="rect">
              <a:avLst/>
            </a:prstGeom>
            <a:noFill/>
          </p:spPr>
        </p:pic>
        <p:pic>
          <p:nvPicPr>
            <p:cNvPr id="16" name="Picture 2" descr="C:\Users\кал\Pictures\картинки\Анимация\часики\04373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72198" y="6143644"/>
              <a:ext cx="571480" cy="571480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357158" y="1571612"/>
            <a:ext cx="84531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ИСТОРИЧЕСКОЕ ВРЕМЯ СВЯЗАНО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С ПЕРИОДАМИ ЖИЗНИ ЧЕЛОВЕЧЕСТВА.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ВЕДУТ СЧЁТ ГОДАМИ, ВЕКАМИ, СТОЛЕТИЯМИ: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ГОД- 365 ДНЕЙ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ВЕК- 100 ЛЕТ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1ЭРА- 1000 ЛЕТ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13,25;138,875"/>
  <p:tag name="КОНЕЧНОЕ ПОЛОЖЕНИЕ" val="351,875;26,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16,875;19,75"/>
  <p:tag name="КОНЕЧНОЕ ПОЛОЖЕНИЕ" val="309,75;572,12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302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Египтяне отсчитывали годы от начала правления нового правителя- фараона</vt:lpstr>
      <vt:lpstr>Греки вели счёт лет  от года Первых Олимпийских игр</vt:lpstr>
      <vt:lpstr>Римляне считали первым годом их истории  год основания Рима</vt:lpstr>
      <vt:lpstr>Сейчас в России и многих других странах счёт  времени ведут от Рождества Христова- основателя новой религии- христианства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16</cp:revision>
  <dcterms:created xsi:type="dcterms:W3CDTF">2010-09-12T10:18:48Z</dcterms:created>
  <dcterms:modified xsi:type="dcterms:W3CDTF">2013-11-29T18:07:21Z</dcterms:modified>
</cp:coreProperties>
</file>