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7"/>
  </p:notesMasterIdLst>
  <p:sldIdLst>
    <p:sldId id="257" r:id="rId7"/>
    <p:sldId id="258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80" r:id="rId21"/>
    <p:sldId id="281" r:id="rId22"/>
    <p:sldId id="282" r:id="rId23"/>
    <p:sldId id="283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4" r:id="rId33"/>
    <p:sldId id="285" r:id="rId34"/>
    <p:sldId id="286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B10E9-88D8-423B-B178-F976ACC6FC07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ABD1E-17DE-468D-AB2A-EFE1840CDB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ABD1E-17DE-468D-AB2A-EFE1840CDB2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EC0B21-CEB5-4AC2-A518-482BD83548F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8D5FB1-5D32-41FD-B565-0173DAE1B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81297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Древний 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рим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7734543_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34639"/>
            <a:ext cx="6552728" cy="5037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3316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патриции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20688"/>
            <a:ext cx="2569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плебеи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rquinius-Super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316" y="404664"/>
            <a:ext cx="4776776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22920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Тарквиний Гордый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916832"/>
            <a:ext cx="4722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республика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689927" y="4221088"/>
            <a:ext cx="60958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509 г. до н. э. – римляне </a:t>
            </a:r>
          </a:p>
          <a:p>
            <a:pPr algn="ctr"/>
            <a:r>
              <a:rPr lang="ru-RU" sz="4400" dirty="0" smtClean="0"/>
              <a:t>установили республику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284984"/>
            <a:ext cx="590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(«общественное дело»)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8px-Julius_Caesar_Coustou_Louv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2716881" cy="5109104"/>
          </a:xfrm>
          <a:prstGeom prst="rect">
            <a:avLst/>
          </a:prstGeom>
        </p:spPr>
      </p:pic>
      <p:pic>
        <p:nvPicPr>
          <p:cNvPr id="3" name="Рисунок 2" descr="Cae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2969480" cy="4558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864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Гай Юлий Цезарь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2930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Галлия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92896"/>
            <a:ext cx="4540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 smtClean="0"/>
              <a:t>Предальпийская</a:t>
            </a:r>
            <a:endParaRPr lang="ru-RU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492896"/>
            <a:ext cx="3779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/>
              <a:t>Заальпийская</a:t>
            </a:r>
            <a:endParaRPr lang="ru-RU" sz="4800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75856" y="1772816"/>
            <a:ext cx="43204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1844824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5552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Река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Рубикон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LocationRub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346" y="1844824"/>
            <a:ext cx="563971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976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/>
              <a:t>«Жребий брошен!»</a:t>
            </a:r>
            <a:endParaRPr lang="ru-RU" sz="5400" i="1" dirty="0"/>
          </a:p>
        </p:txBody>
      </p:sp>
      <p:pic>
        <p:nvPicPr>
          <p:cNvPr id="3" name="Рисунок 2" descr="CaesarRub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5040560" cy="3972442"/>
          </a:xfrm>
          <a:prstGeom prst="rect">
            <a:avLst/>
          </a:prstGeom>
        </p:spPr>
      </p:pic>
      <p:pic>
        <p:nvPicPr>
          <p:cNvPr id="4" name="Рисунок 3" descr="julius-caesar-crossing-the-rubicon-to-begin-a-civil-war-against-pompey-49-bc-giclee-print-19844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052736"/>
            <a:ext cx="3384377" cy="4505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301208"/>
            <a:ext cx="7810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Войско Цезаря переправляется </a:t>
            </a:r>
          </a:p>
          <a:p>
            <a:r>
              <a:rPr lang="ru-RU" sz="4400" dirty="0" smtClean="0"/>
              <a:t>Через Рубикон. (49 г. до н. э.)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16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/>
              <a:t>Убийство Цезаря </a:t>
            </a:r>
            <a:r>
              <a:rPr lang="ru-RU" sz="4000" dirty="0" smtClean="0"/>
              <a:t>(15 марта 44 г. </a:t>
            </a:r>
            <a:r>
              <a:rPr lang="ru-RU" sz="4000" dirty="0" smtClean="0"/>
              <a:t>д</a:t>
            </a:r>
            <a:r>
              <a:rPr lang="ru-RU" sz="4000" dirty="0" smtClean="0"/>
              <a:t>о н.э.)</a:t>
            </a:r>
            <a:endParaRPr lang="ru-RU" sz="4000" dirty="0"/>
          </a:p>
        </p:txBody>
      </p:sp>
      <p:pic>
        <p:nvPicPr>
          <p:cNvPr id="3" name="Рисунок 2" descr="-L-86yH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782856" cy="479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rder-Cae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5862744" cy="353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eath-Cae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564904"/>
            <a:ext cx="2891945" cy="407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gustus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589425" cy="4770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578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Октавиан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август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256584" cy="6333234"/>
          </a:xfrm>
          <a:prstGeom prst="rect">
            <a:avLst/>
          </a:prstGeom>
        </p:spPr>
      </p:pic>
      <p:pic>
        <p:nvPicPr>
          <p:cNvPr id="3" name="Рисунок 2" descr="356363-60440a443695f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406688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132856"/>
            <a:ext cx="67088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себя.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171" y="1196752"/>
            <a:ext cx="63145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/>
              <a:t>На берегу какой реки </a:t>
            </a:r>
          </a:p>
          <a:p>
            <a:pPr algn="ctr"/>
            <a:r>
              <a:rPr lang="ru-RU" sz="4400" b="1" i="1" dirty="0" smtClean="0"/>
              <a:t>возник Рим?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861048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ибр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316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/>
              <a:t>На каком полуострове </a:t>
            </a:r>
          </a:p>
          <a:p>
            <a:pPr algn="ctr"/>
            <a:r>
              <a:rPr lang="ru-RU" sz="4800" b="1" i="1" dirty="0" smtClean="0"/>
              <a:t>находится Италия?</a:t>
            </a:r>
            <a:endParaRPr lang="ru-RU" sz="4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491900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Аппенинский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полуостров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p-6662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456384" cy="338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774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Кто, согласно легенде, стал </a:t>
            </a:r>
          </a:p>
          <a:p>
            <a:pPr algn="ctr"/>
            <a:r>
              <a:rPr lang="ru-RU" sz="4000" b="1" i="1" dirty="0" smtClean="0"/>
              <a:t>основателем и первым </a:t>
            </a:r>
          </a:p>
          <a:p>
            <a:pPr algn="ctr"/>
            <a:r>
              <a:rPr lang="ru-RU" sz="4000" b="1" i="1" dirty="0" smtClean="0"/>
              <a:t>царём Рима?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861048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Ромул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75071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Как называли себя потомки </a:t>
            </a:r>
          </a:p>
          <a:p>
            <a:r>
              <a:rPr lang="ru-RU" sz="4000" b="1" i="1" dirty="0" smtClean="0"/>
              <a:t>древнейших жителей Рима?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717032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патриции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64940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Как называли жителей Рима, </a:t>
            </a:r>
          </a:p>
          <a:p>
            <a:pPr algn="ctr"/>
            <a:r>
              <a:rPr lang="ru-RU" sz="3200" b="1" i="1" dirty="0" smtClean="0"/>
              <a:t>которые были переселенцами </a:t>
            </a:r>
          </a:p>
          <a:p>
            <a:pPr algn="ctr"/>
            <a:r>
              <a:rPr lang="ru-RU" sz="3200" b="1" i="1" dirty="0" smtClean="0"/>
              <a:t>из завоёванных</a:t>
            </a:r>
          </a:p>
          <a:p>
            <a:pPr algn="ctr"/>
            <a:r>
              <a:rPr lang="ru-RU" sz="3200" b="1" i="1" dirty="0" smtClean="0"/>
              <a:t> Римом территорий, а также </a:t>
            </a:r>
          </a:p>
          <a:p>
            <a:pPr algn="ctr"/>
            <a:r>
              <a:rPr lang="ru-RU" sz="3200" b="1" i="1" dirty="0" smtClean="0"/>
              <a:t>из других областей Италии?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3933056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плебеи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762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Что произошло в 509 г. до н. э.?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7741" y="2924944"/>
            <a:ext cx="7790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Римляне установили 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республику.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4668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Как переводится слово</a:t>
            </a:r>
          </a:p>
          <a:p>
            <a:r>
              <a:rPr lang="ru-RU" sz="4400" i="1" dirty="0" smtClean="0"/>
              <a:t>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</a:t>
            </a:r>
            <a:r>
              <a:rPr lang="ru-RU" sz="4400" i="1" dirty="0" smtClean="0"/>
              <a:t>?</a:t>
            </a: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284984"/>
            <a:ext cx="803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«общественное дело»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58817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/>
              <a:t>Кому сенат даровал </a:t>
            </a:r>
          </a:p>
          <a:p>
            <a:pPr algn="ctr"/>
            <a:r>
              <a:rPr lang="ru-RU" sz="4400" i="1" dirty="0" smtClean="0"/>
              <a:t>пожизненно звание </a:t>
            </a:r>
          </a:p>
          <a:p>
            <a:pPr algn="ctr"/>
            <a:r>
              <a:rPr lang="ru-RU" sz="4400" i="1" dirty="0" smtClean="0"/>
              <a:t>диктатора?</a:t>
            </a: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24944"/>
            <a:ext cx="6357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Гай Юлий Цезарь</a:t>
            </a:r>
            <a:endParaRPr lang="ru-RU" sz="6000" dirty="0"/>
          </a:p>
        </p:txBody>
      </p:sp>
      <p:pic>
        <p:nvPicPr>
          <p:cNvPr id="4" name="Рисунок 3" descr="image002(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149080"/>
            <a:ext cx="238125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8451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/>
              <a:t>Как называется река, </a:t>
            </a:r>
          </a:p>
          <a:p>
            <a:pPr algn="ctr"/>
            <a:r>
              <a:rPr lang="ru-RU" sz="4400" i="1" dirty="0" smtClean="0"/>
              <a:t>через которую перешёл </a:t>
            </a:r>
          </a:p>
          <a:p>
            <a:pPr algn="ctr"/>
            <a:r>
              <a:rPr lang="ru-RU" sz="4400" i="1" dirty="0" smtClean="0"/>
              <a:t>Цезарь с войском </a:t>
            </a:r>
          </a:p>
          <a:p>
            <a:pPr algn="ctr"/>
            <a:r>
              <a:rPr lang="ru-RU" sz="4400" i="1" dirty="0" smtClean="0"/>
              <a:t>в 49 г. </a:t>
            </a:r>
            <a:r>
              <a:rPr lang="ru-RU" sz="4400" i="1" dirty="0" smtClean="0"/>
              <a:t>д</a:t>
            </a:r>
            <a:r>
              <a:rPr lang="ru-RU" sz="4400" i="1" dirty="0" smtClean="0"/>
              <a:t>о н.э.?</a:t>
            </a: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005064"/>
            <a:ext cx="3680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Рубикон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575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ород </a:t>
            </a:r>
            <a:r>
              <a:rPr lang="ru-RU" sz="5400" dirty="0" err="1" smtClean="0"/>
              <a:t>Альба-Лонга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628800"/>
            <a:ext cx="4311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ц</a:t>
            </a:r>
            <a:r>
              <a:rPr lang="ru-RU" sz="5400" dirty="0" smtClean="0"/>
              <a:t>арь </a:t>
            </a:r>
            <a:r>
              <a:rPr lang="ru-RU" sz="5400" dirty="0" err="1" smtClean="0"/>
              <a:t>Нумитор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2852936"/>
            <a:ext cx="2497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Амулий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4149080"/>
            <a:ext cx="3820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Рея Сильвия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4935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Кто стал первым </a:t>
            </a:r>
          </a:p>
          <a:p>
            <a:pPr algn="ctr"/>
            <a:r>
              <a:rPr lang="ru-RU" sz="4000" b="1" i="1" dirty="0" smtClean="0"/>
              <a:t>единовластным</a:t>
            </a:r>
          </a:p>
          <a:p>
            <a:pPr algn="ctr"/>
            <a:r>
              <a:rPr lang="ru-RU" sz="4000" b="1" i="1" dirty="0" smtClean="0"/>
              <a:t> императором </a:t>
            </a:r>
          </a:p>
          <a:p>
            <a:pPr algn="ctr"/>
            <a:r>
              <a:rPr lang="ru-RU" sz="4000" b="1" i="1" dirty="0" smtClean="0"/>
              <a:t>Римской империи?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229200"/>
            <a:ext cx="6625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Октавиан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Август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_1326912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1944216" cy="244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ens_-_Mars_et_Rhea_Sil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276" y="260648"/>
            <a:ext cx="7551402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093296"/>
            <a:ext cx="585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П. Рубенс «Марс и Рея Сильвия»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19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48" y="908720"/>
            <a:ext cx="4669931" cy="4536504"/>
          </a:xfrm>
          <a:prstGeom prst="rect">
            <a:avLst/>
          </a:prstGeom>
        </p:spPr>
      </p:pic>
      <p:pic>
        <p:nvPicPr>
          <p:cNvPr id="4" name="Рисунок 3" descr="220px-Buntspecht_Dendrocopos_majo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1872208" cy="3097657"/>
          </a:xfrm>
          <a:prstGeom prst="rect">
            <a:avLst/>
          </a:prstGeom>
        </p:spPr>
      </p:pic>
      <p:pic>
        <p:nvPicPr>
          <p:cNvPr id="5" name="Рисунок 4" descr="Kiebitz_050424ausschni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0462" y="3501008"/>
            <a:ext cx="3792830" cy="31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e-wolf_suckles_Romulus_and_Re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91276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445224"/>
            <a:ext cx="7207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Капитолийская волчица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olo_e_r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7786"/>
            <a:ext cx="5328890" cy="5286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44522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Фаустул</a:t>
            </a:r>
            <a:r>
              <a:rPr lang="ru-RU" dirty="0" smtClean="0"/>
              <a:t> (справа) находит Ромула и Рема, вскормленных волчицей, и дятла. Их мать Рея Сильвия и речной бог </a:t>
            </a:r>
            <a:r>
              <a:rPr lang="ru-RU" dirty="0" err="1" smtClean="0"/>
              <a:t>Тиберин</a:t>
            </a:r>
            <a:r>
              <a:rPr lang="ru-RU" dirty="0" smtClean="0"/>
              <a:t> находятся рядом.</a:t>
            </a:r>
            <a:br>
              <a:rPr lang="ru-RU" dirty="0" smtClean="0"/>
            </a:br>
            <a:r>
              <a:rPr lang="ru-RU" dirty="0" smtClean="0"/>
              <a:t>Рубенс «Ромул, Рем и волчица», 1616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bastiano-ricci-childhood-of-romulus-and-re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6225"/>
            <a:ext cx="6264696" cy="6451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268760"/>
            <a:ext cx="5208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Roma</a:t>
            </a:r>
            <a:r>
              <a:rPr lang="ru-RU" sz="8000" dirty="0"/>
              <a:t> </a:t>
            </a:r>
            <a:r>
              <a:rPr lang="ru-RU" sz="8000" dirty="0" smtClean="0"/>
              <a:t>(Рим)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645024"/>
            <a:ext cx="7106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21 апреля 753 г. до н. э.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249</Words>
  <Application>Microsoft Office PowerPoint</Application>
  <PresentationFormat>Экран (4:3)</PresentationFormat>
  <Paragraphs>68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Тема Office</vt:lpstr>
      <vt:lpstr>Бумажная</vt:lpstr>
      <vt:lpstr>Литейная</vt:lpstr>
      <vt:lpstr>Официальная</vt:lpstr>
      <vt:lpstr>Солнцестояние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15</cp:revision>
  <dcterms:created xsi:type="dcterms:W3CDTF">2013-04-18T20:37:07Z</dcterms:created>
  <dcterms:modified xsi:type="dcterms:W3CDTF">2013-04-25T21:55:48Z</dcterms:modified>
</cp:coreProperties>
</file>