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9" r:id="rId4"/>
    <p:sldId id="263" r:id="rId5"/>
    <p:sldId id="258" r:id="rId6"/>
    <p:sldId id="283" r:id="rId7"/>
    <p:sldId id="282" r:id="rId8"/>
    <p:sldId id="284" r:id="rId9"/>
    <p:sldId id="285" r:id="rId10"/>
    <p:sldId id="290" r:id="rId11"/>
    <p:sldId id="292" r:id="rId12"/>
    <p:sldId id="286" r:id="rId13"/>
    <p:sldId id="264" r:id="rId14"/>
    <p:sldId id="280" r:id="rId15"/>
    <p:sldId id="260" r:id="rId16"/>
    <p:sldId id="265" r:id="rId17"/>
    <p:sldId id="259" r:id="rId18"/>
    <p:sldId id="261" r:id="rId19"/>
    <p:sldId id="281" r:id="rId20"/>
    <p:sldId id="267" r:id="rId21"/>
    <p:sldId id="287" r:id="rId22"/>
    <p:sldId id="268" r:id="rId23"/>
    <p:sldId id="269" r:id="rId24"/>
    <p:sldId id="262" r:id="rId25"/>
    <p:sldId id="266" r:id="rId26"/>
    <p:sldId id="288" r:id="rId27"/>
    <p:sldId id="270" r:id="rId28"/>
    <p:sldId id="289" r:id="rId29"/>
    <p:sldId id="271" r:id="rId30"/>
    <p:sldId id="291" r:id="rId31"/>
    <p:sldId id="272" r:id="rId32"/>
    <p:sldId id="273" r:id="rId33"/>
    <p:sldId id="274" r:id="rId34"/>
    <p:sldId id="275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62EBD-C96D-4433-A6A0-ABC7D72151E3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3005-95A8-401D-8E76-B138BB805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1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4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6.jpeg"/><Relationship Id="rId10" Type="http://schemas.openxmlformats.org/officeDocument/2006/relationships/image" Target="../media/image17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2714620"/>
            <a:ext cx="684835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Одежда наших предков</a:t>
            </a:r>
            <a:endParaRPr lang="ru-RU" sz="6000" b="1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00702"/>
            <a:ext cx="37665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Окружающий мир, 3 класс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УМК «Гармония»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Марченко Е.В.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кал\Pictures\картинки\Sample Pictures\СТАРИННЫЙ БЫТ РУСИ\белорусы 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120336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 descr="C:\Users\кал\Pictures\картинки\Sample Pictures\СТАРИННЫЙ БЫТ РУСИ\белорусы 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96376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C:\Users\кал\Pictures\картинки\Sample Pictures\СТАРИННЫЙ БЫТ РУСИ\Боярыня и боярин в нарядной и одежде 16 в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124717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Users\кал\Pictures\картинки\Sample Pictures\СТАРИННЫЙ БЫТ РУСИ\Боярыня и боярин в нарядной одежде 16 в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214290"/>
            <a:ext cx="1149726" cy="273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кал\Pictures\картинки\Sample Pictures\СТАРИННЫЙ БЫТ РУСИ\Бродячие торговцы с котомкам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357694"/>
            <a:ext cx="1928805" cy="225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кал\Pictures\картинки\Sample Pictures\СТАРИННЫЙ БЫТ РУСИ\КОЛЯД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429132"/>
            <a:ext cx="239189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Раньше мужская и женская рубахи по крою не различались. Надевали их на тело.  Мужчины под рубаху надевали порты- штаны, а женщины сверху рубахи надевали сарафан или юбку.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 у мужчин, и у женщин одежда была достаточно свободной, чтобы удобно было двигаться. Но рубахи и сарафаны обязательно подпоясывали.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7651" name="Picture 3" descr="C:\Users\кал\Pictures\картинки\Sample Pictures\СТАРИННЫЙ БЫТ РУСИ\мордва эрзя 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1479496" cy="3553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C:\Users\кал\Pictures\картинки\Sample Pictures\СТАРИННЫЙ БЫТ РУСИ\ОДЕЖ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855590"/>
            <a:ext cx="1285874" cy="3840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4" name="Picture 6" descr="C:\Users\кал\Pictures\картинки\Sample Pictures\СТАРИННЫЙ БЫТ РУСИ\крестьяне (2).jpg"/>
          <p:cNvPicPr>
            <a:picLocks noChangeAspect="1" noChangeArrowheads="1"/>
          </p:cNvPicPr>
          <p:nvPr/>
        </p:nvPicPr>
        <p:blipFill>
          <a:blip r:embed="rId5"/>
          <a:srcRect l="44982"/>
          <a:stretch>
            <a:fillRect/>
          </a:stretch>
        </p:blipFill>
        <p:spPr bwMode="auto">
          <a:xfrm>
            <a:off x="1357290" y="3786190"/>
            <a:ext cx="175509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/>
          <a:srcRect l="56636" b="49193"/>
          <a:stretch>
            <a:fillRect/>
          </a:stretch>
        </p:blipFill>
        <p:spPr bwMode="auto">
          <a:xfrm>
            <a:off x="3071802" y="3786190"/>
            <a:ext cx="1571829" cy="288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C:\Users\кал\Pictures\картинки\Sample Pictures\СТАРИННЫЙ БЫТ РУСИ\мордва (мокша) ж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214686"/>
            <a:ext cx="1128869" cy="3495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0" name="Picture 2" descr="C:\Users\кал\Pictures\картинки\Sample Pictures\СТАРИННЫЙ БЫТ РУСИ\крестьяне (2).jpg"/>
          <p:cNvPicPr>
            <a:picLocks noChangeAspect="1" noChangeArrowheads="1"/>
          </p:cNvPicPr>
          <p:nvPr/>
        </p:nvPicPr>
        <p:blipFill>
          <a:blip r:embed="rId5"/>
          <a:srcRect r="47255"/>
          <a:stretch>
            <a:fillRect/>
          </a:stretch>
        </p:blipFill>
        <p:spPr bwMode="auto">
          <a:xfrm>
            <a:off x="4500562" y="3714752"/>
            <a:ext cx="168259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Рубаха женская и мужская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ОДЕЖДА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395118"/>
            <a:ext cx="4143404" cy="482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ОДЕЖДА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1500174"/>
            <a:ext cx="4194343" cy="466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кал\Pictures\картинки\Sample Pictures\СТАРИННЫЙ БЫТ РУСИ\Крестьянка в нарядном платье. 1830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66"/>
            <a:ext cx="4687403" cy="549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3357562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Крестьянка в нарядном платье, 1830 г.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564357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Обязательной частью одежды был пояс. Считалось, что пояс оберегает от злых духов.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кал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3429024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C:\Users\кал\Pictures\Рисунок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18553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 descr="C:\Users\кал\Pictures\картинки\Sample Pictures\СТАРИННЫЙ БЫТ РУСИ\Scan10001.JPG"/>
          <p:cNvPicPr>
            <a:picLocks noChangeAspect="1" noChangeArrowheads="1"/>
          </p:cNvPicPr>
          <p:nvPr/>
        </p:nvPicPr>
        <p:blipFill>
          <a:blip r:embed="rId4"/>
          <a:srcRect l="25539" t="14522" r="20684" b="27684"/>
          <a:stretch>
            <a:fillRect/>
          </a:stretch>
        </p:blipFill>
        <p:spPr bwMode="auto">
          <a:xfrm>
            <a:off x="3214678" y="2214554"/>
            <a:ext cx="2428892" cy="3363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ал\Pictures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785794"/>
            <a:ext cx="6400800" cy="4827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43438" y="357166"/>
            <a:ext cx="3430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Иван Куликов  </a:t>
            </a:r>
            <a:r>
              <a:rPr lang="ru-RU" b="1" dirty="0" smtClean="0">
                <a:solidFill>
                  <a:srgbClr val="002060"/>
                </a:solidFill>
              </a:rPr>
              <a:t>«В </a:t>
            </a:r>
            <a:r>
              <a:rPr lang="ru-RU" b="1" dirty="0">
                <a:solidFill>
                  <a:srgbClr val="002060"/>
                </a:solidFill>
              </a:rPr>
              <a:t>русской </a:t>
            </a:r>
            <a:r>
              <a:rPr lang="ru-RU" b="1" dirty="0" smtClean="0">
                <a:solidFill>
                  <a:srgbClr val="002060"/>
                </a:solidFill>
              </a:rPr>
              <a:t>избе»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578645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Сесть за стол без пояса считалось неприличным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64" y="565767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Ворот, оплечья, края подола и рукавов одежды обшивали цветными нитками или полосками ткани. Считалось, что это оберегает человека от несчастий.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C:\Users\кал\Pictures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786058"/>
            <a:ext cx="3786214" cy="288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кал\Pictures\Рисунок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643338" cy="278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кал\Pictures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14290"/>
            <a:ext cx="3638539" cy="293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кал\Pictures\картинки\Sample Pictures\страны, города\Казаки\narukavni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290"/>
            <a:ext cx="254033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578645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разных местностях использовали свои узоры и берегли эти традиции.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кал\Pictures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928958" cy="187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кал\Pictures\Рисунок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4194172" cy="219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кал\Pictures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714620"/>
            <a:ext cx="42672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кал\Pictures\Рису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357430"/>
            <a:ext cx="27466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C:\Users\кал\Pictures\картинки\Sample Pictures\страны, города\Казаки\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428604"/>
            <a:ext cx="614365" cy="282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C:\Users\кал\Pictures\картинки\Sample Pictures\страны, города\Казаки\1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3857628"/>
            <a:ext cx="1106475" cy="618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C:\Users\кал\Pictures\картинки\Sample Pictures\страны, города\Казаки\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000504"/>
            <a:ext cx="2668452" cy="58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шерстяной ткани и плотного войлока шили мужские кафтаны и колпаки.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кал\Pictures\картинки\Sample Pictures\страны, города\Казаки\mu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1709732" cy="3374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кал\Pictures\Рисунок13.jpg"/>
          <p:cNvPicPr>
            <a:picLocks noChangeAspect="1" noChangeArrowheads="1"/>
          </p:cNvPicPr>
          <p:nvPr/>
        </p:nvPicPr>
        <p:blipFill>
          <a:blip r:embed="rId3"/>
          <a:srcRect l="34058" t="20914"/>
          <a:stretch>
            <a:fillRect/>
          </a:stretch>
        </p:blipFill>
        <p:spPr bwMode="auto">
          <a:xfrm>
            <a:off x="4000496" y="1428736"/>
            <a:ext cx="4716450" cy="3565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шерстяной ткани и плотного войлока шили женские душегреи и платки.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кал\Pictures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286148" cy="5041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29124" y="5929330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"</a:t>
            </a:r>
            <a:r>
              <a:rPr lang="ru-RU" sz="2000" b="1" dirty="0">
                <a:solidFill>
                  <a:srgbClr val="002060"/>
                </a:solidFill>
              </a:rPr>
              <a:t>Калужские крестьянки" </a:t>
            </a:r>
            <a:r>
              <a:rPr lang="ru-RU" sz="2000" b="1" dirty="0" smtClean="0">
                <a:solidFill>
                  <a:srgbClr val="002060"/>
                </a:solidFill>
              </a:rPr>
              <a:t>1909 г.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           Ф. В. </a:t>
            </a:r>
            <a:r>
              <a:rPr lang="ru-RU" sz="2000" b="1" dirty="0" err="1">
                <a:solidFill>
                  <a:srgbClr val="002060"/>
                </a:solidFill>
              </a:rPr>
              <a:t>Сычков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ал\Pictures\картинки\Sample Pictures\СТАРИННЫЙ БЫТ РУСИ\выпушкой украшали праздничную душегре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3678419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57818" y="464344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Праздничная женская душегрея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1384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Какой была одежда сельских жителей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857892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Крестьяне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714488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Простые горожане и сельские жители носили </a:t>
            </a:r>
            <a:r>
              <a:rPr lang="ru-RU" sz="2800" b="1" u="sng" dirty="0" err="1" smtClean="0">
                <a:solidFill>
                  <a:srgbClr val="C00000"/>
                </a:solidFill>
              </a:rPr>
              <a:t>домотканную</a:t>
            </a:r>
            <a:r>
              <a:rPr lang="ru-RU" sz="2800" b="1" dirty="0" smtClean="0">
                <a:solidFill>
                  <a:srgbClr val="002060"/>
                </a:solidFill>
              </a:rPr>
              <a:t> одежду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кал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295219" cy="4383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478632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овчины, медвежьих, волчьих шкур шили шубы, полушубки, тулупы, меховые шапки.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кал\Pictures\картинки\Sample Pictures\СТАРИННЫЙ БЫТ РУСИ\промысел.jpg"/>
          <p:cNvPicPr>
            <a:picLocks noChangeAspect="1" noChangeArrowheads="1"/>
          </p:cNvPicPr>
          <p:nvPr/>
        </p:nvPicPr>
        <p:blipFill>
          <a:blip r:embed="rId2"/>
          <a:srcRect t="11468" r="44391" b="19843"/>
          <a:stretch>
            <a:fillRect/>
          </a:stretch>
        </p:blipFill>
        <p:spPr bwMode="auto">
          <a:xfrm>
            <a:off x="2143108" y="285728"/>
            <a:ext cx="2286016" cy="362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кал\Pictures\картинки\Sample Pictures\страны, города\Казаки\on.gif"/>
          <p:cNvPicPr>
            <a:picLocks noChangeAspect="1" noChangeArrowheads="1"/>
          </p:cNvPicPr>
          <p:nvPr/>
        </p:nvPicPr>
        <p:blipFill>
          <a:blip r:embed="rId3"/>
          <a:srcRect b="18687"/>
          <a:stretch>
            <a:fillRect/>
          </a:stretch>
        </p:blipFill>
        <p:spPr bwMode="auto">
          <a:xfrm>
            <a:off x="4610843" y="285729"/>
            <a:ext cx="1934014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 descr="C:\Users\кал\Pictures\картинки\Sample Pictures\СТАРИННЫЙ БЫТ РУСИ\С дровами из лесу.jpg"/>
          <p:cNvPicPr>
            <a:picLocks noChangeAspect="1" noChangeArrowheads="1"/>
          </p:cNvPicPr>
          <p:nvPr/>
        </p:nvPicPr>
        <p:blipFill>
          <a:blip r:embed="rId4"/>
          <a:srcRect l="12699" t="10779" r="18253" b="18325"/>
          <a:stretch>
            <a:fillRect/>
          </a:stretch>
        </p:blipFill>
        <p:spPr bwMode="auto">
          <a:xfrm>
            <a:off x="6858016" y="3929066"/>
            <a:ext cx="207170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7" name="Picture 7" descr="C:\Users\кал\Pictures\картинки\Sample Pictures\СТАРИННЫЙ БЫТ РУСИ\Рисунок8.jpg"/>
          <p:cNvPicPr>
            <a:picLocks noChangeAspect="1" noChangeArrowheads="1"/>
          </p:cNvPicPr>
          <p:nvPr/>
        </p:nvPicPr>
        <p:blipFill>
          <a:blip r:embed="rId5"/>
          <a:srcRect l="29260" t="4750"/>
          <a:stretch>
            <a:fillRect/>
          </a:stretch>
        </p:blipFill>
        <p:spPr bwMode="auto">
          <a:xfrm>
            <a:off x="6786578" y="214290"/>
            <a:ext cx="2122473" cy="356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8" name="Picture 8" descr="C:\Users\кал\Pictures\картинки\Sample Pictures\СТАРИННЫЙ БЫТ РУСИ\Scan10001.JPG"/>
          <p:cNvPicPr>
            <a:picLocks noChangeAspect="1" noChangeArrowheads="1"/>
          </p:cNvPicPr>
          <p:nvPr/>
        </p:nvPicPr>
        <p:blipFill>
          <a:blip r:embed="rId6"/>
          <a:srcRect l="42636" t="12275" r="29457" b="60649"/>
          <a:stretch>
            <a:fillRect/>
          </a:stretch>
        </p:blipFill>
        <p:spPr bwMode="auto">
          <a:xfrm>
            <a:off x="285720" y="142852"/>
            <a:ext cx="154306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 r="63052" b="45000"/>
          <a:stretch>
            <a:fillRect/>
          </a:stretch>
        </p:blipFill>
        <p:spPr bwMode="auto">
          <a:xfrm>
            <a:off x="285720" y="2285992"/>
            <a:ext cx="1785950" cy="416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кал\Pictures\картинки\Sample Pictures\страны, города\Казаки\23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846513" cy="2865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C:\Users\кал\Pictures\картинки\Sample Pictures\СТАРИННЫЙ БЫТ РУСИ\Рисунок11.jpg"/>
          <p:cNvPicPr>
            <a:picLocks noChangeAspect="1" noChangeArrowheads="1"/>
          </p:cNvPicPr>
          <p:nvPr/>
        </p:nvPicPr>
        <p:blipFill>
          <a:blip r:embed="rId3"/>
          <a:srcRect t="14354" r="50315"/>
          <a:stretch>
            <a:fillRect/>
          </a:stretch>
        </p:blipFill>
        <p:spPr bwMode="auto">
          <a:xfrm>
            <a:off x="642910" y="3286124"/>
            <a:ext cx="1500198" cy="3409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2" name="Picture 2" descr="C:\Users\кал\Pictures\картинки\Sample Pictures\СТАРИННЫЙ БЫТ РУСИ\ва´рега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519491" cy="479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429264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ноги в старину плели лёгкие и мягкие лапти. Для тепла ноги заворачивали в ткань или мех- онучи, перетягивали их тесёмками из ткани или кожи.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кал\Pictures\картинки\Sample Pictures\страны, города\Казаки\on.gif"/>
          <p:cNvPicPr>
            <a:picLocks noChangeAspect="1" noChangeArrowheads="1"/>
          </p:cNvPicPr>
          <p:nvPr/>
        </p:nvPicPr>
        <p:blipFill>
          <a:blip r:embed="rId2"/>
          <a:srcRect l="3108" t="75853"/>
          <a:stretch>
            <a:fillRect/>
          </a:stretch>
        </p:blipFill>
        <p:spPr bwMode="auto">
          <a:xfrm>
            <a:off x="571472" y="928670"/>
            <a:ext cx="2870197" cy="1527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кал\Pictures\Рисунок15.jpg"/>
          <p:cNvPicPr>
            <a:picLocks noChangeAspect="1" noChangeArrowheads="1"/>
          </p:cNvPicPr>
          <p:nvPr/>
        </p:nvPicPr>
        <p:blipFill>
          <a:blip r:embed="rId3"/>
          <a:srcRect l="36103" t="65015" r="26514" b="1412"/>
          <a:stretch>
            <a:fillRect/>
          </a:stretch>
        </p:blipFill>
        <p:spPr bwMode="auto">
          <a:xfrm>
            <a:off x="4000496" y="714356"/>
            <a:ext cx="171451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кал\Pictures\Рисунок16.png"/>
          <p:cNvPicPr>
            <a:picLocks noChangeAspect="1" noChangeArrowheads="1"/>
          </p:cNvPicPr>
          <p:nvPr/>
        </p:nvPicPr>
        <p:blipFill>
          <a:blip r:embed="rId4"/>
          <a:srcRect t="67308" r="29166"/>
          <a:stretch>
            <a:fillRect/>
          </a:stretch>
        </p:blipFill>
        <p:spPr bwMode="auto">
          <a:xfrm>
            <a:off x="6215074" y="1142984"/>
            <a:ext cx="1727219" cy="1511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 descr="C:\Users\кал\Pictures\картинки\Sample Pictures\СТАРИННЫЙ БЫТ РУСИ\С дровами из лесу.jpg"/>
          <p:cNvPicPr>
            <a:picLocks noChangeAspect="1" noChangeArrowheads="1"/>
          </p:cNvPicPr>
          <p:nvPr/>
        </p:nvPicPr>
        <p:blipFill>
          <a:blip r:embed="rId5"/>
          <a:srcRect l="11588" t="71062" r="16983"/>
          <a:stretch>
            <a:fillRect/>
          </a:stretch>
        </p:blipFill>
        <p:spPr bwMode="auto">
          <a:xfrm>
            <a:off x="714348" y="3214686"/>
            <a:ext cx="303973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C:\Users\кал\Pictures\картинки\Sample Pictures\СТАРИННЫЙ БЫТ РУСИ\Русский мужик. XVII в..jpg"/>
          <p:cNvPicPr>
            <a:picLocks noChangeAspect="1" noChangeArrowheads="1"/>
          </p:cNvPicPr>
          <p:nvPr/>
        </p:nvPicPr>
        <p:blipFill>
          <a:blip r:embed="rId6"/>
          <a:srcRect l="3894" t="67535" r="13114"/>
          <a:stretch>
            <a:fillRect/>
          </a:stretch>
        </p:blipFill>
        <p:spPr bwMode="auto">
          <a:xfrm>
            <a:off x="5572132" y="3071810"/>
            <a:ext cx="270640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Национальная одежда народов России.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14282" y="357166"/>
            <a:ext cx="2761633" cy="3336021"/>
            <a:chOff x="214282" y="357166"/>
            <a:chExt cx="2761633" cy="3336021"/>
          </a:xfrm>
        </p:grpSpPr>
        <p:pic>
          <p:nvPicPr>
            <p:cNvPr id="12290" name="Picture 2" descr="C:\Users\кал\Pictures\картинки\Sample Pictures\СТАРИННЫЙ БЫТ РУСИ\белорусы ж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728" y="357166"/>
              <a:ext cx="1547187" cy="32147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291" name="Picture 3" descr="C:\Users\кал\Pictures\картинки\Sample Pictures\СТАРИННЫЙ БЫТ РУСИ\белорусы м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57166"/>
              <a:ext cx="1285884" cy="33360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500034" y="350043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Белоруссы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571868" y="428604"/>
            <a:ext cx="2387196" cy="3159918"/>
            <a:chOff x="3571868" y="428604"/>
            <a:chExt cx="2387196" cy="3159918"/>
          </a:xfrm>
        </p:grpSpPr>
        <p:pic>
          <p:nvPicPr>
            <p:cNvPr id="12292" name="Picture 4" descr="C:\Users\кал\Pictures\картинки\Sample Pictures\СТАРИННЫЙ БЫТ РУСИ\мордва эрзя ж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868" y="428604"/>
              <a:ext cx="1110227" cy="31432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293" name="Picture 5" descr="C:\Users\кал\Pictures\картинки\Sample Pictures\СТАРИННЫЙ БЫТ РУСИ\мордва эрзя м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3437" y="428604"/>
              <a:ext cx="1315627" cy="31599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3643306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Мордва эрзя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4" name="Picture 6" descr="C:\Users\кал\Pictures\картинки\Sample Pictures\СТАРИННЫЙ БЫТ РУСИ\ненц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28604"/>
            <a:ext cx="264290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572264" y="335756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Ненцы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57158" y="4071942"/>
            <a:ext cx="2174836" cy="2500330"/>
            <a:chOff x="357158" y="4071942"/>
            <a:chExt cx="2174836" cy="2500330"/>
          </a:xfrm>
        </p:grpSpPr>
        <p:pic>
          <p:nvPicPr>
            <p:cNvPr id="12295" name="Picture 7" descr="C:\Users\кал\Pictures\картинки\Sample Pictures\СТАРИННЫЙ БЫТ РУСИ\украинцы ж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28727" y="4071942"/>
              <a:ext cx="1103267" cy="24865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296" name="Picture 8" descr="C:\Users\кал\Pictures\картинки\Sample Pictures\СТАРИННЫЙ БЫТ РУСИ\украинцы м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7158" y="4071942"/>
              <a:ext cx="1180171" cy="250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4" name="TextBox 13"/>
          <p:cNvSpPr txBox="1"/>
          <p:nvPr/>
        </p:nvSpPr>
        <p:spPr>
          <a:xfrm>
            <a:off x="428596" y="6396335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Украинцы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7" name="Picture 9" descr="C:\Users\кал\Pictures\картинки\Sample Pictures\СТАРИННЫЙ БЫТ РУСИ\чукчи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786190"/>
            <a:ext cx="212795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643702" y="6396335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Чукчи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8" name="Picture 10" descr="C:\Users\кал\Pictures\картинки\Sample Pictures\СТАРИННЫЙ БЫТ РУСИ\крестьяне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4071942"/>
            <a:ext cx="27232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571868" y="6396335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Русские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28572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Сотни лет одежда сельских жителей не менялась. Примерно 100 лет назад в деревни «пришли» кепки, сапоги, пиджаки, валенки, ботинки.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C:\Users\кал\Pictures\картинки\Sample Pictures\СТАРИННЫЙ БЫТ РУСИ\Рисунок10.jpg"/>
          <p:cNvPicPr>
            <a:picLocks noChangeAspect="1" noChangeArrowheads="1"/>
          </p:cNvPicPr>
          <p:nvPr/>
        </p:nvPicPr>
        <p:blipFill>
          <a:blip r:embed="rId2"/>
          <a:srcRect t="15135" r="38485"/>
          <a:stretch>
            <a:fillRect/>
          </a:stretch>
        </p:blipFill>
        <p:spPr bwMode="auto">
          <a:xfrm>
            <a:off x="428596" y="214290"/>
            <a:ext cx="239229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C:\Users\кал\Pictures\картинки\Sample Pictures\СТАРИННЫЙ БЫТ РУСИ\ПЛОТНИК 19.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2053010" cy="4837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 l="65387" t="55000"/>
          <a:stretch>
            <a:fillRect/>
          </a:stretch>
        </p:blipFill>
        <p:spPr bwMode="auto">
          <a:xfrm>
            <a:off x="6144870" y="1857364"/>
            <a:ext cx="2356220" cy="4795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64344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Дворянин 16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85728"/>
            <a:ext cx="78181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Чем отличалась одежда богатых горожан.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23554" name="Picture 2" descr="C:\Users\кал\Pictures\картинки\Sample Pictures\СТАРИННЫЙ БЫТ РУСИ\Благородный дворянин. 15-16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16383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C:\Users\кал\Pictures\картинки\Sample Pictures\СТАРИННЫЙ БЫТ РУСИ\бояре 17 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736"/>
            <a:ext cx="3063656" cy="327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57488" y="10001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Бояре 17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786446" y="1214422"/>
            <a:ext cx="3164541" cy="3562355"/>
            <a:chOff x="5760404" y="3143248"/>
            <a:chExt cx="3164541" cy="3562355"/>
          </a:xfrm>
        </p:grpSpPr>
        <p:pic>
          <p:nvPicPr>
            <p:cNvPr id="23556" name="Picture 4" descr="C:\Users\кал\Pictures\картинки\Sample Pictures\СТАРИННЫЙ БЫТ РУСИ\Боярыня и боярин в нарядной и одежде 16 век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0404" y="3214686"/>
              <a:ext cx="1692920" cy="34909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3557" name="Picture 5" descr="C:\Users\кал\Pictures\картинки\Sample Pictures\СТАРИННЫЙ БЫТ РУСИ\Боярыня и боярин в нарядной одежде 16 век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9520" y="3143248"/>
              <a:ext cx="1495425" cy="35528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6143636" y="457200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Бояре 17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5143512"/>
            <a:ext cx="85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Богатые горожане носили одежду из дорогих привозных тканей: парчи, атласа, бархата. Шубы и шапки шили из дорогих мехов: куницы, бобра, соболя. Украшали одежду бисером и жемчугом. Носили украшения из серебра и золота.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ал\Pictures\картинки\Sample Pictures\СТАРИННЫЙ БЫТ РУСИ\Одежда цариц XVII в. Царица Евдокия в царском одеянии ицарица наталия в ездовом  бурнус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4143404" cy="459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57422" y="5429264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Одежда цариц 17 века.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Последние 300 лет одежда богатых людей менялась под влиянием моды из Западной Европы.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C:\Users\кал\Pictures\картинки\Sample Pictures\СТАРИННЫЙ БЫТ РУСИ\Нижегородский.jpg"/>
          <p:cNvPicPr>
            <a:picLocks noChangeAspect="1" noChangeArrowheads="1"/>
          </p:cNvPicPr>
          <p:nvPr/>
        </p:nvPicPr>
        <p:blipFill>
          <a:blip r:embed="rId2"/>
          <a:srcRect l="15432" r="22839" b="14534"/>
          <a:stretch>
            <a:fillRect/>
          </a:stretch>
        </p:blipFill>
        <p:spPr bwMode="auto">
          <a:xfrm>
            <a:off x="214282" y="1214422"/>
            <a:ext cx="1982769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57422" y="1428736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Дворяне стали надевать камзолы и накрахмаленные рубашки, а на головы шапки- треуголки.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Женские платья были громоздкими с широкими юбками на обручах.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3" descr="C:\Users\кал\Pictures\Рисунок20н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57000"/>
            <a:ext cx="3157559" cy="3658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214290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 стали носить фраки, сюртуки и шляпы, платья стали более простого покроя, но по- прежнему с длинными юбками.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кал\Pictures\ооо.jpg"/>
          <p:cNvPicPr>
            <a:picLocks noChangeAspect="1" noChangeArrowheads="1"/>
          </p:cNvPicPr>
          <p:nvPr/>
        </p:nvPicPr>
        <p:blipFill>
          <a:blip r:embed="rId2"/>
          <a:srcRect r="46107" b="2173"/>
          <a:stretch>
            <a:fillRect/>
          </a:stretch>
        </p:blipFill>
        <p:spPr bwMode="auto">
          <a:xfrm>
            <a:off x="642910" y="1643050"/>
            <a:ext cx="3377069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кал\Pictures\Рисунок20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526067" cy="4552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42860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Мода середины 19 века.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C:\Users\кал\Pictures\картинки\Sample Pictures\СТАРИННЫЙ БЫТ РУСИ\Мода середины XIX в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285860"/>
            <a:ext cx="3451573" cy="5024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C:\Users\кал\Pictures\картинки\Sample Pictures\СТАРИННЫЙ БЫТ РУСИ\Платье летнее. ХIХ 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00703"/>
            <a:ext cx="3581404" cy="510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л\Pictures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432"/>
            <a:ext cx="5000660" cy="5774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85852" y="6072206"/>
            <a:ext cx="67063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Бельский Н. П. "Крестьянские мальчики"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Desktop\СКАНЕР\а. апсид илл война и м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318" y="785794"/>
            <a:ext cx="5482649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Бал 19 в.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455926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Как одевались военные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550070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Каждый полководец одевал своих воинов в яркую одинаковую одежду, чтобы во время войны было легче определить своих воинов.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Users\кал\Pictures\картинки\Sample Pictures\СТАРИННЫЙ БЫТ РУСИ\гренадёр преображенского полка 17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72214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C:\Users\кал\Pictures\картинки\Sample Pictures\СТАРИННЫЙ БЫТ РУСИ\Рядовой лейб-гвардии Семеновского полка. XIX в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14488"/>
            <a:ext cx="2377880" cy="381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C:\Users\кал\Pictures\картинки\Sample Pictures\СТАРИННЫЙ БЫТ РУСИ\солдат  смоленского полка 17 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466181"/>
            <a:ext cx="1857388" cy="3988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928926" y="100010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Солдат смоленского полка 17в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928670"/>
            <a:ext cx="328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Солдат семёновского полка 19 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14356"/>
            <a:ext cx="300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Солдат 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преображенского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полка 17в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500042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Руси постоянное войско появилось более 300 лет назад. Это были стрельцы.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22" name="Picture 2" descr="C:\Users\кал\Pictures\картинки\Sample Pictures\СТАРИННЫЙ БЫТ РУСИ\стрлцкий голова 16-17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2214578" cy="4549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57752" y="614364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Стрелецкий голова 17 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429264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Пехотинцы носили зелёные кафтаны, кавалеристы- синие.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1747" name="Picture 3" descr="C:\Users\кал\Pictures\картинки\Sample Pictures\СТАРИННЫЙ БЫТ РУСИ\Рядовой гусарского полка сполной амуницией 1797-1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169" y="500042"/>
            <a:ext cx="366581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C:\Users\кал\Pictures\картинки\Sample Pictures\СТАРИННЫЙ БЫТ РУСИ\Офицер армейской пехоты 1700-1720  д.кардовский 19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500042"/>
            <a:ext cx="3413107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военные мундиры нашивались погоны- наплечные знаки отличия. По ним можно было определить воинское звание. Погоны офицеров украшались бахромой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кал\Desktop\СКАНЕР\эполет адмира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95006"/>
            <a:ext cx="3659929" cy="4093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кал\Desktop\СКАНЕР\погон подпоручика 11 гренадёрского фанагорийского полка 1909 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37172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За храбрость и победы воины награждались орденами и медалями.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кал\Pictures\картинки\Sample Pictures\СТАРИННЫЙ БЫТ РУСИ\Орден Святого Андрея Первозванного — первый и высший российский орд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3143272" cy="420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5429264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Орден Святого Андрея Первозванного- первый и высший российский орден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2771" name="Picture 3" descr="C:\Users\кал\Pictures\картинки\Sample Pictures\СТАРИННЫЙ БЫТ РУСИ\Кавалер ордена Св. Андрея первозваного.jpg"/>
          <p:cNvPicPr>
            <a:picLocks noChangeAspect="1" noChangeArrowheads="1"/>
          </p:cNvPicPr>
          <p:nvPr/>
        </p:nvPicPr>
        <p:blipFill>
          <a:blip r:embed="rId3"/>
          <a:srcRect l="12245" t="5535" r="11224" b="4520"/>
          <a:stretch>
            <a:fillRect/>
          </a:stretch>
        </p:blipFill>
        <p:spPr bwMode="auto">
          <a:xfrm>
            <a:off x="6500826" y="785794"/>
            <a:ext cx="2000264" cy="520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357786" y="5857892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Кавалер ордена Святого Андрея Первозванного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85728"/>
            <a:ext cx="7715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Из конопляного волокна шили повседневную одежду, просторную, удобную для работы.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кал\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736"/>
            <a:ext cx="5113940" cy="3852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14290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Из тонкого льняного полотна шили праздничную одежду.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кал\Pictures\картинки\Sample Pictures\страны, города\Казаки\Каз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643049"/>
            <a:ext cx="4429156" cy="437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кал\Pictures\Рисунок20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500594" cy="60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857356" y="6396335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Ф. В. </a:t>
            </a:r>
            <a:r>
              <a:rPr lang="ru-RU" sz="2400" b="1" dirty="0" err="1">
                <a:solidFill>
                  <a:srgbClr val="002060"/>
                </a:solidFill>
              </a:rPr>
              <a:t>Сычков</a:t>
            </a:r>
            <a:r>
              <a:rPr lang="ru-RU" sz="2400" b="1" dirty="0">
                <a:solidFill>
                  <a:srgbClr val="002060"/>
                </a:solidFill>
              </a:rPr>
              <a:t>  "Праздничный день"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ал\Pictures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476" y="1428736"/>
            <a:ext cx="5691482" cy="501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357422" y="357166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Праздничная и повседневная женская одежда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кал\Pictures\картинки\Sample Pictures\СТАРИННЫЙ БЫТ РУСИ\ОДЕЖ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1928826" cy="576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14810" y="1714488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Мужчины носили рубахи и штаны- порты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Женщины носили сарафаны, рубахи, юбки, платки.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кал\Pictures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2698736" cy="430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кал\Pictures\Рисунок20ш.jpg"/>
          <p:cNvPicPr>
            <a:picLocks noChangeAspect="1" noChangeArrowheads="1"/>
          </p:cNvPicPr>
          <p:nvPr/>
        </p:nvPicPr>
        <p:blipFill>
          <a:blip r:embed="rId3"/>
          <a:srcRect l="19926" t="24301" r="23616" b="2796"/>
          <a:stretch>
            <a:fillRect/>
          </a:stretch>
        </p:blipFill>
        <p:spPr bwMode="auto">
          <a:xfrm>
            <a:off x="785786" y="1857364"/>
            <a:ext cx="3385728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514</Words>
  <PresentationFormat>Экран (4:3)</PresentationFormat>
  <Paragraphs>66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Рубаха женская и мужская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кал</cp:lastModifiedBy>
  <cp:revision>23</cp:revision>
  <dcterms:created xsi:type="dcterms:W3CDTF">2010-05-15T15:59:34Z</dcterms:created>
  <dcterms:modified xsi:type="dcterms:W3CDTF">2010-05-23T17:03:16Z</dcterms:modified>
</cp:coreProperties>
</file>