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2"/>
  </p:notesMasterIdLst>
  <p:sldIdLst>
    <p:sldId id="28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8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6CEAE3-BB7E-4FAC-9301-DF9B05CB0715}" type="datetimeFigureOut">
              <a:rPr lang="ru-RU" smtClean="0"/>
              <a:t>19.06.2013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4E2EED-97D9-4D6E-A81D-65F285AEDF4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62315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5299" name="Заметки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smtClean="0"/>
          </a:p>
        </p:txBody>
      </p:sp>
      <p:sp>
        <p:nvSpPr>
          <p:cNvPr id="55300" name="Номер слайда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C575FC19-E214-457E-A07C-C3E2D97B72D9}" type="slidenum">
              <a:rPr lang="ru-RU" smtClean="0"/>
              <a:pPr eaLnBrk="1" hangingPunct="1"/>
              <a:t>9</a:t>
            </a:fld>
            <a:endParaRPr lang="ru-RU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ru-RU" sz="1400" smtClean="0"/>
              <a:t>	Такими мы хотим видеть учащихся и выпускников начальной школы. Поэтому основную задачу начальной школы можно сформулировать следующим образом: </a:t>
            </a:r>
            <a:r>
              <a:rPr lang="ru-RU" sz="1400" b="1" smtClean="0"/>
              <a:t>поддерживать и развивать</a:t>
            </a:r>
            <a:r>
              <a:rPr lang="ru-RU" sz="1400" smtClean="0"/>
              <a:t> основные достижения дошкольного периода развития, не прерывая и не подавляя ни одну из линий, </a:t>
            </a:r>
            <a:r>
              <a:rPr lang="ru-RU" sz="1400" b="1" smtClean="0"/>
              <a:t>формировать на этой основе учебную самостоятельность младших школьников</a:t>
            </a:r>
            <a:r>
              <a:rPr lang="ru-RU" sz="1400" smtClean="0"/>
              <a:t>. Достижение этой задачи будет способствовать и успешному учению на следующей ступени. Это возможно, если учебный процесс нацелен на становление </a:t>
            </a:r>
            <a:r>
              <a:rPr lang="ru-RU" sz="1400" b="1" smtClean="0"/>
              <a:t>ученического сообщества</a:t>
            </a:r>
            <a:r>
              <a:rPr lang="ru-RU" sz="1400" smtClean="0"/>
              <a:t> – групп детей, объединяемых и объединяющихся для совместной учебной деятельности.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F6EE3E59-DA4B-42E7-B0EF-CA0EA55FFD67}" type="slidenum">
              <a:rPr lang="ru-RU" smtClean="0"/>
              <a:pPr eaLnBrk="1" hangingPunct="1"/>
              <a:t>30</a:t>
            </a:fld>
            <a:endParaRPr lang="ru-RU" smtClean="0"/>
          </a:p>
        </p:txBody>
      </p:sp>
      <p:sp>
        <p:nvSpPr>
          <p:cNvPr id="57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16E422-75D2-41E0-968B-580E44DC8216}" type="datetimeFigureOut">
              <a:rPr lang="ru-RU" smtClean="0"/>
              <a:t>19.06.2013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14AAA2-9CB8-4F3F-9E18-CC896500331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288632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16E422-75D2-41E0-968B-580E44DC8216}" type="datetimeFigureOut">
              <a:rPr lang="ru-RU" smtClean="0"/>
              <a:t>19.06.2013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14AAA2-9CB8-4F3F-9E18-CC896500331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321166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16E422-75D2-41E0-968B-580E44DC8216}" type="datetimeFigureOut">
              <a:rPr lang="ru-RU" smtClean="0"/>
              <a:t>19.06.2013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14AAA2-9CB8-4F3F-9E18-CC896500331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569733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625" y="228600"/>
            <a:ext cx="854075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301625" y="1600200"/>
            <a:ext cx="8540750" cy="4498975"/>
          </a:xfrm>
        </p:spPr>
        <p:txBody>
          <a:bodyPr>
            <a:normAutofit/>
          </a:bodyPr>
          <a:lstStyle/>
          <a:p>
            <a:pPr lvl="0"/>
            <a:endParaRPr lang="ru-RU" noProof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301625" y="6245225"/>
            <a:ext cx="2289175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289175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895114-345B-450A-89F1-2D45D4F28C9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512900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16E422-75D2-41E0-968B-580E44DC8216}" type="datetimeFigureOut">
              <a:rPr lang="ru-RU" smtClean="0"/>
              <a:t>19.06.2013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14AAA2-9CB8-4F3F-9E18-CC896500331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86136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16E422-75D2-41E0-968B-580E44DC8216}" type="datetimeFigureOut">
              <a:rPr lang="ru-RU" smtClean="0"/>
              <a:t>19.06.2013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14AAA2-9CB8-4F3F-9E18-CC896500331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145052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16E422-75D2-41E0-968B-580E44DC8216}" type="datetimeFigureOut">
              <a:rPr lang="ru-RU" smtClean="0"/>
              <a:t>19.06.2013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14AAA2-9CB8-4F3F-9E18-CC896500331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2604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16E422-75D2-41E0-968B-580E44DC8216}" type="datetimeFigureOut">
              <a:rPr lang="ru-RU" smtClean="0"/>
              <a:t>19.06.2013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14AAA2-9CB8-4F3F-9E18-CC896500331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228709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16E422-75D2-41E0-968B-580E44DC8216}" type="datetimeFigureOut">
              <a:rPr lang="ru-RU" smtClean="0"/>
              <a:t>19.06.2013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14AAA2-9CB8-4F3F-9E18-CC896500331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413674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16E422-75D2-41E0-968B-580E44DC8216}" type="datetimeFigureOut">
              <a:rPr lang="ru-RU" smtClean="0"/>
              <a:t>19.06.2013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14AAA2-9CB8-4F3F-9E18-CC896500331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08111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16E422-75D2-41E0-968B-580E44DC8216}" type="datetimeFigureOut">
              <a:rPr lang="ru-RU" smtClean="0"/>
              <a:t>19.06.2013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14AAA2-9CB8-4F3F-9E18-CC896500331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04853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16E422-75D2-41E0-968B-580E44DC8216}" type="datetimeFigureOut">
              <a:rPr lang="ru-RU" smtClean="0"/>
              <a:t>19.06.2013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14AAA2-9CB8-4F3F-9E18-CC896500331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535093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16E422-75D2-41E0-968B-580E44DC8216}" type="datetimeFigureOut">
              <a:rPr lang="ru-RU" smtClean="0"/>
              <a:t>19.06.2013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14AAA2-9CB8-4F3F-9E18-CC896500331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890883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www.standart.edu.ru/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://standart.edu.ru/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jpeg"/><Relationship Id="rId4" Type="http://schemas.openxmlformats.org/officeDocument/2006/relationships/image" Target="../media/image10.jpe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55577" y="1124745"/>
            <a:ext cx="7056783" cy="2304256"/>
          </a:xfrm>
          <a:ln>
            <a:miter lim="800000"/>
            <a:headEnd/>
            <a:tailEnd/>
          </a:ln>
          <a:extLst/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7200" dirty="0" smtClean="0">
                <a:solidFill>
                  <a:schemeClr val="tx1"/>
                </a:solidFill>
              </a:rPr>
              <a:t>Ваш ребенок </a:t>
            </a:r>
            <a:br>
              <a:rPr lang="ru-RU" sz="7200" dirty="0" smtClean="0">
                <a:solidFill>
                  <a:schemeClr val="tx1"/>
                </a:solidFill>
              </a:rPr>
            </a:br>
            <a:r>
              <a:rPr lang="ru-RU" sz="7200" dirty="0" smtClean="0">
                <a:solidFill>
                  <a:schemeClr val="tx1"/>
                </a:solidFill>
              </a:rPr>
              <a:t>идет в школу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067175" y="4149725"/>
            <a:ext cx="4826000" cy="1943100"/>
          </a:xfrm>
        </p:spPr>
        <p:txBody>
          <a:bodyPr>
            <a:normAutofit fontScale="92500" lnSpcReduction="20000"/>
          </a:bodyPr>
          <a:lstStyle/>
          <a:p>
            <a:pPr marR="0" algn="ctr" eaLnBrk="1" hangingPunct="1">
              <a:spcBef>
                <a:spcPct val="0"/>
              </a:spcBef>
              <a:defRPr/>
            </a:pPr>
            <a:r>
              <a:rPr lang="ru-RU" b="1" dirty="0" smtClean="0">
                <a:effectLst>
                  <a:outerShdw blurRad="38100" dist="38100" dir="2700000" algn="tl">
                    <a:srgbClr val="04617B"/>
                  </a:outerShdw>
                </a:effectLst>
                <a:latin typeface="Verdana" pitchFamily="34" charset="0"/>
              </a:rPr>
              <a:t>Советы и рекомендации </a:t>
            </a:r>
          </a:p>
          <a:p>
            <a:pPr marR="0" algn="ctr" eaLnBrk="1" hangingPunct="1">
              <a:spcBef>
                <a:spcPct val="0"/>
              </a:spcBef>
              <a:defRPr/>
            </a:pPr>
            <a:r>
              <a:rPr lang="ru-RU" b="1" dirty="0" smtClean="0">
                <a:effectLst>
                  <a:outerShdw blurRad="38100" dist="38100" dir="2700000" algn="tl">
                    <a:srgbClr val="04617B"/>
                  </a:outerShdw>
                </a:effectLst>
                <a:latin typeface="Verdana" pitchFamily="34" charset="0"/>
              </a:rPr>
              <a:t>родителям будущих первоклассников в вопросах и ответах</a:t>
            </a:r>
          </a:p>
        </p:txBody>
      </p:sp>
      <p:pic>
        <p:nvPicPr>
          <p:cNvPr id="6149" name="Picture 7" descr="C:\Users\lenovo\Desktop\x_94d94037.jpg"/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68313" y="3500438"/>
            <a:ext cx="3186112" cy="2454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37844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229600" cy="523875"/>
          </a:xfrm>
        </p:spPr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4000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Подготовка к математике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>
          <a:xfrm>
            <a:off x="428625" y="1428750"/>
            <a:ext cx="8229600" cy="5157788"/>
          </a:xfrm>
        </p:spPr>
        <p:txBody>
          <a:bodyPr/>
          <a:lstStyle/>
          <a:p>
            <a:pPr algn="just" eaLnBrk="1" hangingPunct="1">
              <a:lnSpc>
                <a:spcPct val="110000"/>
              </a:lnSpc>
            </a:pPr>
            <a:r>
              <a:rPr lang="ru-RU" sz="2800" smtClean="0">
                <a:solidFill>
                  <a:srgbClr val="0033CC"/>
                </a:solidFill>
              </a:rPr>
              <a:t>Успешность в этом предмете зависит от освоения и умения двигаться в трёхмерном пространстве. Поэтому помогите ребёнку свободно владеть такими понятиями: "вверх-вниз", "вправо-влево", "прямо, по кругу, наискосок", "больше-меньше", "старше-моложе", "горизонтально-вертикально" и т.д., объединять предметы в группы по одному признаку, сравнивать, владеть счётом в пределах 10.</a:t>
            </a:r>
          </a:p>
          <a:p>
            <a:pPr eaLnBrk="1" hangingPunct="1">
              <a:lnSpc>
                <a:spcPct val="110000"/>
              </a:lnSpc>
            </a:pPr>
            <a:endParaRPr lang="ru-RU" sz="2800" smtClean="0">
              <a:solidFill>
                <a:srgbClr val="CC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9131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1000125" y="357188"/>
            <a:ext cx="7893050" cy="966787"/>
          </a:xfrm>
        </p:spPr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4000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Поступая в школу, </a:t>
            </a:r>
            <a:br>
              <a:rPr lang="ru-RU" sz="4000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ru-RU" sz="4000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ребёнку следует знать и уметь: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>
          <a:xfrm>
            <a:off x="179388" y="1844675"/>
            <a:ext cx="8964612" cy="4156075"/>
          </a:xfrm>
        </p:spPr>
        <p:txBody>
          <a:bodyPr/>
          <a:lstStyle/>
          <a:p>
            <a:pPr marL="287338" eaLnBrk="1" hangingPunct="1">
              <a:spcBef>
                <a:spcPct val="0"/>
              </a:spcBef>
            </a:pPr>
            <a:r>
              <a:rPr lang="ru-RU" sz="2400" smtClean="0">
                <a:solidFill>
                  <a:srgbClr val="0033CC"/>
                </a:solidFill>
              </a:rPr>
              <a:t>Знать свое имя и фамилию, адрес, имена членов семьи. </a:t>
            </a:r>
          </a:p>
          <a:p>
            <a:pPr marL="287338" eaLnBrk="1" hangingPunct="1">
              <a:spcBef>
                <a:spcPct val="0"/>
              </a:spcBef>
            </a:pPr>
            <a:r>
              <a:rPr lang="ru-RU" sz="2400" smtClean="0">
                <a:solidFill>
                  <a:srgbClr val="0033CC"/>
                </a:solidFill>
              </a:rPr>
              <a:t>Знать времена года, названия месяцев, дней недели, уметь различать цвета. </a:t>
            </a:r>
          </a:p>
          <a:p>
            <a:pPr marL="287338" eaLnBrk="1" hangingPunct="1">
              <a:spcBef>
                <a:spcPct val="0"/>
              </a:spcBef>
            </a:pPr>
            <a:r>
              <a:rPr lang="ru-RU" sz="2400" smtClean="0">
                <a:solidFill>
                  <a:srgbClr val="0033CC"/>
                </a:solidFill>
              </a:rPr>
              <a:t>Уметь пересчитывать группы предметов в пределах 10. </a:t>
            </a:r>
          </a:p>
          <a:p>
            <a:pPr marL="287338" eaLnBrk="1" hangingPunct="1">
              <a:spcBef>
                <a:spcPct val="0"/>
              </a:spcBef>
            </a:pPr>
            <a:r>
              <a:rPr lang="ru-RU" sz="2400" smtClean="0">
                <a:solidFill>
                  <a:srgbClr val="0033CC"/>
                </a:solidFill>
              </a:rPr>
              <a:t>Уметь увеличивать или уменьшать группу предметов на заданное количество (решение задач с группами предметов),уравнивать множество предметов. </a:t>
            </a:r>
          </a:p>
          <a:p>
            <a:pPr marL="287338" eaLnBrk="1" hangingPunct="1">
              <a:spcBef>
                <a:spcPct val="0"/>
              </a:spcBef>
            </a:pPr>
            <a:r>
              <a:rPr lang="ru-RU" sz="2400" smtClean="0">
                <a:solidFill>
                  <a:srgbClr val="0033CC"/>
                </a:solidFill>
              </a:rPr>
              <a:t>Сравнивать группы предметов -   больше, меньше или равно. </a:t>
            </a:r>
          </a:p>
          <a:p>
            <a:pPr marL="287338" eaLnBrk="1" hangingPunct="1">
              <a:spcBef>
                <a:spcPct val="0"/>
              </a:spcBef>
            </a:pPr>
            <a:r>
              <a:rPr lang="ru-RU" sz="2400" smtClean="0">
                <a:solidFill>
                  <a:srgbClr val="0033CC"/>
                </a:solidFill>
              </a:rPr>
              <a:t>Объединять предметы в группы: мебель, транспорт, одежда, обувь, растения, животные и т. д.</a:t>
            </a:r>
          </a:p>
        </p:txBody>
      </p:sp>
    </p:spTree>
    <p:extLst>
      <p:ext uri="{BB962C8B-B14F-4D97-AF65-F5344CB8AC3E}">
        <p14:creationId xmlns:p14="http://schemas.microsoft.com/office/powerpoint/2010/main" val="1898326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-180975" y="142875"/>
            <a:ext cx="9324975" cy="990600"/>
          </a:xfrm>
        </p:spPr>
        <p:txBody>
          <a:bodyPr>
            <a:normAutofit fontScale="90000"/>
          </a:bodyPr>
          <a:lstStyle/>
          <a:p>
            <a:pPr algn="ctr" eaLnBrk="1" hangingPunct="1">
              <a:defRPr/>
            </a:pPr>
            <a:r>
              <a:rPr lang="ru-RU" sz="4000" smtClean="0">
                <a:solidFill>
                  <a:srgbClr val="00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nstantia" pitchFamily="18" charset="0"/>
              </a:rPr>
              <a:t>Поступая в школу</a:t>
            </a:r>
            <a:r>
              <a:rPr lang="ru-RU" sz="4000" smtClean="0">
                <a:solidFill>
                  <a:srgbClr val="00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,</a:t>
            </a:r>
            <a:r>
              <a:rPr lang="ru-RU" sz="4000" smtClean="0">
                <a:solidFill>
                  <a:srgbClr val="00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nstantia" pitchFamily="18" charset="0"/>
              </a:rPr>
              <a:t/>
            </a:r>
            <a:br>
              <a:rPr lang="ru-RU" sz="4000" smtClean="0">
                <a:solidFill>
                  <a:srgbClr val="00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nstantia" pitchFamily="18" charset="0"/>
              </a:rPr>
            </a:br>
            <a:r>
              <a:rPr lang="ru-RU" sz="4000" smtClean="0">
                <a:solidFill>
                  <a:srgbClr val="00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nstantia" pitchFamily="18" charset="0"/>
              </a:rPr>
              <a:t>ребёнку следует знать и уметь: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>
          <a:xfrm>
            <a:off x="179388" y="1196975"/>
            <a:ext cx="8964612" cy="56610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ru-RU" sz="2800" dirty="0" smtClean="0">
                <a:solidFill>
                  <a:srgbClr val="0033CC"/>
                </a:solidFill>
              </a:rPr>
              <a:t>Находить в группе предметов лишний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sz="2800" dirty="0" smtClean="0">
                <a:solidFill>
                  <a:srgbClr val="0033CC"/>
                </a:solidFill>
              </a:rPr>
              <a:t>    (из группы «Одежда» убрать цветок). </a:t>
            </a:r>
          </a:p>
          <a:p>
            <a:pPr eaLnBrk="1" hangingPunct="1">
              <a:lnSpc>
                <a:spcPct val="90000"/>
              </a:lnSpc>
            </a:pPr>
            <a:r>
              <a:rPr lang="ru-RU" sz="2800" dirty="0" smtClean="0">
                <a:solidFill>
                  <a:srgbClr val="0033CC"/>
                </a:solidFill>
              </a:rPr>
              <a:t>Высказывать свое мнение, построив законченное предложение. </a:t>
            </a:r>
          </a:p>
          <a:p>
            <a:pPr eaLnBrk="1" hangingPunct="1">
              <a:lnSpc>
                <a:spcPct val="90000"/>
              </a:lnSpc>
            </a:pPr>
            <a:r>
              <a:rPr lang="ru-RU" sz="2800" dirty="0" smtClean="0">
                <a:solidFill>
                  <a:srgbClr val="0033CC"/>
                </a:solidFill>
              </a:rPr>
              <a:t>Иметь элементарные представления об окружающем мире: о профессиях, о предметах живой и неживой природы, о правилах поведения в общественных местах. </a:t>
            </a:r>
          </a:p>
          <a:p>
            <a:pPr eaLnBrk="1" hangingPunct="1">
              <a:lnSpc>
                <a:spcPct val="90000"/>
              </a:lnSpc>
            </a:pPr>
            <a:r>
              <a:rPr lang="ru-RU" sz="2800" dirty="0" smtClean="0">
                <a:solidFill>
                  <a:srgbClr val="0033CC"/>
                </a:solidFill>
              </a:rPr>
              <a:t>Иметь пространственные представления: право-лево, вверх-вниз, под, над, из-за, из-под чего-либо. </a:t>
            </a:r>
          </a:p>
          <a:p>
            <a:pPr eaLnBrk="1" hangingPunct="1">
              <a:lnSpc>
                <a:spcPct val="90000"/>
              </a:lnSpc>
            </a:pPr>
            <a:r>
              <a:rPr lang="ru-RU" sz="2800" dirty="0" smtClean="0">
                <a:solidFill>
                  <a:srgbClr val="0033CC"/>
                </a:solidFill>
              </a:rPr>
              <a:t>Культурно общаться с другими детьми. </a:t>
            </a:r>
          </a:p>
          <a:p>
            <a:pPr eaLnBrk="1" hangingPunct="1">
              <a:lnSpc>
                <a:spcPct val="90000"/>
              </a:lnSpc>
            </a:pPr>
            <a:r>
              <a:rPr lang="ru-RU" sz="2800" dirty="0" smtClean="0">
                <a:solidFill>
                  <a:srgbClr val="0033CC"/>
                </a:solidFill>
              </a:rPr>
              <a:t>Слушать старших и выполнять их распоряжения.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ru-RU" sz="2800" dirty="0" smtClean="0">
              <a:solidFill>
                <a:srgbClr val="0033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7081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704850"/>
            <a:ext cx="8229600" cy="1284288"/>
          </a:xfrm>
        </p:spPr>
        <p:txBody>
          <a:bodyPr>
            <a:normAutofit fontScale="90000"/>
          </a:bodyPr>
          <a:lstStyle/>
          <a:p>
            <a:pPr algn="ctr" eaLnBrk="1" hangingPunct="1">
              <a:defRPr/>
            </a:pPr>
            <a:r>
              <a:rPr lang="ru-RU" sz="3600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    Обязательно ли ребенок </a:t>
            </a:r>
            <a:br>
              <a:rPr lang="ru-RU" sz="3600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ru-RU" sz="3600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должен уметь читать и писать </a:t>
            </a:r>
            <a:br>
              <a:rPr lang="ru-RU" sz="3600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ru-RU" sz="3600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к 1 классу? 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251520" y="2205038"/>
            <a:ext cx="8568952" cy="3925887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sz="2400" dirty="0" smtClean="0">
                <a:solidFill>
                  <a:srgbClr val="0033CC"/>
                </a:solidFill>
              </a:rPr>
              <a:t>                                   Не обязательно.</a:t>
            </a:r>
          </a:p>
          <a:p>
            <a:pPr algn="just" eaLnBrk="1" hangingPunct="1">
              <a:lnSpc>
                <a:spcPct val="90000"/>
              </a:lnSpc>
            </a:pPr>
            <a:r>
              <a:rPr lang="ru-RU" sz="2400" dirty="0" smtClean="0">
                <a:solidFill>
                  <a:srgbClr val="0033CC"/>
                </a:solidFill>
              </a:rPr>
              <a:t>Умение складывать из слогов слова еще не является умением читать. Многие дети с трудом осваивают эту сложную мыслительную операцию - не стоит их подгонять! Навык чтения и письма должен формироваться по специальным методикам (складываются представления о речи, звуках и буквах). </a:t>
            </a:r>
          </a:p>
          <a:p>
            <a:pPr marL="0" indent="0" eaLnBrk="1" hangingPunct="1">
              <a:lnSpc>
                <a:spcPct val="90000"/>
              </a:lnSpc>
              <a:buNone/>
            </a:pPr>
            <a:endParaRPr lang="ru-RU" sz="2400" dirty="0" smtClean="0">
              <a:solidFill>
                <a:srgbClr val="0033CC"/>
              </a:solidFill>
            </a:endParaRPr>
          </a:p>
          <a:p>
            <a:pPr algn="just" eaLnBrk="1" hangingPunct="1">
              <a:lnSpc>
                <a:spcPct val="90000"/>
              </a:lnSpc>
            </a:pPr>
            <a:r>
              <a:rPr lang="ru-RU" sz="2400" dirty="0" smtClean="0">
                <a:solidFill>
                  <a:srgbClr val="0033CC"/>
                </a:solidFill>
              </a:rPr>
              <a:t>Основными умениями при чтении являются понимание прочитанного текста, анализ описанной ситуации, ответы на вопросы после чтения. </a:t>
            </a:r>
          </a:p>
        </p:txBody>
      </p:sp>
    </p:spTree>
    <p:extLst>
      <p:ext uri="{BB962C8B-B14F-4D97-AF65-F5344CB8AC3E}">
        <p14:creationId xmlns:p14="http://schemas.microsoft.com/office/powerpoint/2010/main" val="4230683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4" descr="stand_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548680"/>
            <a:ext cx="3816350" cy="1268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507" name="Text Box 8"/>
          <p:cNvSpPr txBox="1">
            <a:spLocks noChangeArrowheads="1"/>
          </p:cNvSpPr>
          <p:nvPr/>
        </p:nvSpPr>
        <p:spPr bwMode="auto">
          <a:xfrm>
            <a:off x="1691681" y="2636838"/>
            <a:ext cx="6048970" cy="3477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ru-RU" sz="4400" b="1" dirty="0">
                <a:solidFill>
                  <a:srgbClr val="0033CC"/>
                </a:solidFill>
                <a:latin typeface="Constantia" pitchFamily="18" charset="0"/>
              </a:rPr>
              <a:t>Что надо знать о Федеральном государственном образовательном стандарте?</a:t>
            </a:r>
          </a:p>
        </p:txBody>
      </p:sp>
    </p:spTree>
    <p:extLst>
      <p:ext uri="{BB962C8B-B14F-4D97-AF65-F5344CB8AC3E}">
        <p14:creationId xmlns:p14="http://schemas.microsoft.com/office/powerpoint/2010/main" val="804949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1196975"/>
            <a:ext cx="8229600" cy="5472113"/>
          </a:xfrm>
        </p:spPr>
        <p:txBody>
          <a:bodyPr/>
          <a:lstStyle/>
          <a:p>
            <a:pPr algn="just" eaLnBrk="1" hangingPunct="1">
              <a:lnSpc>
                <a:spcPct val="70000"/>
              </a:lnSpc>
              <a:buFontTx/>
              <a:buNone/>
            </a:pPr>
            <a:r>
              <a:rPr lang="ru-RU" sz="2000" smtClean="0"/>
              <a:t>  </a:t>
            </a:r>
            <a:r>
              <a:rPr lang="ru-RU" sz="2000" b="1" smtClean="0">
                <a:solidFill>
                  <a:srgbClr val="0033CC"/>
                </a:solidFill>
              </a:rPr>
              <a:t>ФГОС </a:t>
            </a:r>
            <a:r>
              <a:rPr lang="ru-RU" sz="2000" smtClean="0">
                <a:solidFill>
                  <a:srgbClr val="0033CC"/>
                </a:solidFill>
              </a:rPr>
              <a:t>– общественный договор между семьей, обществом и государством, в котором каждая из сторон ожидает получить в результате:</a:t>
            </a:r>
            <a:endParaRPr lang="ru-RU" sz="2000" smtClean="0">
              <a:solidFill>
                <a:srgbClr val="0033CC"/>
              </a:solidFill>
              <a:latin typeface="Arial" charset="0"/>
            </a:endParaRPr>
          </a:p>
          <a:p>
            <a:pPr algn="just" eaLnBrk="1" hangingPunct="1">
              <a:lnSpc>
                <a:spcPct val="70000"/>
              </a:lnSpc>
              <a:buFontTx/>
              <a:buNone/>
            </a:pPr>
            <a:endParaRPr lang="ru-RU" sz="2000" smtClean="0">
              <a:solidFill>
                <a:srgbClr val="0033CC"/>
              </a:solidFill>
              <a:latin typeface="Arial" charset="0"/>
            </a:endParaRPr>
          </a:p>
          <a:p>
            <a:pPr algn="just" eaLnBrk="1" hangingPunct="1">
              <a:lnSpc>
                <a:spcPct val="70000"/>
              </a:lnSpc>
              <a:buFontTx/>
              <a:buNone/>
            </a:pPr>
            <a:r>
              <a:rPr lang="ru-RU" sz="2000" smtClean="0">
                <a:solidFill>
                  <a:srgbClr val="0033CC"/>
                </a:solidFill>
              </a:rPr>
              <a:t>          образованного и нравственного человека, способного жить в условиях поликультурного общества</a:t>
            </a:r>
          </a:p>
          <a:p>
            <a:pPr algn="just" eaLnBrk="1" hangingPunct="1">
              <a:lnSpc>
                <a:spcPct val="70000"/>
              </a:lnSpc>
              <a:buFontTx/>
              <a:buNone/>
            </a:pPr>
            <a:endParaRPr lang="ru-RU" sz="2000" smtClean="0">
              <a:solidFill>
                <a:srgbClr val="0033CC"/>
              </a:solidFill>
            </a:endParaRPr>
          </a:p>
          <a:p>
            <a:pPr algn="just" eaLnBrk="1" hangingPunct="1">
              <a:lnSpc>
                <a:spcPct val="70000"/>
              </a:lnSpc>
              <a:buFontTx/>
              <a:buNone/>
            </a:pPr>
            <a:r>
              <a:rPr lang="ru-RU" sz="2000" smtClean="0">
                <a:solidFill>
                  <a:srgbClr val="0033CC"/>
                </a:solidFill>
              </a:rPr>
              <a:t>          предприимчивую и успешно адаптирующуюся в динамично меняющемся мире личность, готовую самостоятельно принимать решения и действовать успешно в нестандартных ситуациях</a:t>
            </a:r>
          </a:p>
          <a:p>
            <a:pPr algn="just" eaLnBrk="1" hangingPunct="1">
              <a:lnSpc>
                <a:spcPct val="70000"/>
              </a:lnSpc>
              <a:buFontTx/>
              <a:buNone/>
            </a:pPr>
            <a:r>
              <a:rPr lang="ru-RU" sz="2000" smtClean="0">
                <a:solidFill>
                  <a:srgbClr val="0033CC"/>
                </a:solidFill>
              </a:rPr>
              <a:t>          </a:t>
            </a:r>
          </a:p>
          <a:p>
            <a:pPr algn="just" eaLnBrk="1" hangingPunct="1">
              <a:lnSpc>
                <a:spcPct val="70000"/>
              </a:lnSpc>
              <a:buFontTx/>
              <a:buNone/>
            </a:pPr>
            <a:r>
              <a:rPr lang="ru-RU" sz="2000" smtClean="0">
                <a:solidFill>
                  <a:srgbClr val="0033CC"/>
                </a:solidFill>
              </a:rPr>
              <a:t>       человека, способного на протяжении всей жизни к самоанализу и саморазвитию</a:t>
            </a:r>
          </a:p>
          <a:p>
            <a:pPr eaLnBrk="1" hangingPunct="1">
              <a:lnSpc>
                <a:spcPct val="70000"/>
              </a:lnSpc>
              <a:buFontTx/>
              <a:buNone/>
            </a:pPr>
            <a:endParaRPr lang="ru-RU" sz="2000" smtClean="0">
              <a:solidFill>
                <a:srgbClr val="0033CC"/>
              </a:solidFill>
            </a:endParaRPr>
          </a:p>
          <a:p>
            <a:pPr eaLnBrk="1" hangingPunct="1">
              <a:lnSpc>
                <a:spcPct val="70000"/>
              </a:lnSpc>
              <a:buFontTx/>
              <a:buNone/>
            </a:pPr>
            <a:endParaRPr lang="ru-RU" sz="2000" smtClean="0">
              <a:solidFill>
                <a:srgbClr val="0033CC"/>
              </a:solidFill>
            </a:endParaRPr>
          </a:p>
          <a:p>
            <a:pPr eaLnBrk="1" hangingPunct="1">
              <a:lnSpc>
                <a:spcPct val="70000"/>
              </a:lnSpc>
              <a:buFontTx/>
              <a:buNone/>
            </a:pPr>
            <a:endParaRPr lang="ru-RU" sz="2000" smtClean="0">
              <a:solidFill>
                <a:srgbClr val="0033CC"/>
              </a:solidFill>
            </a:endParaRPr>
          </a:p>
          <a:p>
            <a:pPr algn="just" eaLnBrk="1" hangingPunct="1">
              <a:lnSpc>
                <a:spcPct val="70000"/>
              </a:lnSpc>
              <a:buFontTx/>
              <a:buNone/>
            </a:pPr>
            <a:r>
              <a:rPr lang="ru-RU" sz="2000" smtClean="0">
                <a:solidFill>
                  <a:srgbClr val="0033CC"/>
                </a:solidFill>
              </a:rPr>
              <a:t>Заложить основу для развития всех этих способностей и качеств призван ФГОС.</a:t>
            </a:r>
            <a:r>
              <a:rPr lang="en-US" sz="2000" smtClean="0">
                <a:solidFill>
                  <a:srgbClr val="0033CC"/>
                </a:solidFill>
                <a:hlinkClick r:id="rId2"/>
              </a:rPr>
              <a:t> </a:t>
            </a:r>
            <a:r>
              <a:rPr lang="en-US" sz="2000" u="sng" smtClean="0">
                <a:solidFill>
                  <a:srgbClr val="0033CC"/>
                </a:solidFill>
                <a:hlinkClick r:id="rId2"/>
              </a:rPr>
              <a:t>http://standart.edu.ru</a:t>
            </a:r>
            <a:r>
              <a:rPr lang="en-US" sz="2000" smtClean="0">
                <a:solidFill>
                  <a:srgbClr val="0033CC"/>
                </a:solidFill>
              </a:rPr>
              <a:t>/</a:t>
            </a:r>
            <a:endParaRPr lang="ru-RU" sz="2000" smtClean="0">
              <a:solidFill>
                <a:srgbClr val="0033CC"/>
              </a:solidFill>
            </a:endParaRPr>
          </a:p>
        </p:txBody>
      </p:sp>
      <p:sp>
        <p:nvSpPr>
          <p:cNvPr id="22531" name="AutoShape 4"/>
          <p:cNvSpPr>
            <a:spLocks noChangeArrowheads="1"/>
          </p:cNvSpPr>
          <p:nvPr/>
        </p:nvSpPr>
        <p:spPr bwMode="auto">
          <a:xfrm>
            <a:off x="250825" y="2781300"/>
            <a:ext cx="533400" cy="381000"/>
          </a:xfrm>
          <a:prstGeom prst="rightArrow">
            <a:avLst>
              <a:gd name="adj1" fmla="val 50000"/>
              <a:gd name="adj2" fmla="val 3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2532" name="AutoShape 5"/>
          <p:cNvSpPr>
            <a:spLocks noChangeArrowheads="1"/>
          </p:cNvSpPr>
          <p:nvPr/>
        </p:nvSpPr>
        <p:spPr bwMode="auto">
          <a:xfrm>
            <a:off x="179388" y="3789363"/>
            <a:ext cx="533400" cy="381000"/>
          </a:xfrm>
          <a:prstGeom prst="rightArrow">
            <a:avLst>
              <a:gd name="adj1" fmla="val 50000"/>
              <a:gd name="adj2" fmla="val 3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2533" name="AutoShape 6"/>
          <p:cNvSpPr>
            <a:spLocks noChangeArrowheads="1"/>
          </p:cNvSpPr>
          <p:nvPr/>
        </p:nvSpPr>
        <p:spPr bwMode="auto">
          <a:xfrm>
            <a:off x="323850" y="2060575"/>
            <a:ext cx="533400" cy="381000"/>
          </a:xfrm>
          <a:prstGeom prst="rightArrow">
            <a:avLst>
              <a:gd name="adj1" fmla="val 50000"/>
              <a:gd name="adj2" fmla="val 3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2534" name="AutoShape 7"/>
          <p:cNvSpPr>
            <a:spLocks noChangeArrowheads="1"/>
          </p:cNvSpPr>
          <p:nvPr/>
        </p:nvSpPr>
        <p:spPr bwMode="auto">
          <a:xfrm rot="5400000">
            <a:off x="3775075" y="4513263"/>
            <a:ext cx="533400" cy="381000"/>
          </a:xfrm>
          <a:prstGeom prst="rightArrow">
            <a:avLst>
              <a:gd name="adj1" fmla="val 50000"/>
              <a:gd name="adj2" fmla="val 3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rot="10800000" vert="eaVert" wrap="none" anchor="ctr"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648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404813"/>
            <a:ext cx="8229600" cy="1166812"/>
          </a:xfrm>
        </p:spPr>
        <p:txBody>
          <a:bodyPr>
            <a:normAutofit fontScale="90000"/>
          </a:bodyPr>
          <a:lstStyle/>
          <a:p>
            <a:pPr algn="ctr" eaLnBrk="1" hangingPunct="1">
              <a:defRPr/>
            </a:pPr>
            <a:r>
              <a:rPr lang="ru-RU" sz="3600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Что меняется в школе с введением нового образовательного стандарта?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idx="1"/>
          </p:nvPr>
        </p:nvSpPr>
        <p:spPr>
          <a:xfrm>
            <a:off x="285750" y="1714500"/>
            <a:ext cx="8858250" cy="51435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ru-RU" sz="2000" b="1" smtClean="0">
                <a:solidFill>
                  <a:srgbClr val="0033CC"/>
                </a:solidFill>
              </a:rPr>
              <a:t>Цель образования</a:t>
            </a:r>
            <a:r>
              <a:rPr lang="ru-RU" sz="2000" smtClean="0">
                <a:solidFill>
                  <a:srgbClr val="0033CC"/>
                </a:solidFill>
              </a:rPr>
              <a:t>: получение нового образовательного результата </a:t>
            </a:r>
            <a:r>
              <a:rPr lang="ru-RU" sz="2000" i="1" smtClean="0">
                <a:solidFill>
                  <a:srgbClr val="0033CC"/>
                </a:solidFill>
              </a:rPr>
              <a:t>(переход от «Школы накопления знаний» к «Школе универсального развития личности»).</a:t>
            </a:r>
            <a:endParaRPr lang="ru-RU" sz="2000" i="1" smtClean="0">
              <a:solidFill>
                <a:srgbClr val="0033CC"/>
              </a:solidFill>
              <a:latin typeface="Arial" charset="0"/>
            </a:endParaRPr>
          </a:p>
          <a:p>
            <a:pPr eaLnBrk="1" hangingPunct="1">
              <a:lnSpc>
                <a:spcPct val="80000"/>
              </a:lnSpc>
              <a:buFont typeface="Wingdings 2" pitchFamily="18" charset="2"/>
              <a:buNone/>
            </a:pPr>
            <a:endParaRPr lang="ru-RU" sz="2000" i="1" smtClean="0">
              <a:solidFill>
                <a:srgbClr val="0033CC"/>
              </a:solidFill>
              <a:latin typeface="Arial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ru-RU" sz="2000" b="1" smtClean="0">
                <a:solidFill>
                  <a:srgbClr val="0033CC"/>
                </a:solidFill>
              </a:rPr>
              <a:t>Задачи образования: </a:t>
            </a:r>
            <a:r>
              <a:rPr lang="ru-RU" sz="2000" smtClean="0">
                <a:solidFill>
                  <a:srgbClr val="0033CC"/>
                </a:solidFill>
              </a:rPr>
              <a:t>получение прочных фундаментальных (предметных) знаний, развитие универсальных (надпредметных) способностей и качеств личности, формирующих у младшего школьника умения учиться самостоятельно.</a:t>
            </a:r>
            <a:endParaRPr lang="ru-RU" sz="2000" smtClean="0">
              <a:solidFill>
                <a:srgbClr val="0033CC"/>
              </a:solidFill>
              <a:latin typeface="Arial" charset="0"/>
            </a:endParaRPr>
          </a:p>
          <a:p>
            <a:pPr eaLnBrk="1" hangingPunct="1">
              <a:lnSpc>
                <a:spcPct val="80000"/>
              </a:lnSpc>
              <a:buFont typeface="Wingdings 2" pitchFamily="18" charset="2"/>
              <a:buNone/>
            </a:pPr>
            <a:endParaRPr lang="ru-RU" sz="2000" smtClean="0">
              <a:solidFill>
                <a:srgbClr val="0033CC"/>
              </a:solidFill>
              <a:latin typeface="Arial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ru-RU" sz="2000" b="1" smtClean="0">
                <a:solidFill>
                  <a:srgbClr val="0033CC"/>
                </a:solidFill>
              </a:rPr>
              <a:t>Методы обучения: </a:t>
            </a:r>
            <a:r>
              <a:rPr lang="ru-RU" sz="2000" smtClean="0">
                <a:solidFill>
                  <a:srgbClr val="0033CC"/>
                </a:solidFill>
              </a:rPr>
              <a:t>в основу положено системно –деятельностное обучение, цель которого научить ребенка способам деятельности, приобрести опыт самостоятельного решения проблем.</a:t>
            </a:r>
            <a:endParaRPr lang="ru-RU" sz="2000" smtClean="0">
              <a:solidFill>
                <a:srgbClr val="0033CC"/>
              </a:solidFill>
              <a:latin typeface="Arial" charset="0"/>
            </a:endParaRPr>
          </a:p>
          <a:p>
            <a:pPr eaLnBrk="1" hangingPunct="1">
              <a:lnSpc>
                <a:spcPct val="80000"/>
              </a:lnSpc>
              <a:buFont typeface="Wingdings 2" pitchFamily="18" charset="2"/>
              <a:buNone/>
            </a:pPr>
            <a:endParaRPr lang="ru-RU" sz="2000" smtClean="0">
              <a:solidFill>
                <a:srgbClr val="0033CC"/>
              </a:solidFill>
              <a:latin typeface="Arial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ru-RU" sz="2000" b="1" smtClean="0">
                <a:solidFill>
                  <a:srgbClr val="0033CC"/>
                </a:solidFill>
              </a:rPr>
              <a:t>Формы работы: </a:t>
            </a:r>
            <a:r>
              <a:rPr lang="ru-RU" sz="2000" b="1" smtClean="0">
                <a:solidFill>
                  <a:srgbClr val="0033CC"/>
                </a:solidFill>
                <a:latin typeface="Arial" charset="0"/>
              </a:rPr>
              <a:t> </a:t>
            </a:r>
            <a:r>
              <a:rPr lang="ru-RU" sz="2000" smtClean="0">
                <a:solidFill>
                  <a:srgbClr val="0033CC"/>
                </a:solidFill>
              </a:rPr>
              <a:t>учебное сотрудничество.</a:t>
            </a:r>
            <a:endParaRPr lang="ru-RU" sz="2000" smtClean="0">
              <a:solidFill>
                <a:srgbClr val="0033CC"/>
              </a:solidFill>
              <a:latin typeface="Arial" charset="0"/>
            </a:endParaRPr>
          </a:p>
          <a:p>
            <a:pPr eaLnBrk="1" hangingPunct="1">
              <a:lnSpc>
                <a:spcPct val="80000"/>
              </a:lnSpc>
              <a:buFont typeface="Wingdings 2" pitchFamily="18" charset="2"/>
              <a:buNone/>
            </a:pPr>
            <a:endParaRPr lang="ru-RU" sz="2000" smtClean="0">
              <a:solidFill>
                <a:srgbClr val="0033CC"/>
              </a:solidFill>
              <a:latin typeface="Arial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ru-RU" sz="2000" b="1" smtClean="0">
                <a:solidFill>
                  <a:srgbClr val="0033CC"/>
                </a:solidFill>
              </a:rPr>
              <a:t>Средства обучения: </a:t>
            </a:r>
            <a:r>
              <a:rPr lang="ru-RU" sz="2000" smtClean="0">
                <a:solidFill>
                  <a:srgbClr val="0033CC"/>
                </a:solidFill>
              </a:rPr>
              <a:t>использование компьютерных технологий и Интернет – ресурсов.</a:t>
            </a:r>
            <a:endParaRPr lang="ru-RU" sz="2000" b="1" smtClean="0">
              <a:solidFill>
                <a:srgbClr val="0033CC"/>
              </a:solidFill>
            </a:endParaRPr>
          </a:p>
          <a:p>
            <a:pPr eaLnBrk="1" hangingPunct="1">
              <a:lnSpc>
                <a:spcPct val="80000"/>
              </a:lnSpc>
            </a:pPr>
            <a:endParaRPr lang="ru-RU" sz="2000" smtClean="0">
              <a:solidFill>
                <a:srgbClr val="0033CC"/>
              </a:solidFill>
            </a:endParaRPr>
          </a:p>
          <a:p>
            <a:pPr eaLnBrk="1" hangingPunct="1">
              <a:lnSpc>
                <a:spcPct val="80000"/>
              </a:lnSpc>
              <a:buFont typeface="Wingdings 2" pitchFamily="18" charset="2"/>
              <a:buNone/>
            </a:pPr>
            <a:endParaRPr lang="ru-RU" sz="2000" smtClean="0">
              <a:solidFill>
                <a:srgbClr val="0033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4969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AutoShape 2"/>
          <p:cNvSpPr>
            <a:spLocks noChangeArrowheads="1"/>
          </p:cNvSpPr>
          <p:nvPr/>
        </p:nvSpPr>
        <p:spPr bwMode="gray">
          <a:xfrm>
            <a:off x="179388" y="152400"/>
            <a:ext cx="8964612" cy="1189038"/>
          </a:xfrm>
          <a:prstGeom prst="roundRect">
            <a:avLst>
              <a:gd name="adj" fmla="val 49106"/>
            </a:avLst>
          </a:prstGeom>
          <a:solidFill>
            <a:srgbClr val="99CCFF"/>
          </a:solidFill>
          <a:ln w="28575">
            <a:solidFill>
              <a:schemeClr val="bg1"/>
            </a:solidFill>
            <a:round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ru-RU" sz="28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Формирование ученика начальной школы </a:t>
            </a:r>
          </a:p>
          <a:p>
            <a:pPr algn="ctr">
              <a:defRPr/>
            </a:pPr>
            <a:r>
              <a:rPr lang="ru-RU" sz="28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в условиях введения ФГОС НОО</a:t>
            </a:r>
          </a:p>
        </p:txBody>
      </p:sp>
      <p:pic>
        <p:nvPicPr>
          <p:cNvPr id="25603" name="Picture 3" descr="007dbf48c495"/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15900" y="1700213"/>
            <a:ext cx="1485900" cy="198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604" name="Picture 4" descr="Картинка 29 из 132"/>
          <p:cNvPicPr>
            <a:picLocks noChangeAspect="1" noChangeArrowheads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624638" y="2636838"/>
            <a:ext cx="1587500" cy="212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605" name="Picture 5" descr="ad2dbe1d2517"/>
          <p:cNvPicPr>
            <a:picLocks noChangeAspect="1" noChangeArrowheads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451725" y="1484313"/>
            <a:ext cx="1547813" cy="197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606" name="Text Box 6"/>
          <p:cNvSpPr txBox="1">
            <a:spLocks noChangeArrowheads="1"/>
          </p:cNvSpPr>
          <p:nvPr/>
        </p:nvSpPr>
        <p:spPr bwMode="auto">
          <a:xfrm>
            <a:off x="1763713" y="1808163"/>
            <a:ext cx="30448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rgbClr val="B2B2B2"/>
                    </a:gs>
                    <a:gs pos="50000">
                      <a:srgbClr val="FFFFCC"/>
                    </a:gs>
                    <a:gs pos="100000">
                      <a:srgbClr val="B2B2B2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FontTx/>
              <a:buChar char="•"/>
            </a:pPr>
            <a:r>
              <a:rPr lang="ru-RU" b="1">
                <a:solidFill>
                  <a:srgbClr val="0000FF"/>
                </a:solidFill>
              </a:rPr>
              <a:t>деятельный</a:t>
            </a:r>
            <a:r>
              <a:rPr lang="ru-RU">
                <a:solidFill>
                  <a:srgbClr val="0000FF"/>
                </a:solidFill>
              </a:rPr>
              <a:t> </a:t>
            </a:r>
            <a:r>
              <a:rPr lang="ru-RU" b="1">
                <a:solidFill>
                  <a:srgbClr val="0000FF"/>
                </a:solidFill>
              </a:rPr>
              <a:t>и активный</a:t>
            </a:r>
          </a:p>
        </p:txBody>
      </p:sp>
      <p:sp>
        <p:nvSpPr>
          <p:cNvPr id="25607" name="Text Box 7"/>
          <p:cNvSpPr txBox="1">
            <a:spLocks noChangeArrowheads="1"/>
          </p:cNvSpPr>
          <p:nvPr/>
        </p:nvSpPr>
        <p:spPr bwMode="auto">
          <a:xfrm>
            <a:off x="1979613" y="2312988"/>
            <a:ext cx="16383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rgbClr val="B2B2B2"/>
                    </a:gs>
                    <a:gs pos="50000">
                      <a:srgbClr val="FFFFCC"/>
                    </a:gs>
                    <a:gs pos="100000">
                      <a:srgbClr val="B2B2B2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FontTx/>
              <a:buChar char="•"/>
            </a:pPr>
            <a:r>
              <a:rPr lang="ru-RU" b="1">
                <a:solidFill>
                  <a:srgbClr val="0000FF"/>
                </a:solidFill>
              </a:rPr>
              <a:t>креативный</a:t>
            </a:r>
          </a:p>
        </p:txBody>
      </p:sp>
      <p:sp>
        <p:nvSpPr>
          <p:cNvPr id="25608" name="Text Box 8"/>
          <p:cNvSpPr txBox="1">
            <a:spLocks noChangeArrowheads="1"/>
          </p:cNvSpPr>
          <p:nvPr/>
        </p:nvSpPr>
        <p:spPr bwMode="auto">
          <a:xfrm>
            <a:off x="2124075" y="2816225"/>
            <a:ext cx="2260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rgbClr val="B2B2B2"/>
                    </a:gs>
                    <a:gs pos="50000">
                      <a:srgbClr val="FFFFCC"/>
                    </a:gs>
                    <a:gs pos="100000">
                      <a:srgbClr val="B2B2B2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FontTx/>
              <a:buChar char="•"/>
            </a:pPr>
            <a:r>
              <a:rPr lang="ru-RU" b="1">
                <a:solidFill>
                  <a:srgbClr val="0000FF"/>
                </a:solidFill>
              </a:rPr>
              <a:t>любознательный</a:t>
            </a:r>
          </a:p>
        </p:txBody>
      </p:sp>
      <p:sp>
        <p:nvSpPr>
          <p:cNvPr id="25609" name="Text Box 9"/>
          <p:cNvSpPr txBox="1">
            <a:spLocks noChangeArrowheads="1"/>
          </p:cNvSpPr>
          <p:nvPr/>
        </p:nvSpPr>
        <p:spPr bwMode="auto">
          <a:xfrm>
            <a:off x="2303463" y="3249613"/>
            <a:ext cx="1960562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rgbClr val="B2B2B2"/>
                    </a:gs>
                    <a:gs pos="50000">
                      <a:srgbClr val="FFFFCC"/>
                    </a:gs>
                    <a:gs pos="100000">
                      <a:srgbClr val="B2B2B2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FontTx/>
              <a:buChar char="•"/>
            </a:pPr>
            <a:r>
              <a:rPr lang="ru-RU" b="1">
                <a:solidFill>
                  <a:srgbClr val="0000FF"/>
                </a:solidFill>
              </a:rPr>
              <a:t>инициативный</a:t>
            </a:r>
          </a:p>
        </p:txBody>
      </p:sp>
      <p:sp>
        <p:nvSpPr>
          <p:cNvPr id="25610" name="Text Box 10"/>
          <p:cNvSpPr txBox="1">
            <a:spLocks noChangeArrowheads="1"/>
          </p:cNvSpPr>
          <p:nvPr/>
        </p:nvSpPr>
        <p:spPr bwMode="auto">
          <a:xfrm>
            <a:off x="576263" y="3897313"/>
            <a:ext cx="4233862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rgbClr val="B2B2B2"/>
                    </a:gs>
                    <a:gs pos="50000">
                      <a:srgbClr val="FFFFCC"/>
                    </a:gs>
                    <a:gs pos="100000">
                      <a:srgbClr val="B2B2B2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FontTx/>
              <a:buChar char="•"/>
            </a:pPr>
            <a:r>
              <a:rPr lang="ru-RU" b="1">
                <a:solidFill>
                  <a:srgbClr val="0000FF"/>
                </a:solidFill>
              </a:rPr>
              <a:t>открытый внешнему миру,</a:t>
            </a:r>
          </a:p>
          <a:p>
            <a:r>
              <a:rPr lang="ru-RU" b="1">
                <a:solidFill>
                  <a:srgbClr val="0000FF"/>
                </a:solidFill>
              </a:rPr>
              <a:t> доброжелательный и отзывчивый</a:t>
            </a:r>
          </a:p>
        </p:txBody>
      </p:sp>
      <p:sp>
        <p:nvSpPr>
          <p:cNvPr id="25611" name="Text Box 11"/>
          <p:cNvSpPr txBox="1">
            <a:spLocks noChangeArrowheads="1"/>
          </p:cNvSpPr>
          <p:nvPr/>
        </p:nvSpPr>
        <p:spPr bwMode="auto">
          <a:xfrm>
            <a:off x="250825" y="4581525"/>
            <a:ext cx="4200525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rgbClr val="B2B2B2"/>
                    </a:gs>
                    <a:gs pos="50000">
                      <a:srgbClr val="FFFFCC"/>
                    </a:gs>
                    <a:gs pos="100000">
                      <a:srgbClr val="B2B2B2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FontTx/>
              <a:buChar char="•"/>
            </a:pPr>
            <a:r>
              <a:rPr lang="ru-RU" b="1">
                <a:solidFill>
                  <a:srgbClr val="0000FF"/>
                </a:solidFill>
              </a:rPr>
              <a:t>положительное отношение к себе,</a:t>
            </a:r>
          </a:p>
          <a:p>
            <a:r>
              <a:rPr lang="ru-RU" b="1">
                <a:solidFill>
                  <a:srgbClr val="0000FF"/>
                </a:solidFill>
              </a:rPr>
              <a:t> уверенность в своих силах</a:t>
            </a:r>
            <a:r>
              <a:rPr lang="ru-RU" b="1">
                <a:solidFill>
                  <a:srgbClr val="FFFF99"/>
                </a:solidFill>
              </a:rPr>
              <a:t> </a:t>
            </a:r>
          </a:p>
        </p:txBody>
      </p:sp>
      <p:sp>
        <p:nvSpPr>
          <p:cNvPr id="25612" name="Text Box 12"/>
          <p:cNvSpPr txBox="1">
            <a:spLocks noChangeArrowheads="1"/>
          </p:cNvSpPr>
          <p:nvPr/>
        </p:nvSpPr>
        <p:spPr bwMode="auto">
          <a:xfrm>
            <a:off x="4895850" y="3860800"/>
            <a:ext cx="1655763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rgbClr val="B2B2B2"/>
                    </a:gs>
                    <a:gs pos="50000">
                      <a:srgbClr val="FFFFCC"/>
                    </a:gs>
                    <a:gs pos="100000">
                      <a:srgbClr val="B2B2B2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FontTx/>
              <a:buChar char="•"/>
            </a:pPr>
            <a:r>
              <a:rPr lang="ru-RU" b="1"/>
              <a:t>коммуника-</a:t>
            </a:r>
          </a:p>
          <a:p>
            <a:r>
              <a:rPr lang="ru-RU" b="1"/>
              <a:t> тивность</a:t>
            </a:r>
          </a:p>
        </p:txBody>
      </p:sp>
      <p:sp>
        <p:nvSpPr>
          <p:cNvPr id="25613" name="Text Box 13"/>
          <p:cNvSpPr txBox="1">
            <a:spLocks noChangeArrowheads="1"/>
          </p:cNvSpPr>
          <p:nvPr/>
        </p:nvSpPr>
        <p:spPr bwMode="auto">
          <a:xfrm>
            <a:off x="2808288" y="6021388"/>
            <a:ext cx="6335712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rgbClr val="B2B2B2"/>
                    </a:gs>
                    <a:gs pos="50000">
                      <a:srgbClr val="FFFFCC"/>
                    </a:gs>
                    <a:gs pos="100000">
                      <a:srgbClr val="B2B2B2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FontTx/>
              <a:buChar char="•"/>
            </a:pPr>
            <a:r>
              <a:rPr lang="ru-RU" b="1"/>
              <a:t>навыки самоорганизации и здорового образа жизни</a:t>
            </a:r>
          </a:p>
        </p:txBody>
      </p:sp>
      <p:sp>
        <p:nvSpPr>
          <p:cNvPr id="25614" name="Text Box 14"/>
          <p:cNvSpPr txBox="1">
            <a:spLocks noChangeArrowheads="1"/>
          </p:cNvSpPr>
          <p:nvPr/>
        </p:nvSpPr>
        <p:spPr bwMode="auto">
          <a:xfrm>
            <a:off x="5148263" y="2420938"/>
            <a:ext cx="1584325" cy="915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rgbClr val="B2B2B2"/>
                    </a:gs>
                    <a:gs pos="50000">
                      <a:srgbClr val="FFFFCC"/>
                    </a:gs>
                    <a:gs pos="100000">
                      <a:srgbClr val="B2B2B2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FontTx/>
              <a:buChar char="•"/>
            </a:pPr>
            <a:r>
              <a:rPr lang="ru-RU" b="1"/>
              <a:t>исследова-</a:t>
            </a:r>
          </a:p>
          <a:p>
            <a:r>
              <a:rPr lang="ru-RU" b="1"/>
              <a:t> тельский</a:t>
            </a:r>
          </a:p>
          <a:p>
            <a:r>
              <a:rPr lang="ru-RU" b="1"/>
              <a:t> интерес</a:t>
            </a:r>
          </a:p>
        </p:txBody>
      </p:sp>
      <p:sp>
        <p:nvSpPr>
          <p:cNvPr id="25615" name="Text Box 15"/>
          <p:cNvSpPr txBox="1">
            <a:spLocks noChangeArrowheads="1"/>
          </p:cNvSpPr>
          <p:nvPr/>
        </p:nvSpPr>
        <p:spPr bwMode="auto">
          <a:xfrm>
            <a:off x="6767513" y="4941888"/>
            <a:ext cx="2198687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rgbClr val="B2B2B2"/>
                    </a:gs>
                    <a:gs pos="50000">
                      <a:srgbClr val="FFFFCC"/>
                    </a:gs>
                    <a:gs pos="100000">
                      <a:srgbClr val="B2B2B2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FontTx/>
              <a:buChar char="•"/>
            </a:pPr>
            <a:r>
              <a:rPr lang="ru-RU" b="1"/>
              <a:t>саморегуляция</a:t>
            </a:r>
          </a:p>
        </p:txBody>
      </p:sp>
      <p:sp>
        <p:nvSpPr>
          <p:cNvPr id="25616" name="Text Box 16"/>
          <p:cNvSpPr txBox="1">
            <a:spLocks noChangeArrowheads="1"/>
          </p:cNvSpPr>
          <p:nvPr/>
        </p:nvSpPr>
        <p:spPr bwMode="auto">
          <a:xfrm>
            <a:off x="4103688" y="4941888"/>
            <a:ext cx="2341562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rgbClr val="B2B2B2"/>
                    </a:gs>
                    <a:gs pos="50000">
                      <a:srgbClr val="FFFFCC"/>
                    </a:gs>
                    <a:gs pos="100000">
                      <a:srgbClr val="B2B2B2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FontTx/>
              <a:buChar char="•"/>
            </a:pPr>
            <a:r>
              <a:rPr lang="ru-RU" b="1"/>
              <a:t>ответственность</a:t>
            </a:r>
          </a:p>
        </p:txBody>
      </p:sp>
      <p:sp>
        <p:nvSpPr>
          <p:cNvPr id="25617" name="Text Box 17"/>
          <p:cNvSpPr txBox="1">
            <a:spLocks noChangeArrowheads="1"/>
          </p:cNvSpPr>
          <p:nvPr/>
        </p:nvSpPr>
        <p:spPr bwMode="auto">
          <a:xfrm>
            <a:off x="0" y="5337175"/>
            <a:ext cx="28130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rgbClr val="B2B2B2"/>
                    </a:gs>
                    <a:gs pos="50000">
                      <a:srgbClr val="FFFFCC"/>
                    </a:gs>
                    <a:gs pos="100000">
                      <a:srgbClr val="B2B2B2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FontTx/>
              <a:buChar char="•"/>
            </a:pPr>
            <a:r>
              <a:rPr lang="ru-RU" b="1">
                <a:solidFill>
                  <a:srgbClr val="0000FF"/>
                </a:solidFill>
              </a:rPr>
              <a:t>чувство собственного</a:t>
            </a:r>
          </a:p>
          <a:p>
            <a:r>
              <a:rPr lang="ru-RU" b="1">
                <a:solidFill>
                  <a:srgbClr val="0000FF"/>
                </a:solidFill>
              </a:rPr>
              <a:t>  достоинства</a:t>
            </a:r>
          </a:p>
        </p:txBody>
      </p:sp>
      <p:sp>
        <p:nvSpPr>
          <p:cNvPr id="25618" name="Text Box 18"/>
          <p:cNvSpPr txBox="1">
            <a:spLocks noChangeArrowheads="1"/>
          </p:cNvSpPr>
          <p:nvPr/>
        </p:nvSpPr>
        <p:spPr bwMode="auto">
          <a:xfrm>
            <a:off x="3527425" y="5373688"/>
            <a:ext cx="5076825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rgbClr val="B2B2B2"/>
                    </a:gs>
                    <a:gs pos="50000">
                      <a:srgbClr val="FFFFCC"/>
                    </a:gs>
                    <a:gs pos="100000">
                      <a:srgbClr val="B2B2B2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FontTx/>
              <a:buChar char="•"/>
            </a:pPr>
            <a:r>
              <a:rPr lang="ru-RU" b="1"/>
              <a:t>уважительное отношение к окружающим, </a:t>
            </a:r>
          </a:p>
          <a:p>
            <a:r>
              <a:rPr lang="ru-RU" b="1"/>
              <a:t> к иной точке зрения</a:t>
            </a:r>
          </a:p>
        </p:txBody>
      </p:sp>
      <p:sp>
        <p:nvSpPr>
          <p:cNvPr id="70675" name="AutoShape 19"/>
          <p:cNvSpPr>
            <a:spLocks noChangeArrowheads="1"/>
          </p:cNvSpPr>
          <p:nvPr/>
        </p:nvSpPr>
        <p:spPr bwMode="auto">
          <a:xfrm>
            <a:off x="0" y="6381750"/>
            <a:ext cx="9144000" cy="47625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B2B2B2"/>
              </a:gs>
              <a:gs pos="50000">
                <a:srgbClr val="FFFFCC"/>
              </a:gs>
              <a:gs pos="100000">
                <a:srgbClr val="B2B2B2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/>
          <a:p>
            <a:pPr eaLnBrk="0" hangingPunct="0">
              <a:defRPr/>
            </a:pPr>
            <a:r>
              <a:rPr lang="ru-RU" sz="2000" b="1">
                <a:solidFill>
                  <a:srgbClr val="00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Главный </a:t>
            </a:r>
            <a:r>
              <a:rPr lang="ru-RU" b="1">
                <a:solidFill>
                  <a:srgbClr val="00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результат:  ФОРМИРОВАНИЕ УЧЕБНОЙ САМОСТОЯТЕЛЬНОСТИ</a:t>
            </a:r>
          </a:p>
        </p:txBody>
      </p:sp>
    </p:spTree>
    <p:extLst>
      <p:ext uri="{BB962C8B-B14F-4D97-AF65-F5344CB8AC3E}">
        <p14:creationId xmlns:p14="http://schemas.microsoft.com/office/powerpoint/2010/main" val="238779759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395536" y="332656"/>
            <a:ext cx="8229600" cy="1308695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4000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Какие учебные предметы изучаются в первом классе?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idx="1"/>
          </p:nvPr>
        </p:nvSpPr>
        <p:spPr>
          <a:xfrm>
            <a:off x="467544" y="1988840"/>
            <a:ext cx="8229600" cy="4525963"/>
          </a:xfrm>
        </p:spPr>
        <p:txBody>
          <a:bodyPr/>
          <a:lstStyle/>
          <a:p>
            <a:pPr marL="609600" indent="-609600" algn="ctr" eaLnBrk="1" hangingPunct="1">
              <a:lnSpc>
                <a:spcPct val="80000"/>
              </a:lnSpc>
              <a:buFontTx/>
              <a:buNone/>
            </a:pPr>
            <a:r>
              <a:rPr lang="ru-RU" sz="2800" b="1" dirty="0" smtClean="0">
                <a:solidFill>
                  <a:srgbClr val="0033CC"/>
                </a:solidFill>
              </a:rPr>
              <a:t>Обязательными для изучения являются </a:t>
            </a:r>
          </a:p>
          <a:p>
            <a:pPr marL="609600" indent="-609600" algn="ctr" eaLnBrk="1" hangingPunct="1">
              <a:lnSpc>
                <a:spcPct val="80000"/>
              </a:lnSpc>
              <a:buFontTx/>
              <a:buNone/>
            </a:pPr>
            <a:r>
              <a:rPr lang="ru-RU" sz="2800" b="1" dirty="0" smtClean="0">
                <a:solidFill>
                  <a:srgbClr val="0033CC"/>
                </a:solidFill>
              </a:rPr>
              <a:t>8 предметов:</a:t>
            </a:r>
          </a:p>
          <a:p>
            <a:pPr marL="609600" indent="-609600" eaLnBrk="1" hangingPunct="1">
              <a:lnSpc>
                <a:spcPct val="80000"/>
              </a:lnSpc>
              <a:buFontTx/>
              <a:buAutoNum type="arabicPeriod"/>
            </a:pPr>
            <a:r>
              <a:rPr lang="ru-RU" sz="2800" dirty="0" smtClean="0">
                <a:solidFill>
                  <a:srgbClr val="0033CC"/>
                </a:solidFill>
              </a:rPr>
              <a:t>Русский язык (письмо).</a:t>
            </a:r>
          </a:p>
          <a:p>
            <a:pPr marL="609600" indent="-609600" eaLnBrk="1" hangingPunct="1">
              <a:lnSpc>
                <a:spcPct val="80000"/>
              </a:lnSpc>
              <a:buFontTx/>
              <a:buAutoNum type="arabicPeriod"/>
            </a:pPr>
            <a:r>
              <a:rPr lang="ru-RU" sz="2800" dirty="0" smtClean="0">
                <a:solidFill>
                  <a:srgbClr val="0033CC"/>
                </a:solidFill>
              </a:rPr>
              <a:t>Литературное чтение (обучение грамоте).</a:t>
            </a:r>
          </a:p>
          <a:p>
            <a:pPr marL="609600" indent="-609600" eaLnBrk="1" hangingPunct="1">
              <a:lnSpc>
                <a:spcPct val="80000"/>
              </a:lnSpc>
              <a:buFontTx/>
              <a:buAutoNum type="arabicPeriod"/>
            </a:pPr>
            <a:r>
              <a:rPr lang="ru-RU" sz="2800" dirty="0" smtClean="0">
                <a:solidFill>
                  <a:srgbClr val="0033CC"/>
                </a:solidFill>
              </a:rPr>
              <a:t>Математика и информатика.</a:t>
            </a:r>
          </a:p>
          <a:p>
            <a:pPr marL="609600" indent="-609600" eaLnBrk="1" hangingPunct="1">
              <a:lnSpc>
                <a:spcPct val="80000"/>
              </a:lnSpc>
              <a:buFontTx/>
              <a:buAutoNum type="arabicPeriod"/>
            </a:pPr>
            <a:r>
              <a:rPr lang="ru-RU" sz="2800" dirty="0" smtClean="0">
                <a:solidFill>
                  <a:srgbClr val="0033CC"/>
                </a:solidFill>
              </a:rPr>
              <a:t>Окружающий мир.</a:t>
            </a:r>
          </a:p>
          <a:p>
            <a:pPr marL="609600" indent="-609600" eaLnBrk="1" hangingPunct="1">
              <a:lnSpc>
                <a:spcPct val="80000"/>
              </a:lnSpc>
              <a:buFontTx/>
              <a:buAutoNum type="arabicPeriod"/>
            </a:pPr>
            <a:r>
              <a:rPr lang="ru-RU" sz="2800" dirty="0" smtClean="0">
                <a:solidFill>
                  <a:srgbClr val="0033CC"/>
                </a:solidFill>
              </a:rPr>
              <a:t>Физическая культура.</a:t>
            </a:r>
          </a:p>
          <a:p>
            <a:pPr marL="609600" indent="-609600" eaLnBrk="1" hangingPunct="1">
              <a:lnSpc>
                <a:spcPct val="80000"/>
              </a:lnSpc>
              <a:buFontTx/>
              <a:buAutoNum type="arabicPeriod"/>
            </a:pPr>
            <a:r>
              <a:rPr lang="ru-RU" sz="2800" dirty="0" smtClean="0">
                <a:solidFill>
                  <a:srgbClr val="0033CC"/>
                </a:solidFill>
              </a:rPr>
              <a:t>Технология.</a:t>
            </a:r>
          </a:p>
          <a:p>
            <a:pPr marL="609600" indent="-609600" eaLnBrk="1" hangingPunct="1">
              <a:lnSpc>
                <a:spcPct val="80000"/>
              </a:lnSpc>
              <a:buFontTx/>
              <a:buAutoNum type="arabicPeriod"/>
            </a:pPr>
            <a:r>
              <a:rPr lang="ru-RU" sz="2800" dirty="0" smtClean="0">
                <a:solidFill>
                  <a:srgbClr val="0033CC"/>
                </a:solidFill>
              </a:rPr>
              <a:t>Изобразительное искусство</a:t>
            </a:r>
          </a:p>
          <a:p>
            <a:pPr marL="609600" indent="-609600" eaLnBrk="1" hangingPunct="1">
              <a:lnSpc>
                <a:spcPct val="80000"/>
              </a:lnSpc>
              <a:buFontTx/>
              <a:buAutoNum type="arabicPeriod"/>
            </a:pPr>
            <a:r>
              <a:rPr lang="ru-RU" sz="2800" dirty="0" smtClean="0">
                <a:solidFill>
                  <a:srgbClr val="0033CC"/>
                </a:solidFill>
              </a:rPr>
              <a:t>Музыка</a:t>
            </a:r>
          </a:p>
          <a:p>
            <a:pPr marL="609600" indent="-609600" eaLnBrk="1" hangingPunct="1">
              <a:lnSpc>
                <a:spcPct val="80000"/>
              </a:lnSpc>
              <a:buFontTx/>
              <a:buAutoNum type="arabicPeriod"/>
            </a:pPr>
            <a:endParaRPr lang="ru-RU" sz="2800" dirty="0" smtClean="0"/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endParaRPr lang="ru-RU" sz="2800" dirty="0" smtClean="0"/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endParaRPr lang="ru-RU" sz="2800" dirty="0" smtClean="0"/>
          </a:p>
        </p:txBody>
      </p:sp>
      <p:pic>
        <p:nvPicPr>
          <p:cNvPr id="26628" name="Picture 1" descr="C:\Users\Ольга Чернорицкая\Documents\DSC_1686.jpg"/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019800" y="4038600"/>
            <a:ext cx="2400300" cy="2032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504849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P1120659"/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42844" y="142852"/>
            <a:ext cx="1857388" cy="143650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2214563" y="214313"/>
            <a:ext cx="6372225" cy="1270000"/>
          </a:xfrm>
        </p:spPr>
        <p:txBody>
          <a:bodyPr>
            <a:normAutofit fontScale="90000"/>
          </a:bodyPr>
          <a:lstStyle/>
          <a:p>
            <a:pPr algn="ctr" eaLnBrk="1" hangingPunct="1">
              <a:defRPr/>
            </a:pPr>
            <a:r>
              <a:rPr lang="ru-RU" sz="3600" smtClean="0">
                <a:solidFill>
                  <a:srgbClr val="00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nstantia" pitchFamily="18" charset="0"/>
              </a:rPr>
              <a:t>Как организована вторая половина  дня первоклассника?</a:t>
            </a:r>
          </a:p>
        </p:txBody>
      </p:sp>
      <p:sp>
        <p:nvSpPr>
          <p:cNvPr id="28676" name="Содержимое 5"/>
          <p:cNvSpPr>
            <a:spLocks noGrp="1"/>
          </p:cNvSpPr>
          <p:nvPr>
            <p:ph idx="1"/>
          </p:nvPr>
        </p:nvSpPr>
        <p:spPr>
          <a:xfrm>
            <a:off x="179388" y="1557338"/>
            <a:ext cx="8785225" cy="5086350"/>
          </a:xfrm>
        </p:spPr>
        <p:txBody>
          <a:bodyPr/>
          <a:lstStyle/>
          <a:p>
            <a:pPr algn="just" eaLnBrk="1" hangingPunct="1">
              <a:spcBef>
                <a:spcPct val="0"/>
              </a:spcBef>
              <a:buFont typeface="Wingdings 2" pitchFamily="18" charset="2"/>
              <a:buNone/>
            </a:pPr>
            <a:r>
              <a:rPr lang="ru-RU" sz="1800" smtClean="0"/>
              <a:t>	</a:t>
            </a:r>
            <a:r>
              <a:rPr lang="ru-RU" sz="2000" smtClean="0"/>
              <a:t>	</a:t>
            </a:r>
            <a:r>
              <a:rPr lang="ru-RU" sz="2000" smtClean="0">
                <a:solidFill>
                  <a:srgbClr val="0033CC"/>
                </a:solidFill>
              </a:rPr>
              <a:t>Образовательный процесс  в условиях реализации ФГОС подразумевает единство урочной и </a:t>
            </a:r>
            <a:r>
              <a:rPr lang="ru-RU" sz="2000" b="1" smtClean="0">
                <a:solidFill>
                  <a:srgbClr val="0033CC"/>
                </a:solidFill>
              </a:rPr>
              <a:t>внеурочной деятельности. </a:t>
            </a:r>
          </a:p>
          <a:p>
            <a:pPr algn="just" eaLnBrk="1" hangingPunct="1">
              <a:spcBef>
                <a:spcPct val="0"/>
              </a:spcBef>
              <a:buFont typeface="Wingdings 2" pitchFamily="18" charset="2"/>
              <a:buNone/>
            </a:pPr>
            <a:r>
              <a:rPr lang="ru-RU" sz="2000" smtClean="0">
                <a:solidFill>
                  <a:srgbClr val="0033CC"/>
                </a:solidFill>
              </a:rPr>
              <a:t>		Внеурочная работа понимается сегодня преимущественно как деятельность, организуемая с классом, группой обучающихся во внеурочное время для удовлетворения потребностей  школьников в содержательном досуге, их участия в самоуправлении и общественно полезной деятельности,  детских общественных объединениях и организациях. Эта работа позволяет педагогам выявить у своих подопечных  потенциальные возможности и интересы, помочь  им их реализовать.</a:t>
            </a:r>
            <a:r>
              <a:rPr lang="ru-RU" sz="2000" smtClean="0">
                <a:solidFill>
                  <a:srgbClr val="0033CC"/>
                </a:solidFill>
                <a:latin typeface="Arial" charset="0"/>
              </a:rPr>
              <a:t> </a:t>
            </a:r>
            <a:r>
              <a:rPr lang="ru-RU" sz="2000" b="1" smtClean="0">
                <a:solidFill>
                  <a:srgbClr val="0033CC"/>
                </a:solidFill>
              </a:rPr>
              <a:t>Внеурочная деятельность </a:t>
            </a:r>
            <a:r>
              <a:rPr lang="ru-RU" sz="2000" smtClean="0">
                <a:solidFill>
                  <a:srgbClr val="0033CC"/>
                </a:solidFill>
              </a:rPr>
              <a:t>ориентирована на создание  условий для  неформального общения ребят одного класса или учебной параллели и имеет выраженную воспитательную и социально-педагогическую направленность.</a:t>
            </a:r>
          </a:p>
          <a:p>
            <a:pPr algn="just" eaLnBrk="1" hangingPunct="1">
              <a:spcBef>
                <a:spcPct val="0"/>
              </a:spcBef>
              <a:buFont typeface="Wingdings 2" pitchFamily="18" charset="2"/>
              <a:buNone/>
            </a:pPr>
            <a:r>
              <a:rPr lang="ru-RU" sz="2000" smtClean="0">
                <a:solidFill>
                  <a:srgbClr val="0033CC"/>
                </a:solidFill>
              </a:rPr>
              <a:t>		Внеурочная деятельность направлена на создание условий для развития творческих интересов детей  и включения их в художественную, техническую, спортивную, интеллектуальную и другую деятельность. </a:t>
            </a:r>
          </a:p>
          <a:p>
            <a:pPr eaLnBrk="1" hangingPunct="1"/>
            <a:endParaRPr lang="ru-RU" smtClean="0"/>
          </a:p>
        </p:txBody>
      </p:sp>
    </p:spTree>
    <p:extLst>
      <p:ext uri="{BB962C8B-B14F-4D97-AF65-F5344CB8AC3E}">
        <p14:creationId xmlns:p14="http://schemas.microsoft.com/office/powerpoint/2010/main" val="2098638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142875"/>
            <a:ext cx="8229600" cy="1428750"/>
          </a:xfrm>
        </p:spPr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4000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Готов ли Ваш ребёнок к школе?</a:t>
            </a:r>
            <a:r>
              <a:rPr lang="ru-RU" sz="40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40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ru-RU" sz="4000" dirty="0" smtClean="0">
              <a:solidFill>
                <a:srgbClr val="D6009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>
          <a:xfrm>
            <a:off x="250825" y="1052513"/>
            <a:ext cx="8518525" cy="5616575"/>
          </a:xfrm>
        </p:spPr>
        <p:txBody>
          <a:bodyPr>
            <a:normAutofit/>
          </a:bodyPr>
          <a:lstStyle/>
          <a:p>
            <a:pPr marL="274320" indent="-274320" algn="just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sz="2800" b="1" dirty="0" smtClean="0">
                <a:solidFill>
                  <a:srgbClr val="0033CC"/>
                </a:solidFill>
              </a:rPr>
              <a:t>Психологически</a:t>
            </a:r>
            <a:r>
              <a:rPr lang="ru-RU" sz="2800" dirty="0" smtClean="0">
                <a:solidFill>
                  <a:srgbClr val="0033CC"/>
                </a:solidFill>
              </a:rPr>
              <a:t>: школа привлекает не стремлением «иметь портфель», а возможностью узнать новое; развиты речь, память, мышление, воображение.</a:t>
            </a:r>
          </a:p>
          <a:p>
            <a:pPr marL="274320" indent="-274320" algn="just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sz="2800" b="1" dirty="0" smtClean="0">
                <a:solidFill>
                  <a:srgbClr val="0033CC"/>
                </a:solidFill>
              </a:rPr>
              <a:t>Умственно:</a:t>
            </a:r>
            <a:r>
              <a:rPr lang="ru-RU" sz="2800" dirty="0" smtClean="0">
                <a:solidFill>
                  <a:srgbClr val="0033CC"/>
                </a:solidFill>
              </a:rPr>
              <a:t>  есть необходимый кругозор, интерес к знаниям; есть понимание связи между явлениями.</a:t>
            </a:r>
          </a:p>
          <a:p>
            <a:pPr marL="274320" indent="-274320" algn="just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sz="2800" b="1" dirty="0" smtClean="0">
                <a:solidFill>
                  <a:srgbClr val="0033CC"/>
                </a:solidFill>
              </a:rPr>
              <a:t>Физически:</a:t>
            </a:r>
            <a:r>
              <a:rPr lang="ru-RU" sz="2800" dirty="0" smtClean="0">
                <a:solidFill>
                  <a:srgbClr val="0033CC"/>
                </a:solidFill>
              </a:rPr>
              <a:t> здоров, физически крепок и развит.</a:t>
            </a:r>
          </a:p>
          <a:p>
            <a:pPr marL="274320" indent="-274320" algn="just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sz="2800" dirty="0" smtClean="0">
                <a:solidFill>
                  <a:srgbClr val="0033CC"/>
                </a:solidFill>
              </a:rPr>
              <a:t> </a:t>
            </a:r>
            <a:r>
              <a:rPr lang="ru-RU" sz="2800" b="1" dirty="0" smtClean="0">
                <a:solidFill>
                  <a:srgbClr val="0033CC"/>
                </a:solidFill>
              </a:rPr>
              <a:t>Личностно:</a:t>
            </a:r>
            <a:r>
              <a:rPr lang="ru-RU" sz="2800" dirty="0" smtClean="0">
                <a:solidFill>
                  <a:srgbClr val="0033CC"/>
                </a:solidFill>
              </a:rPr>
              <a:t> хочет общаться со взрослыми и сверстниками, действовать вместе с ними; готов слушать учителя, выполнять его инструкции; готов подчиняться интересам группы; умеет преодолевать трудности.</a:t>
            </a:r>
          </a:p>
          <a:p>
            <a:pPr marL="274320" indent="-274320" algn="just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ru-RU" sz="2800" dirty="0" smtClean="0"/>
          </a:p>
          <a:p>
            <a:pPr marL="274320" indent="-274320" algn="ctr" eaLnBrk="1" fontAlgn="auto" hangingPunct="1">
              <a:spcAft>
                <a:spcPts val="0"/>
              </a:spcAft>
              <a:buClr>
                <a:schemeClr val="accent3"/>
              </a:buClr>
              <a:buFont typeface="Wingdings" pitchFamily="2" charset="2"/>
              <a:buNone/>
              <a:defRPr/>
            </a:pPr>
            <a:endParaRPr lang="ru-RU" sz="3600" dirty="0" smtClean="0"/>
          </a:p>
        </p:txBody>
      </p:sp>
    </p:spTree>
    <p:extLst>
      <p:ext uri="{BB962C8B-B14F-4D97-AF65-F5344CB8AC3E}">
        <p14:creationId xmlns:p14="http://schemas.microsoft.com/office/powerpoint/2010/main" val="648757017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3"/>
          <p:cNvSpPr>
            <a:spLocks noGrp="1" noChangeArrowheads="1"/>
          </p:cNvSpPr>
          <p:nvPr>
            <p:ph idx="1"/>
          </p:nvPr>
        </p:nvSpPr>
        <p:spPr>
          <a:xfrm>
            <a:off x="0" y="285750"/>
            <a:ext cx="7500938" cy="1414463"/>
          </a:xfrm>
        </p:spPr>
        <p:txBody>
          <a:bodyPr>
            <a:normAutofit fontScale="25000" lnSpcReduction="20000"/>
          </a:bodyPr>
          <a:lstStyle/>
          <a:p>
            <a:pPr marL="609600" indent="-609600" eaLnBrk="1" hangingPunct="1">
              <a:lnSpc>
                <a:spcPct val="90000"/>
              </a:lnSpc>
              <a:buFontTx/>
              <a:buNone/>
              <a:defRPr/>
            </a:pPr>
            <a:r>
              <a:rPr lang="ru-RU" dirty="0" smtClean="0"/>
              <a:t>    </a:t>
            </a:r>
            <a:endParaRPr lang="ru-RU" sz="2800" dirty="0" smtClean="0"/>
          </a:p>
          <a:p>
            <a:pPr marL="609600" indent="-609600" algn="ctr" eaLnBrk="1" hangingPunct="1">
              <a:lnSpc>
                <a:spcPct val="90000"/>
              </a:lnSpc>
              <a:buFontTx/>
              <a:buNone/>
              <a:defRPr/>
            </a:pPr>
            <a:r>
              <a:rPr lang="ru-RU" sz="2400" dirty="0" smtClean="0"/>
              <a:t>                       </a:t>
            </a:r>
            <a:r>
              <a:rPr lang="ru-RU" sz="12800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Внеурочная деятельность </a:t>
            </a:r>
          </a:p>
          <a:p>
            <a:pPr marL="609600" indent="-609600" algn="ctr" eaLnBrk="1" hangingPunct="1">
              <a:lnSpc>
                <a:spcPct val="90000"/>
              </a:lnSpc>
              <a:buFontTx/>
              <a:buNone/>
              <a:defRPr/>
            </a:pPr>
            <a:r>
              <a:rPr lang="ru-RU" sz="12800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организуется по направлениям</a:t>
            </a:r>
            <a:r>
              <a:rPr lang="ru-RU" sz="12800" b="1" dirty="0" smtClean="0">
                <a:solidFill>
                  <a:srgbClr val="0033CC"/>
                </a:solidFill>
              </a:rPr>
              <a:t>:</a:t>
            </a:r>
          </a:p>
          <a:p>
            <a:pPr marL="609600" indent="-609600" eaLnBrk="1" hangingPunct="1">
              <a:lnSpc>
                <a:spcPct val="90000"/>
              </a:lnSpc>
              <a:buFontTx/>
              <a:buNone/>
              <a:defRPr/>
            </a:pPr>
            <a:endParaRPr lang="ru-RU" sz="12800" b="1" dirty="0" smtClean="0">
              <a:solidFill>
                <a:srgbClr val="0033CC"/>
              </a:solidFill>
            </a:endParaRPr>
          </a:p>
          <a:p>
            <a:pPr marL="609600" indent="-609600" algn="just" eaLnBrk="1" hangingPunct="1">
              <a:lnSpc>
                <a:spcPct val="90000"/>
              </a:lnSpc>
              <a:defRPr/>
            </a:pPr>
            <a:r>
              <a:rPr lang="ru-RU" sz="12800" b="1" dirty="0" smtClean="0">
                <a:solidFill>
                  <a:srgbClr val="0033CC"/>
                </a:solidFill>
              </a:rPr>
              <a:t>Спортивно – оздоровительное</a:t>
            </a:r>
          </a:p>
          <a:p>
            <a:pPr marL="609600" indent="-609600" algn="just" eaLnBrk="1" hangingPunct="1">
              <a:lnSpc>
                <a:spcPct val="90000"/>
              </a:lnSpc>
              <a:defRPr/>
            </a:pPr>
            <a:r>
              <a:rPr lang="ru-RU" sz="12800" b="1" dirty="0" smtClean="0">
                <a:solidFill>
                  <a:srgbClr val="0033CC"/>
                </a:solidFill>
              </a:rPr>
              <a:t>Духовно нравственное</a:t>
            </a:r>
          </a:p>
          <a:p>
            <a:pPr marL="609600" indent="-609600" algn="just" eaLnBrk="1" hangingPunct="1">
              <a:lnSpc>
                <a:spcPct val="90000"/>
              </a:lnSpc>
              <a:defRPr/>
            </a:pPr>
            <a:r>
              <a:rPr lang="ru-RU" sz="12800" b="1" dirty="0" err="1" smtClean="0">
                <a:solidFill>
                  <a:srgbClr val="0033CC"/>
                </a:solidFill>
              </a:rPr>
              <a:t>Общеинтеллектуальное</a:t>
            </a:r>
            <a:r>
              <a:rPr lang="ru-RU" sz="12800" b="1" dirty="0" smtClean="0">
                <a:solidFill>
                  <a:srgbClr val="0033CC"/>
                </a:solidFill>
              </a:rPr>
              <a:t> </a:t>
            </a:r>
          </a:p>
          <a:p>
            <a:pPr marL="609600" indent="-609600" algn="just" eaLnBrk="1" hangingPunct="1">
              <a:lnSpc>
                <a:spcPct val="90000"/>
              </a:lnSpc>
              <a:defRPr/>
            </a:pPr>
            <a:r>
              <a:rPr lang="ru-RU" sz="12800" b="1" dirty="0" smtClean="0">
                <a:solidFill>
                  <a:srgbClr val="0033CC"/>
                </a:solidFill>
              </a:rPr>
              <a:t>Общекультурное</a:t>
            </a:r>
          </a:p>
          <a:p>
            <a:pPr marL="609600" indent="-609600" algn="just" eaLnBrk="1" hangingPunct="1">
              <a:lnSpc>
                <a:spcPct val="90000"/>
              </a:lnSpc>
              <a:defRPr/>
            </a:pPr>
            <a:r>
              <a:rPr lang="ru-RU" sz="12800" b="1" dirty="0" smtClean="0">
                <a:solidFill>
                  <a:srgbClr val="0033CC"/>
                </a:solidFill>
              </a:rPr>
              <a:t>Социальное</a:t>
            </a:r>
          </a:p>
        </p:txBody>
      </p:sp>
      <p:pic>
        <p:nvPicPr>
          <p:cNvPr id="27652" name="Picture 3" descr="C:\Documents and Settings\Мария\Рабочий стол\Новая папка\осень.jpg"/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444208" y="4293096"/>
            <a:ext cx="2314052" cy="221457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27654" name="Picture 6" descr="DSC00077"/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572264" y="1357298"/>
            <a:ext cx="2222500" cy="22733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30725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pic>
        <p:nvPicPr>
          <p:cNvPr id="27657" name="Picture 9" descr="Изображение 4 018"/>
          <p:cNvPicPr>
            <a:picLocks noChangeAspect="1" noChangeArrowheads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67544" y="4005064"/>
            <a:ext cx="2527274" cy="228601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30727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pic>
        <p:nvPicPr>
          <p:cNvPr id="27659" name="Picture 8" descr="DSC_1664"/>
          <p:cNvPicPr>
            <a:picLocks noChangeAspect="1" noChangeArrowheads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203848" y="3573016"/>
            <a:ext cx="2857520" cy="220858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634453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900113" y="142875"/>
            <a:ext cx="8043862" cy="928688"/>
          </a:xfrm>
        </p:spPr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3200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Какие особенности</a:t>
            </a:r>
            <a:br>
              <a:rPr lang="ru-RU" sz="3200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ru-RU" sz="3200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образовательного процесса в 1 классе?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idx="1"/>
          </p:nvPr>
        </p:nvSpPr>
        <p:spPr>
          <a:xfrm>
            <a:off x="357188" y="1071563"/>
            <a:ext cx="8329612" cy="5597525"/>
          </a:xfrm>
        </p:spPr>
        <p:txBody>
          <a:bodyPr>
            <a:normAutofit lnSpcReduction="10000"/>
          </a:bodyPr>
          <a:lstStyle/>
          <a:p>
            <a:pPr marL="274320" indent="-274320" algn="just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sz="2000" dirty="0" smtClean="0">
                <a:solidFill>
                  <a:srgbClr val="0033CC"/>
                </a:solidFill>
              </a:rPr>
              <a:t>Продолжительность учебного года в первом классе – 33 учебные недели.  </a:t>
            </a:r>
          </a:p>
          <a:p>
            <a:pPr marL="274320" indent="-274320" algn="just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sz="2000" dirty="0" smtClean="0">
                <a:solidFill>
                  <a:srgbClr val="0033CC"/>
                </a:solidFill>
              </a:rPr>
              <a:t>Учебные занятия проводятся по 5-дневной  учебной неделе в 1 смену. 4 дня в неделю по 4 урока и 1 день 5 уроков за счёт урока физической культуры.</a:t>
            </a:r>
          </a:p>
          <a:p>
            <a:pPr marL="274320" indent="-274320" algn="just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sz="2000" dirty="0" smtClean="0">
                <a:solidFill>
                  <a:srgbClr val="0033CC"/>
                </a:solidFill>
              </a:rPr>
              <a:t>В первом полугодии «ступенчатый» режим обучения:</a:t>
            </a:r>
          </a:p>
          <a:p>
            <a:pPr marL="274320" indent="-274320" algn="just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ru-RU" sz="2000" dirty="0" smtClean="0">
                <a:solidFill>
                  <a:srgbClr val="0033CC"/>
                </a:solidFill>
              </a:rPr>
              <a:t>в сентябре, октябре – 3 урока в день по 35 минут каждый</a:t>
            </a:r>
          </a:p>
          <a:p>
            <a:pPr marL="274320" indent="-274320" algn="just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ru-RU" sz="2000" dirty="0" smtClean="0">
                <a:solidFill>
                  <a:srgbClr val="0033CC"/>
                </a:solidFill>
              </a:rPr>
              <a:t>в ноябре-декабре  - 4 урока по 35 минут каждый</a:t>
            </a:r>
          </a:p>
          <a:p>
            <a:pPr marL="274320" indent="-274320" algn="just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ru-RU" sz="2000" dirty="0" smtClean="0">
                <a:solidFill>
                  <a:srgbClr val="0033CC"/>
                </a:solidFill>
              </a:rPr>
              <a:t>Остальное учебное время заполняется целевыми прогулками, экскурсиями, подвижными играми на свежем воздухе, развивающими играми и другими формами работы</a:t>
            </a:r>
          </a:p>
          <a:p>
            <a:pPr marL="274320" indent="-274320" algn="just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sz="2000" dirty="0" smtClean="0">
                <a:solidFill>
                  <a:srgbClr val="0033CC"/>
                </a:solidFill>
              </a:rPr>
              <a:t> Во втором полугодии – 4 урока по 45 минут (1 день – 5 уроков)</a:t>
            </a:r>
          </a:p>
          <a:p>
            <a:pPr marL="274320" indent="-274320" algn="just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sz="2000" dirty="0" smtClean="0">
                <a:solidFill>
                  <a:srgbClr val="0033CC"/>
                </a:solidFill>
              </a:rPr>
              <a:t>Для учащихся  первого года обучения предусмотрены дополнительные недельные  каникулы, которые проходят, как правило, в феврале.</a:t>
            </a:r>
          </a:p>
          <a:p>
            <a:pPr marL="274320" indent="-274320" algn="just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sz="2000" dirty="0" smtClean="0">
                <a:solidFill>
                  <a:srgbClr val="0033CC"/>
                </a:solidFill>
              </a:rPr>
              <a:t>В середине учебного дня проводится динамическая пауза продолжительностью не менее 40 минут</a:t>
            </a:r>
          </a:p>
          <a:p>
            <a:pPr marL="274320" indent="-274320" algn="just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sz="2000" dirty="0" smtClean="0">
                <a:solidFill>
                  <a:srgbClr val="0033CC"/>
                </a:solidFill>
              </a:rPr>
              <a:t>Обучение проводится без бального оценивания знаний обучающихся</a:t>
            </a:r>
          </a:p>
          <a:p>
            <a:pPr marL="274320" indent="-274320" algn="just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sz="2000" dirty="0" smtClean="0">
                <a:solidFill>
                  <a:srgbClr val="0033CC"/>
                </a:solidFill>
              </a:rPr>
              <a:t>Домашние задания в 1 классе не задаются.</a:t>
            </a:r>
          </a:p>
          <a:p>
            <a:pPr marL="274320" indent="-274320" algn="just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endParaRPr lang="ru-RU" sz="2000" dirty="0" smtClean="0"/>
          </a:p>
        </p:txBody>
      </p:sp>
    </p:spTree>
    <p:extLst>
      <p:ext uri="{BB962C8B-B14F-4D97-AF65-F5344CB8AC3E}">
        <p14:creationId xmlns:p14="http://schemas.microsoft.com/office/powerpoint/2010/main" val="1350827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395536" y="260648"/>
            <a:ext cx="8540750" cy="1656184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ru-RU" sz="2800" b="1" i="1" dirty="0" smtClean="0">
                <a:solidFill>
                  <a:srgbClr val="0033CC"/>
                </a:solidFill>
                <a:latin typeface="Constantia" pitchFamily="18" charset="0"/>
              </a:rPr>
              <a:t>ДЛИТЕЛЬНОСТЬ НЕПРЕРЫВНОГО </a:t>
            </a:r>
            <a:br>
              <a:rPr lang="ru-RU" sz="2800" b="1" i="1" dirty="0" smtClean="0">
                <a:solidFill>
                  <a:srgbClr val="0033CC"/>
                </a:solidFill>
                <a:latin typeface="Constantia" pitchFamily="18" charset="0"/>
              </a:rPr>
            </a:br>
            <a:r>
              <a:rPr lang="ru-RU" sz="2800" b="1" i="1" dirty="0" smtClean="0">
                <a:solidFill>
                  <a:srgbClr val="0033CC"/>
                </a:solidFill>
                <a:latin typeface="Constantia" pitchFamily="18" charset="0"/>
              </a:rPr>
              <a:t>ПРИМЕНЕНИЯ РАЗЛИЧНЫХ СРЕДСТВ </a:t>
            </a:r>
            <a:br>
              <a:rPr lang="ru-RU" sz="2800" b="1" i="1" dirty="0" smtClean="0">
                <a:solidFill>
                  <a:srgbClr val="0033CC"/>
                </a:solidFill>
                <a:latin typeface="Constantia" pitchFamily="18" charset="0"/>
              </a:rPr>
            </a:br>
            <a:r>
              <a:rPr lang="ru-RU" sz="2800" b="1" i="1" dirty="0" smtClean="0">
                <a:solidFill>
                  <a:srgbClr val="0033CC"/>
                </a:solidFill>
                <a:latin typeface="Constantia" pitchFamily="18" charset="0"/>
              </a:rPr>
              <a:t>ИКТ-ТЕХНОЛОГИЙ НА УРОКАХ</a:t>
            </a:r>
            <a:r>
              <a:rPr lang="ru-RU" sz="2800" dirty="0" smtClean="0">
                <a:solidFill>
                  <a:srgbClr val="0033CC"/>
                </a:solidFill>
                <a:latin typeface="Constantia" pitchFamily="18" charset="0"/>
              </a:rPr>
              <a:t> </a:t>
            </a:r>
            <a:r>
              <a:rPr lang="ru-RU" sz="2800" b="1" dirty="0" smtClean="0">
                <a:solidFill>
                  <a:srgbClr val="0033CC"/>
                </a:solidFill>
                <a:latin typeface="Constantia" pitchFamily="18" charset="0"/>
              </a:rPr>
              <a:t/>
            </a:r>
            <a:br>
              <a:rPr lang="ru-RU" sz="2800" b="1" dirty="0" smtClean="0">
                <a:solidFill>
                  <a:srgbClr val="0033CC"/>
                </a:solidFill>
                <a:latin typeface="Constantia" pitchFamily="18" charset="0"/>
              </a:rPr>
            </a:br>
            <a:endParaRPr lang="ru-RU" sz="2800" dirty="0" smtClean="0">
              <a:solidFill>
                <a:srgbClr val="0033CC"/>
              </a:solidFill>
              <a:latin typeface="Constantia" pitchFamily="18" charset="0"/>
            </a:endParaRPr>
          </a:p>
        </p:txBody>
      </p:sp>
      <p:graphicFrame>
        <p:nvGraphicFramePr>
          <p:cNvPr id="35880" name="Group 4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8220695"/>
              </p:ext>
            </p:extLst>
          </p:nvPr>
        </p:nvGraphicFramePr>
        <p:xfrm>
          <a:off x="1" y="2132856"/>
          <a:ext cx="9144000" cy="4248895"/>
        </p:xfrm>
        <a:graphic>
          <a:graphicData uri="http://schemas.openxmlformats.org/drawingml/2006/table">
            <a:tbl>
              <a:tblPr/>
              <a:tblGrid>
                <a:gridCol w="749508"/>
                <a:gridCol w="1580943"/>
                <a:gridCol w="1076325"/>
                <a:gridCol w="1792287"/>
                <a:gridCol w="1435100"/>
                <a:gridCol w="1254124"/>
                <a:gridCol w="1255713"/>
              </a:tblGrid>
              <a:tr h="1380282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Класс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33CC"/>
                        </a:solidFill>
                        <a:effectLst/>
                        <a:latin typeface="Arial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6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Непрерывная длительность (мин.), не более</a:t>
                      </a: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33CC"/>
                        </a:solidFill>
                        <a:effectLst/>
                        <a:latin typeface="Arial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51288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Просмотр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статических изображений  на учебных досках и экранах отраженного свечения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33CC"/>
                        </a:solidFill>
                        <a:effectLst/>
                        <a:latin typeface="Arial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Просмотр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телепередач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33CC"/>
                        </a:solidFill>
                        <a:effectLst/>
                        <a:latin typeface="Arial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Просмотр 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динамических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изображений 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на учебных досках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и экранах отраженного свечения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33CC"/>
                        </a:solidFill>
                        <a:effectLst/>
                        <a:latin typeface="Arial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Работа с изображением      на индивидуальном мониторе ПК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33CC"/>
                        </a:solidFill>
                        <a:effectLst/>
                        <a:latin typeface="Arial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Прослушивание аудиозаписи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33CC"/>
                        </a:solidFill>
                        <a:effectLst/>
                        <a:latin typeface="Arial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Прослушивание аудиозаписи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 наушниках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33CC"/>
                        </a:solidFill>
                        <a:effectLst/>
                        <a:latin typeface="Arial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762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1-2</a:t>
                      </a: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33CC"/>
                        </a:solidFill>
                        <a:effectLst/>
                        <a:latin typeface="Arial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kumimoji="0" 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33CC"/>
                        </a:solidFill>
                        <a:effectLst/>
                        <a:latin typeface="Arial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</a:t>
                      </a:r>
                      <a:endParaRPr kumimoji="0" 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33CC"/>
                        </a:solidFill>
                        <a:effectLst/>
                        <a:latin typeface="Arial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</a:t>
                      </a:r>
                      <a:endParaRPr kumimoji="0" lang="ru-RU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33CC"/>
                        </a:solidFill>
                        <a:effectLst/>
                        <a:latin typeface="Arial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</a:t>
                      </a:r>
                      <a:endParaRPr kumimoji="0" 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33CC"/>
                        </a:solidFill>
                        <a:effectLst/>
                        <a:latin typeface="Arial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endParaRPr kumimoji="0" 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33CC"/>
                        </a:solidFill>
                        <a:effectLst/>
                        <a:latin typeface="Arial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kumimoji="0" 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33CC"/>
                        </a:solidFill>
                        <a:effectLst/>
                        <a:latin typeface="Arial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79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3-4</a:t>
                      </a: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33CC"/>
                        </a:solidFill>
                        <a:effectLst/>
                        <a:latin typeface="Arial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</a:t>
                      </a:r>
                      <a:endParaRPr kumimoji="0" 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33CC"/>
                        </a:solidFill>
                        <a:effectLst/>
                        <a:latin typeface="Arial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endParaRPr kumimoji="0" 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33CC"/>
                        </a:solidFill>
                        <a:effectLst/>
                        <a:latin typeface="Arial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endParaRPr kumimoji="0" 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33CC"/>
                        </a:solidFill>
                        <a:effectLst/>
                        <a:latin typeface="Arial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</a:t>
                      </a:r>
                      <a:endParaRPr kumimoji="0" 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33CC"/>
                        </a:solidFill>
                        <a:effectLst/>
                        <a:latin typeface="Arial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endParaRPr kumimoji="0" 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33CC"/>
                        </a:solidFill>
                        <a:effectLst/>
                        <a:latin typeface="Arial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</a:t>
                      </a:r>
                      <a:endParaRPr kumimoji="0" lang="ru-RU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33CC"/>
                        </a:solidFill>
                        <a:effectLst/>
                        <a:latin typeface="Arial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36037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301625" y="228600"/>
            <a:ext cx="8540750" cy="1184275"/>
          </a:xfrm>
        </p:spPr>
        <p:txBody>
          <a:bodyPr>
            <a:normAutofit fontScale="90000"/>
          </a:bodyPr>
          <a:lstStyle/>
          <a:p>
            <a:pPr algn="ctr" eaLnBrk="1" hangingPunct="1">
              <a:defRPr/>
            </a:pPr>
            <a:r>
              <a:rPr lang="ru-RU" sz="4000" dirty="0" smtClean="0">
                <a:solidFill>
                  <a:srgbClr val="0033CC"/>
                </a:solidFill>
                <a:latin typeface="+mn-lt"/>
              </a:rPr>
              <a:t>Какой портфель необходимо</a:t>
            </a:r>
            <a:br>
              <a:rPr lang="ru-RU" sz="4000" dirty="0" smtClean="0">
                <a:solidFill>
                  <a:srgbClr val="0033CC"/>
                </a:solidFill>
                <a:latin typeface="+mn-lt"/>
              </a:rPr>
            </a:br>
            <a:r>
              <a:rPr lang="ru-RU" sz="4000" dirty="0" smtClean="0">
                <a:solidFill>
                  <a:srgbClr val="0033CC"/>
                </a:solidFill>
                <a:latin typeface="+mn-lt"/>
              </a:rPr>
              <a:t> купить ребёнку?</a:t>
            </a:r>
          </a:p>
        </p:txBody>
      </p:sp>
      <p:sp>
        <p:nvSpPr>
          <p:cNvPr id="41987" name="Rectangle 3"/>
          <p:cNvSpPr>
            <a:spLocks noGrp="1" noRot="1" noChangeArrowheads="1"/>
          </p:cNvSpPr>
          <p:nvPr>
            <p:ph idx="1"/>
          </p:nvPr>
        </p:nvSpPr>
        <p:spPr>
          <a:xfrm>
            <a:off x="323850" y="1412875"/>
            <a:ext cx="8518525" cy="46863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Arial" charset="0"/>
              <a:buNone/>
            </a:pPr>
            <a:endParaRPr lang="ru-RU" sz="2400" dirty="0" smtClean="0"/>
          </a:p>
          <a:p>
            <a:pPr eaLnBrk="1" hangingPunct="1">
              <a:lnSpc>
                <a:spcPct val="90000"/>
              </a:lnSpc>
            </a:pPr>
            <a:r>
              <a:rPr lang="ru-RU" sz="2800" dirty="0" smtClean="0">
                <a:solidFill>
                  <a:srgbClr val="0033CC"/>
                </a:solidFill>
              </a:rPr>
              <a:t>Вес  ранца  без  учебников   для   учащихся  </a:t>
            </a:r>
            <a:br>
              <a:rPr lang="ru-RU" sz="2800" dirty="0" smtClean="0">
                <a:solidFill>
                  <a:srgbClr val="0033CC"/>
                </a:solidFill>
              </a:rPr>
            </a:br>
            <a:r>
              <a:rPr lang="ru-RU" sz="2800" dirty="0" smtClean="0">
                <a:solidFill>
                  <a:srgbClr val="0033CC"/>
                </a:solidFill>
              </a:rPr>
              <a:t>1-4 классов должен быть не более 500-700 г.</a:t>
            </a:r>
          </a:p>
          <a:p>
            <a:pPr eaLnBrk="1" hangingPunct="1">
              <a:lnSpc>
                <a:spcPct val="90000"/>
              </a:lnSpc>
            </a:pPr>
            <a:r>
              <a:rPr lang="ru-RU" sz="2800" dirty="0" smtClean="0">
                <a:solidFill>
                  <a:srgbClr val="0033CC"/>
                </a:solidFill>
              </a:rPr>
              <a:t>Ранец должен иметь широкие лямки (4 – 4,5 см) и достаточную </a:t>
            </a:r>
            <a:r>
              <a:rPr lang="ru-RU" sz="2800" dirty="0" err="1" smtClean="0">
                <a:solidFill>
                  <a:srgbClr val="0033CC"/>
                </a:solidFill>
              </a:rPr>
              <a:t>формоустойчивость</a:t>
            </a:r>
            <a:r>
              <a:rPr lang="ru-RU" sz="2800" dirty="0" smtClean="0">
                <a:solidFill>
                  <a:srgbClr val="0033CC"/>
                </a:solidFill>
              </a:rPr>
              <a:t> , обеспечивающую его плотное  прилегание к спине обучающегося и равномерное распределение веса.</a:t>
            </a:r>
          </a:p>
          <a:p>
            <a:pPr eaLnBrk="1" hangingPunct="1">
              <a:lnSpc>
                <a:spcPct val="90000"/>
              </a:lnSpc>
            </a:pPr>
            <a:r>
              <a:rPr lang="ru-RU" sz="2800" dirty="0" smtClean="0">
                <a:solidFill>
                  <a:srgbClr val="0033CC"/>
                </a:solidFill>
              </a:rPr>
              <a:t> Материал для изготовления ранцев должен быть легким, прочным с водоотталкивающим покрытием, удобным для чистки. </a:t>
            </a:r>
          </a:p>
        </p:txBody>
      </p:sp>
    </p:spTree>
    <p:extLst>
      <p:ext uri="{BB962C8B-B14F-4D97-AF65-F5344CB8AC3E}">
        <p14:creationId xmlns:p14="http://schemas.microsoft.com/office/powerpoint/2010/main" val="3935695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eaLnBrk="1" hangingPunct="1">
              <a:defRPr/>
            </a:pPr>
            <a:r>
              <a:rPr lang="ru-RU" sz="4000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Есть ли в 1 классе</a:t>
            </a:r>
            <a:br>
              <a:rPr lang="ru-RU" sz="4000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ru-RU" sz="4000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домашние задания? 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idx="1"/>
          </p:nvPr>
        </p:nvSpPr>
        <p:spPr>
          <a:xfrm>
            <a:off x="468313" y="2060575"/>
            <a:ext cx="8229600" cy="4375150"/>
          </a:xfrm>
        </p:spPr>
        <p:txBody>
          <a:bodyPr/>
          <a:lstStyle/>
          <a:p>
            <a:pPr algn="just" eaLnBrk="1" hangingPunct="1"/>
            <a:r>
              <a:rPr lang="ru-RU" smtClean="0">
                <a:solidFill>
                  <a:srgbClr val="0033CC"/>
                </a:solidFill>
              </a:rPr>
              <a:t>Домашних заданий в 1 классе нет. Однако если вы хотите сформировать у своего ребенка качественные навыки письма, чтения, счета, то не отказывайтесь от тренировочных упражнений, которые может предложить учитель.</a:t>
            </a:r>
          </a:p>
        </p:txBody>
      </p:sp>
    </p:spTree>
    <p:extLst>
      <p:ext uri="{BB962C8B-B14F-4D97-AF65-F5344CB8AC3E}">
        <p14:creationId xmlns:p14="http://schemas.microsoft.com/office/powerpoint/2010/main" val="3694334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60350"/>
            <a:ext cx="8229600" cy="1296988"/>
          </a:xfrm>
        </p:spPr>
        <p:txBody>
          <a:bodyPr>
            <a:normAutofit fontScale="90000"/>
          </a:bodyPr>
          <a:lstStyle/>
          <a:p>
            <a:pPr algn="ctr" eaLnBrk="1" hangingPunct="1">
              <a:defRPr/>
            </a:pPr>
            <a:r>
              <a:rPr lang="ru-RU" sz="4000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Как правильно организовать дома рабочее место ученика? 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idx="1"/>
          </p:nvPr>
        </p:nvSpPr>
        <p:spPr>
          <a:xfrm>
            <a:off x="0" y="1600200"/>
            <a:ext cx="9144000" cy="5257800"/>
          </a:xfrm>
        </p:spPr>
        <p:txBody>
          <a:bodyPr/>
          <a:lstStyle/>
          <a:p>
            <a:pPr algn="just" eaLnBrk="1" hangingPunct="1">
              <a:lnSpc>
                <a:spcPct val="80000"/>
              </a:lnSpc>
            </a:pPr>
            <a:r>
              <a:rPr lang="ru-RU" sz="2400" dirty="0" smtClean="0">
                <a:solidFill>
                  <a:srgbClr val="0033CC"/>
                </a:solidFill>
              </a:rPr>
              <a:t>Купите первокласснику письменный стол. Тогда ребенок сможет сам систематизировать и разложить в ящики стола учебные принадлежности и научится поддерживать порядок на рабочем месте. </a:t>
            </a:r>
          </a:p>
          <a:p>
            <a:pPr algn="just" eaLnBrk="1" hangingPunct="1">
              <a:lnSpc>
                <a:spcPct val="80000"/>
              </a:lnSpc>
            </a:pPr>
            <a:r>
              <a:rPr lang="ru-RU" sz="2400" dirty="0" smtClean="0">
                <a:solidFill>
                  <a:srgbClr val="0033CC"/>
                </a:solidFill>
              </a:rPr>
              <a:t>Лучше, если освещение будет слева. Занавески нужно отодвинуть в сторону - основной свет должен попадать через верхнюю треть окна. </a:t>
            </a:r>
          </a:p>
          <a:p>
            <a:pPr algn="just" eaLnBrk="1" hangingPunct="1">
              <a:lnSpc>
                <a:spcPct val="80000"/>
              </a:lnSpc>
            </a:pPr>
            <a:r>
              <a:rPr lang="ru-RU" sz="2400" dirty="0" smtClean="0">
                <a:solidFill>
                  <a:srgbClr val="0033CC"/>
                </a:solidFill>
              </a:rPr>
              <a:t>Можно купить первокласснику парту и стул с </a:t>
            </a:r>
            <a:r>
              <a:rPr lang="ru-RU" sz="2400" dirty="0" err="1" smtClean="0">
                <a:solidFill>
                  <a:srgbClr val="0033CC"/>
                </a:solidFill>
              </a:rPr>
              <a:t>регулирующейся</a:t>
            </a:r>
            <a:r>
              <a:rPr lang="ru-RU" sz="2400" dirty="0" smtClean="0">
                <a:solidFill>
                  <a:srgbClr val="0033CC"/>
                </a:solidFill>
              </a:rPr>
              <a:t> высотой, а для школьных принадлежностей книжные полки. </a:t>
            </a:r>
          </a:p>
          <a:p>
            <a:pPr algn="just" eaLnBrk="1" hangingPunct="1">
              <a:lnSpc>
                <a:spcPct val="80000"/>
              </a:lnSpc>
            </a:pPr>
            <a:r>
              <a:rPr lang="ru-RU" sz="2400" dirty="0" smtClean="0">
                <a:solidFill>
                  <a:srgbClr val="0033CC"/>
                </a:solidFill>
              </a:rPr>
              <a:t>Приобретая мебель, обязательно учитывайте рост ребенка. При росте 1м - 1 м 15 см высота крышки стола над полом должна быть 46 см, а высота сиденья стула - 26 см. При росте от 1 м 15 см до 1 м 30 см высота стола должна быть 52 см, а стула - 30 см. Важно, чтобы ноги ученика стояли на полу, спина прикасалась к спинке стула, а между крышкой парты и грудью ребенка могла пройти его ладонь. </a:t>
            </a:r>
          </a:p>
        </p:txBody>
      </p:sp>
    </p:spTree>
    <p:extLst>
      <p:ext uri="{BB962C8B-B14F-4D97-AF65-F5344CB8AC3E}">
        <p14:creationId xmlns:p14="http://schemas.microsoft.com/office/powerpoint/2010/main" val="3185732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333375"/>
            <a:ext cx="8229600" cy="1150938"/>
          </a:xfrm>
        </p:spPr>
        <p:txBody>
          <a:bodyPr/>
          <a:lstStyle/>
          <a:p>
            <a:pPr algn="ctr" eaLnBrk="1" hangingPunct="1">
              <a:defRPr/>
            </a:pPr>
            <a:r>
              <a:rPr lang="ru-RU" sz="4000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Можно ли носить в школу игрушки? 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4924425"/>
          </a:xfrm>
        </p:spPr>
        <p:txBody>
          <a:bodyPr/>
          <a:lstStyle/>
          <a:p>
            <a:pPr eaLnBrk="1" hangingPunct="1"/>
            <a:r>
              <a:rPr lang="ru-RU" dirty="0" smtClean="0">
                <a:solidFill>
                  <a:srgbClr val="0033CC"/>
                </a:solidFill>
              </a:rPr>
              <a:t>Да, можно! </a:t>
            </a:r>
          </a:p>
          <a:p>
            <a:pPr algn="just" eaLnBrk="1" hangingPunct="1"/>
            <a:r>
              <a:rPr lang="ru-RU" dirty="0" smtClean="0">
                <a:solidFill>
                  <a:srgbClr val="0033CC"/>
                </a:solidFill>
              </a:rPr>
              <a:t>Игровая деятельность ещё значимая для ребёнка, любимая игрушка зачастую олицетворяет друга, с ней можно поиграть на перемене вместе с одноклассниками.</a:t>
            </a:r>
          </a:p>
          <a:p>
            <a:pPr algn="just" eaLnBrk="1" hangingPunct="1"/>
            <a:r>
              <a:rPr lang="ru-RU" dirty="0" smtClean="0">
                <a:solidFill>
                  <a:srgbClr val="0033CC"/>
                </a:solidFill>
              </a:rPr>
              <a:t> Лучше, если игрушка не громоздкая и без острых углов. </a:t>
            </a:r>
          </a:p>
        </p:txBody>
      </p:sp>
    </p:spTree>
    <p:extLst>
      <p:ext uri="{BB962C8B-B14F-4D97-AF65-F5344CB8AC3E}">
        <p14:creationId xmlns:p14="http://schemas.microsoft.com/office/powerpoint/2010/main" val="1034644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484313"/>
          </a:xfrm>
        </p:spPr>
        <p:txBody>
          <a:bodyPr/>
          <a:lstStyle/>
          <a:p>
            <a:pPr algn="ctr" eaLnBrk="1" hangingPunct="1">
              <a:defRPr/>
            </a:pPr>
            <a:r>
              <a:rPr lang="ru-RU" sz="4000" dirty="0" smtClean="0">
                <a:solidFill>
                  <a:srgbClr val="0033CC"/>
                </a:solidFill>
                <a:latin typeface="+mn-lt"/>
              </a:rPr>
              <a:t>Дети часто ссорятся</a:t>
            </a:r>
            <a:br>
              <a:rPr lang="ru-RU" sz="4000" dirty="0" smtClean="0">
                <a:solidFill>
                  <a:srgbClr val="0033CC"/>
                </a:solidFill>
                <a:latin typeface="+mn-lt"/>
              </a:rPr>
            </a:br>
            <a:r>
              <a:rPr lang="ru-RU" sz="4000" dirty="0" smtClean="0">
                <a:solidFill>
                  <a:srgbClr val="0033CC"/>
                </a:solidFill>
                <a:latin typeface="+mn-lt"/>
              </a:rPr>
              <a:t> по любому поводу. Что делать? 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idx="1"/>
          </p:nvPr>
        </p:nvSpPr>
        <p:spPr>
          <a:xfrm>
            <a:off x="0" y="1600200"/>
            <a:ext cx="9144000" cy="5257800"/>
          </a:xfrm>
        </p:spPr>
        <p:txBody>
          <a:bodyPr/>
          <a:lstStyle/>
          <a:p>
            <a:pPr algn="just" eaLnBrk="1" hangingPunct="1">
              <a:lnSpc>
                <a:spcPct val="80000"/>
              </a:lnSpc>
            </a:pPr>
            <a:r>
              <a:rPr lang="ru-RU" sz="2400" dirty="0" smtClean="0">
                <a:solidFill>
                  <a:srgbClr val="0033CC"/>
                </a:solidFill>
              </a:rPr>
              <a:t>Вопрос конфликтов в отношении между людьми самый не простой и касается не только детей. К сожалению, вмешиваясь в детские ссоры, взрослые зачастую действуют столь неграмотно, что только усугубляют ситуацию. Родители просто запрещают ребёнку дружить с товарищем. Это необходимо лишь в самом крайнем случае, когда понятие дружба уже не соответствует сложившимся отношениям. </a:t>
            </a:r>
          </a:p>
          <a:p>
            <a:pPr algn="just" eaLnBrk="1" hangingPunct="1">
              <a:lnSpc>
                <a:spcPct val="80000"/>
              </a:lnSpc>
            </a:pPr>
            <a:r>
              <a:rPr lang="ru-RU" sz="2400" dirty="0" smtClean="0">
                <a:solidFill>
                  <a:srgbClr val="0033CC"/>
                </a:solidFill>
              </a:rPr>
              <a:t>Если взрослым не известны мотивы конфликта, то следует по очереди выслушать обе стороны (иногда их бывает и больше), не давая оценки детским поступкам до тех пор, пока ситуация не прояснится. В любом случае в ссоре чаще всего виноваты сами ссорящиеся, не умеющие уступать друг другу и не желающие идти на компромисс. Умению общаться вам придётся учить ребёнка ещё очень долго, желательно на собственном примере. Если вы хотите воспитать честного человека, то приучите малыша признавать свои ошибки. </a:t>
            </a:r>
          </a:p>
        </p:txBody>
      </p:sp>
    </p:spTree>
    <p:extLst>
      <p:ext uri="{BB962C8B-B14F-4D97-AF65-F5344CB8AC3E}">
        <p14:creationId xmlns:p14="http://schemas.microsoft.com/office/powerpoint/2010/main" val="2231641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>
          <a:xfrm>
            <a:off x="1042988" y="704850"/>
            <a:ext cx="7643812" cy="1143000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ru-RU" sz="4000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Нужно ли наказывать ребёнка за отсутствие успехов в обучении? </a:t>
            </a:r>
          </a:p>
        </p:txBody>
      </p:sp>
      <p:sp>
        <p:nvSpPr>
          <p:cNvPr id="50179" name="Rectangle 3"/>
          <p:cNvSpPr>
            <a:spLocks noGrp="1" noChangeArrowheads="1"/>
          </p:cNvSpPr>
          <p:nvPr>
            <p:ph idx="1"/>
          </p:nvPr>
        </p:nvSpPr>
        <p:spPr>
          <a:xfrm>
            <a:off x="467544" y="2204864"/>
            <a:ext cx="8229600" cy="4525963"/>
          </a:xfrm>
        </p:spPr>
        <p:txBody>
          <a:bodyPr/>
          <a:lstStyle/>
          <a:p>
            <a:pPr algn="just" eaLnBrk="1" hangingPunct="1">
              <a:lnSpc>
                <a:spcPct val="90000"/>
              </a:lnSpc>
            </a:pPr>
            <a:r>
              <a:rPr lang="ru-RU" sz="2400" b="1" dirty="0" smtClean="0">
                <a:solidFill>
                  <a:srgbClr val="0033CC"/>
                </a:solidFill>
              </a:rPr>
              <a:t>Этого делать не рекомендуется, ведь первоклассник ещё ничему не научился. </a:t>
            </a:r>
          </a:p>
          <a:p>
            <a:pPr algn="just" eaLnBrk="1" hangingPunct="1">
              <a:lnSpc>
                <a:spcPct val="90000"/>
              </a:lnSpc>
            </a:pPr>
            <a:r>
              <a:rPr lang="ru-RU" sz="2400" b="1" dirty="0" smtClean="0">
                <a:solidFill>
                  <a:srgbClr val="0033CC"/>
                </a:solidFill>
              </a:rPr>
              <a:t>Наказать можно за непослушание. Однако помните, что нельзя наказывать трудом или лишением прогулки.</a:t>
            </a:r>
          </a:p>
          <a:p>
            <a:pPr algn="just" eaLnBrk="1" hangingPunct="1">
              <a:lnSpc>
                <a:spcPct val="90000"/>
              </a:lnSpc>
            </a:pPr>
            <a:r>
              <a:rPr lang="ru-RU" sz="2400" b="1" dirty="0" smtClean="0">
                <a:solidFill>
                  <a:srgbClr val="0033CC"/>
                </a:solidFill>
              </a:rPr>
              <a:t> Небрежно выполненное задание необходимо переделать,  но не поздно вечером. </a:t>
            </a:r>
          </a:p>
          <a:p>
            <a:pPr algn="just" eaLnBrk="1" hangingPunct="1">
              <a:lnSpc>
                <a:spcPct val="90000"/>
              </a:lnSpc>
            </a:pPr>
            <a:r>
              <a:rPr lang="ru-RU" sz="2400" b="1" dirty="0" smtClean="0">
                <a:solidFill>
                  <a:srgbClr val="0033CC"/>
                </a:solidFill>
              </a:rPr>
              <a:t>Попытайтесь вселить в ребёнка уверенность в своих силах, подбодрите его и подскажите, как лучше сделать задание. </a:t>
            </a:r>
          </a:p>
          <a:p>
            <a:pPr algn="just" eaLnBrk="1" hangingPunct="1">
              <a:lnSpc>
                <a:spcPct val="90000"/>
              </a:lnSpc>
            </a:pPr>
            <a:r>
              <a:rPr lang="ru-RU" sz="2400" b="1" dirty="0" smtClean="0">
                <a:solidFill>
                  <a:srgbClr val="0033CC"/>
                </a:solidFill>
              </a:rPr>
              <a:t>Хвалите первоклассника даже за самые маленькие успехи, и тогда вам не придётся думать о наказании</a:t>
            </a:r>
            <a:r>
              <a:rPr lang="ru-RU" sz="2400" b="1" dirty="0" smtClean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05286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60350"/>
            <a:ext cx="8229600" cy="630238"/>
          </a:xfrm>
        </p:spPr>
        <p:txBody>
          <a:bodyPr>
            <a:normAutofit fontScale="90000"/>
          </a:bodyPr>
          <a:lstStyle/>
          <a:p>
            <a:pPr algn="ctr" eaLnBrk="1" hangingPunct="1">
              <a:defRPr/>
            </a:pPr>
            <a:r>
              <a:rPr lang="ru-RU" sz="4000" b="1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Запомните</a:t>
            </a:r>
            <a:r>
              <a:rPr lang="ru-RU" sz="4000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: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idx="1"/>
          </p:nvPr>
        </p:nvSpPr>
        <p:spPr>
          <a:xfrm>
            <a:off x="468313" y="908050"/>
            <a:ext cx="8229600" cy="5949950"/>
          </a:xfrm>
        </p:spPr>
        <p:txBody>
          <a:bodyPr/>
          <a:lstStyle/>
          <a:p>
            <a:pPr algn="just" eaLnBrk="1" hangingPunct="1">
              <a:lnSpc>
                <a:spcPct val="90000"/>
              </a:lnSpc>
            </a:pPr>
            <a:r>
              <a:rPr lang="ru-RU" sz="2800" smtClean="0">
                <a:solidFill>
                  <a:srgbClr val="0033CC"/>
                </a:solidFill>
              </a:rPr>
              <a:t>При подготовке к школе вы должны оставаться для вашего ребёнка любящим и понимающим родителем и не брать на себя роль учителя! Ребёнок охотно делает только то, что у него получается, </a:t>
            </a:r>
            <a:r>
              <a:rPr lang="ru-RU" sz="2800" b="1" smtClean="0">
                <a:solidFill>
                  <a:srgbClr val="0033CC"/>
                </a:solidFill>
              </a:rPr>
              <a:t>поэтому он не может быть ленивым</a:t>
            </a:r>
            <a:r>
              <a:rPr lang="ru-RU" sz="2800" smtClean="0">
                <a:solidFill>
                  <a:srgbClr val="0033CC"/>
                </a:solidFill>
              </a:rPr>
              <a:t>.</a:t>
            </a:r>
          </a:p>
          <a:p>
            <a:pPr algn="just" eaLnBrk="1" hangingPunct="1">
              <a:lnSpc>
                <a:spcPct val="90000"/>
              </a:lnSpc>
            </a:pPr>
            <a:r>
              <a:rPr lang="ru-RU" sz="2800" smtClean="0">
                <a:solidFill>
                  <a:srgbClr val="0033CC"/>
                </a:solidFill>
              </a:rPr>
              <a:t>Постарайтесь достижения ребёнка не сравнивать ни со своими, ни с достижениями старшего брата, ни одноклассников (не озвучивайте это при ребёнке, даже если они в его пользу!).</a:t>
            </a:r>
          </a:p>
          <a:p>
            <a:pPr algn="just" eaLnBrk="1" hangingPunct="1">
              <a:lnSpc>
                <a:spcPct val="90000"/>
              </a:lnSpc>
            </a:pPr>
            <a:r>
              <a:rPr lang="ru-RU" sz="2800" smtClean="0">
                <a:solidFill>
                  <a:srgbClr val="0033CC"/>
                </a:solidFill>
              </a:rPr>
              <a:t>Ваша любовь и терпение будут служить гарантом уверенного продвижения в учёбе для вашего малыша.</a:t>
            </a:r>
          </a:p>
          <a:p>
            <a:pPr eaLnBrk="1" hangingPunct="1">
              <a:lnSpc>
                <a:spcPct val="90000"/>
              </a:lnSpc>
            </a:pPr>
            <a:endParaRPr lang="ru-RU" sz="2800" smtClean="0">
              <a:solidFill>
                <a:srgbClr val="0033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3374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476250"/>
            <a:ext cx="8229600" cy="1728788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4400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Развитие школьно-значимых психологических функций:</a:t>
            </a:r>
            <a:r>
              <a:rPr lang="ru-RU" dirty="0" smtClean="0">
                <a:solidFill>
                  <a:srgbClr val="D60093"/>
                </a:solidFill>
              </a:rPr>
              <a:t/>
            </a:r>
            <a:br>
              <a:rPr lang="ru-RU" dirty="0" smtClean="0">
                <a:solidFill>
                  <a:srgbClr val="D60093"/>
                </a:solidFill>
              </a:rPr>
            </a:br>
            <a:endParaRPr lang="ru-RU" dirty="0" smtClean="0">
              <a:solidFill>
                <a:srgbClr val="D60093"/>
              </a:solidFill>
            </a:endParaRP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>
          <a:xfrm>
            <a:off x="179388" y="1609725"/>
            <a:ext cx="8820150" cy="5256213"/>
          </a:xfrm>
        </p:spPr>
        <p:txBody>
          <a:bodyPr/>
          <a:lstStyle/>
          <a:p>
            <a:pPr algn="just" eaLnBrk="1" hangingPunct="1">
              <a:spcBef>
                <a:spcPct val="0"/>
              </a:spcBef>
            </a:pPr>
            <a:r>
              <a:rPr lang="ru-RU" sz="2800" b="1" smtClean="0">
                <a:solidFill>
                  <a:srgbClr val="0033CC"/>
                </a:solidFill>
              </a:rPr>
              <a:t>развитие мелких мышц руки </a:t>
            </a:r>
            <a:r>
              <a:rPr lang="ru-RU" sz="2800" smtClean="0">
                <a:solidFill>
                  <a:srgbClr val="0033CC"/>
                </a:solidFill>
              </a:rPr>
              <a:t>(рука развита хорошо, ребенок уверенно владеет карандашом, ножницами);</a:t>
            </a:r>
          </a:p>
          <a:p>
            <a:pPr algn="just" eaLnBrk="1" hangingPunct="1">
              <a:spcBef>
                <a:spcPct val="0"/>
              </a:spcBef>
            </a:pPr>
            <a:r>
              <a:rPr lang="ru-RU" sz="2800" b="1" smtClean="0">
                <a:solidFill>
                  <a:srgbClr val="0033CC"/>
                </a:solidFill>
              </a:rPr>
              <a:t>пространственная организация, координация движений</a:t>
            </a:r>
            <a:r>
              <a:rPr lang="ru-RU" sz="2800" smtClean="0">
                <a:solidFill>
                  <a:srgbClr val="0033CC"/>
                </a:solidFill>
              </a:rPr>
              <a:t> (умение правильно определять выше - ниже, вперед - назад, слева - справа);</a:t>
            </a:r>
          </a:p>
          <a:p>
            <a:pPr algn="just" eaLnBrk="1" hangingPunct="1">
              <a:spcBef>
                <a:spcPct val="0"/>
              </a:spcBef>
            </a:pPr>
            <a:r>
              <a:rPr lang="ru-RU" sz="2800" b="1" smtClean="0">
                <a:solidFill>
                  <a:srgbClr val="0033CC"/>
                </a:solidFill>
              </a:rPr>
              <a:t>координация в системе глаз - рука </a:t>
            </a:r>
            <a:r>
              <a:rPr lang="ru-RU" sz="2800" smtClean="0">
                <a:solidFill>
                  <a:srgbClr val="0033CC"/>
                </a:solidFill>
              </a:rPr>
              <a:t>(ребенок может правильно перенести в тетрадь простейший графический образ - узор, фигуру - зрительно воспринимаемый на расстоянии (например, из книг).</a:t>
            </a:r>
          </a:p>
          <a:p>
            <a:pPr eaLnBrk="1" hangingPunct="1">
              <a:lnSpc>
                <a:spcPct val="130000"/>
              </a:lnSpc>
              <a:buFont typeface="Wingdings" pitchFamily="2" charset="2"/>
              <a:buNone/>
            </a:pPr>
            <a:endParaRPr lang="ru-RU" sz="2400" smtClean="0">
              <a:latin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7125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60350"/>
            <a:ext cx="8229600" cy="792163"/>
          </a:xfrm>
        </p:spPr>
        <p:txBody>
          <a:bodyPr/>
          <a:lstStyle/>
          <a:p>
            <a:pPr algn="ctr" eaLnBrk="1" hangingPunct="1">
              <a:defRPr/>
            </a:pPr>
            <a:r>
              <a:rPr lang="ru-RU" sz="4000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Уважаемые родители! 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idx="1"/>
          </p:nvPr>
        </p:nvSpPr>
        <p:spPr>
          <a:xfrm>
            <a:off x="0" y="1125538"/>
            <a:ext cx="9144000" cy="5732462"/>
          </a:xfrm>
        </p:spPr>
        <p:txBody>
          <a:bodyPr/>
          <a:lstStyle/>
          <a:p>
            <a:pPr algn="just" eaLnBrk="1" hangingPunct="1">
              <a:lnSpc>
                <a:spcPct val="80000"/>
              </a:lnSpc>
            </a:pPr>
            <a:r>
              <a:rPr lang="ru-RU" sz="2800" smtClean="0">
                <a:solidFill>
                  <a:srgbClr val="0033CC"/>
                </a:solidFill>
              </a:rPr>
              <a:t>Сотрудничайте с учителем и с пониманием относитесь к тому, что </a:t>
            </a:r>
            <a:r>
              <a:rPr lang="ru-RU" sz="2800" b="1" smtClean="0">
                <a:solidFill>
                  <a:srgbClr val="0033CC"/>
                </a:solidFill>
              </a:rPr>
              <a:t>кажется Вам непривычным </a:t>
            </a:r>
            <a:r>
              <a:rPr lang="ru-RU" sz="2800" smtClean="0">
                <a:solidFill>
                  <a:srgbClr val="0033CC"/>
                </a:solidFill>
              </a:rPr>
              <a:t>в учёбе Вашего ребёнка: он живёт и учится в другое время, в других условиях.</a:t>
            </a:r>
          </a:p>
          <a:p>
            <a:pPr algn="just" eaLnBrk="1" hangingPunct="1">
              <a:lnSpc>
                <a:spcPct val="80000"/>
              </a:lnSpc>
            </a:pPr>
            <a:r>
              <a:rPr lang="ru-RU" sz="2800" smtClean="0">
                <a:solidFill>
                  <a:srgbClr val="0033CC"/>
                </a:solidFill>
              </a:rPr>
              <a:t>Поддержите ребёнка, если он стремится высказать и аргументировать </a:t>
            </a:r>
            <a:r>
              <a:rPr lang="ru-RU" sz="2800" b="1" smtClean="0">
                <a:solidFill>
                  <a:srgbClr val="0033CC"/>
                </a:solidFill>
              </a:rPr>
              <a:t>свою точку зрения</a:t>
            </a:r>
            <a:r>
              <a:rPr lang="ru-RU" sz="2800" smtClean="0">
                <a:solidFill>
                  <a:srgbClr val="0033CC"/>
                </a:solidFill>
              </a:rPr>
              <a:t>.</a:t>
            </a:r>
          </a:p>
          <a:p>
            <a:pPr algn="just" eaLnBrk="1" hangingPunct="1">
              <a:lnSpc>
                <a:spcPct val="80000"/>
              </a:lnSpc>
            </a:pPr>
            <a:r>
              <a:rPr lang="ru-RU" sz="2800" smtClean="0">
                <a:solidFill>
                  <a:srgbClr val="0033CC"/>
                </a:solidFill>
              </a:rPr>
              <a:t>Поймите и примите то, что Вашего ребёнка будут учить не так, как учили Вас: не заучивать и пересказывать материал, а </a:t>
            </a:r>
            <a:r>
              <a:rPr lang="ru-RU" sz="2800" b="1" smtClean="0">
                <a:solidFill>
                  <a:srgbClr val="0033CC"/>
                </a:solidFill>
              </a:rPr>
              <a:t>самостоятельно открывать новое</a:t>
            </a:r>
            <a:r>
              <a:rPr lang="ru-RU" sz="2800" smtClean="0">
                <a:solidFill>
                  <a:srgbClr val="0033CC"/>
                </a:solidFill>
              </a:rPr>
              <a:t>, понимать и использовать в учебной деятельности.</a:t>
            </a:r>
          </a:p>
          <a:p>
            <a:pPr algn="just" eaLnBrk="1" hangingPunct="1">
              <a:lnSpc>
                <a:spcPct val="80000"/>
              </a:lnSpc>
            </a:pPr>
            <a:r>
              <a:rPr lang="ru-RU" sz="2800" smtClean="0">
                <a:solidFill>
                  <a:srgbClr val="0033CC"/>
                </a:solidFill>
              </a:rPr>
              <a:t>Поддержите  инициативу ребёнка, его стремление быть </a:t>
            </a:r>
            <a:r>
              <a:rPr lang="ru-RU" sz="2800" b="1" smtClean="0">
                <a:solidFill>
                  <a:srgbClr val="0033CC"/>
                </a:solidFill>
              </a:rPr>
              <a:t>самостоятельным.</a:t>
            </a:r>
          </a:p>
          <a:p>
            <a:pPr algn="just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2800" smtClean="0">
                <a:solidFill>
                  <a:srgbClr val="0033CC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609703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107950" y="188913"/>
            <a:ext cx="8712200" cy="1739900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4400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Развитие школьно-значимых психологических функций :</a:t>
            </a:r>
            <a:r>
              <a:rPr lang="ru-RU" sz="3600" dirty="0" smtClean="0">
                <a:solidFill>
                  <a:srgbClr val="D6009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3600" dirty="0" smtClean="0">
                <a:solidFill>
                  <a:srgbClr val="D6009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ru-RU" sz="3600" dirty="0" smtClean="0">
              <a:solidFill>
                <a:srgbClr val="D6009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>
          <a:xfrm>
            <a:off x="0" y="1214438"/>
            <a:ext cx="9144000" cy="5499100"/>
          </a:xfrm>
        </p:spPr>
        <p:txBody>
          <a:bodyPr/>
          <a:lstStyle/>
          <a:p>
            <a:pPr eaLnBrk="1" hangingPunct="1">
              <a:lnSpc>
                <a:spcPct val="130000"/>
              </a:lnSpc>
              <a:buFont typeface="Wingdings" pitchFamily="2" charset="2"/>
              <a:buNone/>
            </a:pPr>
            <a:endParaRPr lang="ru-RU" sz="2000" dirty="0" smtClean="0">
              <a:solidFill>
                <a:srgbClr val="CC3300"/>
              </a:solidFill>
              <a:latin typeface="Verdana" pitchFamily="34" charset="0"/>
            </a:endParaRPr>
          </a:p>
          <a:p>
            <a:pPr eaLnBrk="1" hangingPunct="1">
              <a:lnSpc>
                <a:spcPct val="130000"/>
              </a:lnSpc>
            </a:pPr>
            <a:r>
              <a:rPr lang="ru-RU" sz="2000" b="1" dirty="0" smtClean="0">
                <a:solidFill>
                  <a:srgbClr val="0033CC"/>
                </a:solidFill>
                <a:latin typeface="Verdana" pitchFamily="34" charset="0"/>
              </a:rPr>
              <a:t>развитие логического мышления </a:t>
            </a:r>
            <a:r>
              <a:rPr lang="ru-RU" sz="2000" dirty="0" smtClean="0">
                <a:solidFill>
                  <a:srgbClr val="0033CC"/>
                </a:solidFill>
                <a:latin typeface="Verdana" pitchFamily="34" charset="0"/>
              </a:rPr>
              <a:t>(способность находить сходства и различия разных предметов при сравнении, умение правильно объединять предметы в группы по общим существенным признакам);</a:t>
            </a:r>
          </a:p>
          <a:p>
            <a:pPr eaLnBrk="1" hangingPunct="1">
              <a:lnSpc>
                <a:spcPct val="130000"/>
              </a:lnSpc>
            </a:pPr>
            <a:r>
              <a:rPr lang="ru-RU" sz="2000" b="1" dirty="0" smtClean="0">
                <a:solidFill>
                  <a:srgbClr val="0033CC"/>
                </a:solidFill>
                <a:latin typeface="Verdana" pitchFamily="34" charset="0"/>
              </a:rPr>
              <a:t>развитие произвольного внимания </a:t>
            </a:r>
            <a:r>
              <a:rPr lang="ru-RU" sz="2000" dirty="0" smtClean="0">
                <a:solidFill>
                  <a:srgbClr val="0033CC"/>
                </a:solidFill>
                <a:latin typeface="Verdana" pitchFamily="34" charset="0"/>
              </a:rPr>
              <a:t>(способность удерживать внимание на выполняемой работе в течение 15-20 минут);</a:t>
            </a:r>
          </a:p>
          <a:p>
            <a:pPr eaLnBrk="1" hangingPunct="1">
              <a:lnSpc>
                <a:spcPct val="130000"/>
              </a:lnSpc>
            </a:pPr>
            <a:r>
              <a:rPr lang="ru-RU" sz="2000" b="1" dirty="0" smtClean="0">
                <a:solidFill>
                  <a:srgbClr val="0033CC"/>
                </a:solidFill>
                <a:latin typeface="Verdana" pitchFamily="34" charset="0"/>
              </a:rPr>
              <a:t>развитие произвольной памяти </a:t>
            </a:r>
            <a:r>
              <a:rPr lang="ru-RU" sz="2000" dirty="0" smtClean="0">
                <a:solidFill>
                  <a:srgbClr val="0033CC"/>
                </a:solidFill>
                <a:latin typeface="Verdana" pitchFamily="34" charset="0"/>
              </a:rPr>
              <a:t>(способность к опосредованному запоминанию: связывать запоминаемый материал с конкретным символом /слово - картинка либо слово - ситуация/).</a:t>
            </a:r>
          </a:p>
          <a:p>
            <a:pPr eaLnBrk="1" hangingPunct="1">
              <a:lnSpc>
                <a:spcPct val="130000"/>
              </a:lnSpc>
              <a:buFont typeface="Wingdings" pitchFamily="2" charset="2"/>
              <a:buNone/>
            </a:pPr>
            <a:endParaRPr lang="ru-RU" sz="2400" dirty="0" smtClean="0">
              <a:solidFill>
                <a:srgbClr val="0033CC"/>
              </a:solidFill>
              <a:latin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746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0"/>
            <a:ext cx="8229600" cy="1000125"/>
          </a:xfrm>
        </p:spPr>
        <p:txBody>
          <a:bodyPr/>
          <a:lstStyle/>
          <a:p>
            <a:pPr algn="ctr" eaLnBrk="1" hangingPunct="1">
              <a:defRPr/>
            </a:pPr>
            <a:r>
              <a:rPr lang="ru-RU" sz="4000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Мыслительная готовность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>
          <a:xfrm>
            <a:off x="0" y="836712"/>
            <a:ext cx="9144000" cy="5861050"/>
          </a:xfrm>
        </p:spPr>
        <p:txBody>
          <a:bodyPr/>
          <a:lstStyle/>
          <a:p>
            <a:pPr algn="just" eaLnBrk="1" hangingPunct="1"/>
            <a:r>
              <a:rPr lang="ru-RU" sz="2000" dirty="0" smtClean="0">
                <a:solidFill>
                  <a:srgbClr val="0033CC"/>
                </a:solidFill>
                <a:latin typeface="Verdana" pitchFamily="34" charset="0"/>
              </a:rPr>
              <a:t>Наиболее важные показатели — это развитие мышления и речи. </a:t>
            </a:r>
          </a:p>
          <a:p>
            <a:pPr algn="just" eaLnBrk="1" hangingPunct="1"/>
            <a:r>
              <a:rPr lang="ru-RU" sz="2000" dirty="0" smtClean="0">
                <a:solidFill>
                  <a:srgbClr val="0033CC"/>
                </a:solidFill>
                <a:latin typeface="Verdana" pitchFamily="34" charset="0"/>
              </a:rPr>
              <a:t>Очень полезно учить ребенка строить несложные рассуждения, выводы, используя слова: «потому, что»; «если, то»; «поэтому».</a:t>
            </a:r>
          </a:p>
          <a:p>
            <a:pPr algn="just" eaLnBrk="1" hangingPunct="1"/>
            <a:r>
              <a:rPr lang="ru-RU" sz="2000" dirty="0" smtClean="0">
                <a:solidFill>
                  <a:srgbClr val="0033CC"/>
                </a:solidFill>
                <a:latin typeface="Verdana" pitchFamily="34" charset="0"/>
              </a:rPr>
              <a:t>Учите ребят задавать вопросы. Это очень полезно. Мышление всегда начинается с вопроса. Нельзя заставить мысль работать, если просто сказать «подумай».</a:t>
            </a:r>
          </a:p>
          <a:p>
            <a:pPr algn="just" eaLnBrk="1" hangingPunct="1"/>
            <a:r>
              <a:rPr lang="ru-RU" sz="2000" dirty="0" smtClean="0">
                <a:solidFill>
                  <a:srgbClr val="0033CC"/>
                </a:solidFill>
                <a:latin typeface="Verdana" pitchFamily="34" charset="0"/>
              </a:rPr>
              <a:t>Речь является основой, на которой строится учебный процесс. Особенно важно владение монологической речью. Для ребенка это пересказ. После чтения задайте ребенку несколько вопросов по содержанию, попросите пересказать. </a:t>
            </a:r>
          </a:p>
          <a:p>
            <a:pPr algn="just" eaLnBrk="1" hangingPunct="1"/>
            <a:r>
              <a:rPr lang="ru-RU" sz="2000" dirty="0" smtClean="0">
                <a:solidFill>
                  <a:srgbClr val="0033CC"/>
                </a:solidFill>
                <a:latin typeface="Verdana" pitchFamily="34" charset="0"/>
              </a:rPr>
              <a:t>Особое внимание обратите на ориентировку в пространстве. Правильно ли ваш ребенок понимает и употребляет в речи предлоги и понятия: выше, ниже, на, над, под, снизу, сверху, между, перед., за, спереди от…, сзади от…, ближе, дальше, лево, право, левее, правее, ближе всего к…, дальше всего    от… и т.д. </a:t>
            </a:r>
          </a:p>
        </p:txBody>
      </p:sp>
    </p:spTree>
    <p:extLst>
      <p:ext uri="{BB962C8B-B14F-4D97-AF65-F5344CB8AC3E}">
        <p14:creationId xmlns:p14="http://schemas.microsoft.com/office/powerpoint/2010/main" val="4047757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57188"/>
            <a:ext cx="9144000" cy="714375"/>
          </a:xfrm>
        </p:spPr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3600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Важен не объем знаний ребенка, а</a:t>
            </a:r>
            <a:br>
              <a:rPr lang="ru-RU" sz="3600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600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качество знаний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>
          <a:xfrm>
            <a:off x="0" y="1071563"/>
            <a:ext cx="9001125" cy="6029325"/>
          </a:xfrm>
        </p:spPr>
        <p:txBody>
          <a:bodyPr/>
          <a:lstStyle/>
          <a:p>
            <a:pPr algn="just" eaLnBrk="1" hangingPunct="1">
              <a:lnSpc>
                <a:spcPct val="110000"/>
              </a:lnSpc>
            </a:pPr>
            <a:r>
              <a:rPr lang="ru-RU" sz="2000" smtClean="0">
                <a:solidFill>
                  <a:srgbClr val="0033CC"/>
                </a:solidFill>
              </a:rPr>
              <a:t>Важно учить не читать, а развивать речь. Не учить писать, а создавать условия для развития мелкой моторики руки. </a:t>
            </a:r>
          </a:p>
          <a:p>
            <a:pPr algn="just" eaLnBrk="1" hangingPunct="1">
              <a:lnSpc>
                <a:spcPct val="110000"/>
              </a:lnSpc>
            </a:pPr>
            <a:r>
              <a:rPr lang="ru-RU" sz="2000" smtClean="0">
                <a:solidFill>
                  <a:srgbClr val="0033CC"/>
                </a:solidFill>
              </a:rPr>
              <a:t>Для полноценного развития дошкольнику необходимо общаться со сверстниками, взрослыми, играть в развивающие игры слушать чтение книг, рисовать, лепить, фантазировать. </a:t>
            </a:r>
          </a:p>
          <a:p>
            <a:pPr algn="just" eaLnBrk="1" hangingPunct="1">
              <a:lnSpc>
                <a:spcPct val="110000"/>
              </a:lnSpc>
            </a:pPr>
            <a:r>
              <a:rPr lang="ru-RU" sz="2000" smtClean="0">
                <a:solidFill>
                  <a:srgbClr val="0033CC"/>
                </a:solidFill>
              </a:rPr>
              <a:t>Чем больше ребенок будет причастен к подготовке к школе, обсуждению будущего, чем больше он будет знать о школе, о новой жизни, тем легче ему будет личностно в нее включиться.</a:t>
            </a:r>
          </a:p>
          <a:p>
            <a:pPr algn="just" eaLnBrk="1" hangingPunct="1">
              <a:lnSpc>
                <a:spcPct val="110000"/>
              </a:lnSpc>
            </a:pPr>
            <a:r>
              <a:rPr lang="ru-RU" sz="2000" smtClean="0">
                <a:solidFill>
                  <a:srgbClr val="0033CC"/>
                </a:solidFill>
              </a:rPr>
              <a:t>Уже сейчас постарайтесь очень постепенно режим дня вашего малыша соотнести с режимом дня школьника.</a:t>
            </a:r>
          </a:p>
          <a:p>
            <a:pPr algn="just" eaLnBrk="1" hangingPunct="1">
              <a:lnSpc>
                <a:spcPct val="110000"/>
              </a:lnSpc>
            </a:pPr>
            <a:r>
              <a:rPr lang="ru-RU" sz="2000" smtClean="0">
                <a:solidFill>
                  <a:srgbClr val="0033CC"/>
                </a:solidFill>
              </a:rPr>
              <a:t>Чтобы ребёнок умел слышать учителя, обращайте внимание, как он понимает ваши словесные инструкции и требования, которые должны быть чёткими, доброжелательными, немногословными, спокойными.</a:t>
            </a:r>
          </a:p>
          <a:p>
            <a:pPr algn="just" eaLnBrk="1" hangingPunct="1">
              <a:lnSpc>
                <a:spcPct val="110000"/>
              </a:lnSpc>
            </a:pPr>
            <a:r>
              <a:rPr lang="ru-RU" sz="2000" smtClean="0">
                <a:solidFill>
                  <a:srgbClr val="0033CC"/>
                </a:solidFill>
              </a:rPr>
              <a:t>Не пугайте ребёнка будущими трудностями в школе!</a:t>
            </a:r>
          </a:p>
          <a:p>
            <a:pPr algn="just" eaLnBrk="1" hangingPunct="1">
              <a:lnSpc>
                <a:spcPct val="110000"/>
              </a:lnSpc>
            </a:pPr>
            <a:r>
              <a:rPr lang="ru-RU" sz="2000" smtClean="0">
                <a:solidFill>
                  <a:srgbClr val="0033CC"/>
                </a:solidFill>
              </a:rPr>
              <a:t>Перед школой и во время учёбы проверяйте зрение и слух ребёнка. </a:t>
            </a:r>
            <a:endParaRPr lang="ru-RU" sz="2000" u="sng" smtClean="0">
              <a:solidFill>
                <a:srgbClr val="0033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1633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ru-RU" sz="4000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Подготовка к чтению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700808"/>
            <a:ext cx="8229600" cy="4514255"/>
          </a:xfrm>
        </p:spPr>
        <p:txBody>
          <a:bodyPr/>
          <a:lstStyle/>
          <a:p>
            <a:pPr algn="just" eaLnBrk="1" hangingPunct="1">
              <a:spcBef>
                <a:spcPct val="0"/>
              </a:spcBef>
            </a:pPr>
            <a:r>
              <a:rPr lang="ru-RU" sz="2400" dirty="0" smtClean="0">
                <a:solidFill>
                  <a:srgbClr val="0033CC"/>
                </a:solidFill>
              </a:rPr>
              <a:t>6-7 летний малыш должен знать </a:t>
            </a:r>
            <a:r>
              <a:rPr lang="ru-RU" sz="2400" b="1" dirty="0" smtClean="0">
                <a:solidFill>
                  <a:srgbClr val="0033CC"/>
                </a:solidFill>
              </a:rPr>
              <a:t>все печатные буквы алфавита</a:t>
            </a:r>
            <a:r>
              <a:rPr lang="ru-RU" sz="2400" dirty="0" smtClean="0">
                <a:solidFill>
                  <a:srgbClr val="0033CC"/>
                </a:solidFill>
              </a:rPr>
              <a:t>, но многие могут слитно читать слоги, а некоторые - и целые тексты. </a:t>
            </a:r>
          </a:p>
          <a:p>
            <a:pPr marL="0" indent="0" algn="just" eaLnBrk="1" hangingPunct="1">
              <a:spcBef>
                <a:spcPct val="0"/>
              </a:spcBef>
              <a:buNone/>
            </a:pPr>
            <a:endParaRPr lang="ru-RU" sz="2400" dirty="0" smtClean="0">
              <a:solidFill>
                <a:srgbClr val="0033CC"/>
              </a:solidFill>
            </a:endParaRPr>
          </a:p>
          <a:p>
            <a:pPr algn="just" eaLnBrk="1" hangingPunct="1">
              <a:spcBef>
                <a:spcPct val="0"/>
              </a:spcBef>
            </a:pPr>
            <a:r>
              <a:rPr lang="ru-RU" sz="2400" dirty="0" smtClean="0">
                <a:solidFill>
                  <a:srgbClr val="0033CC"/>
                </a:solidFill>
              </a:rPr>
              <a:t>Несмотря на такую разную подготовку, </a:t>
            </a:r>
            <a:r>
              <a:rPr lang="ru-RU" sz="2400" b="1" dirty="0" smtClean="0">
                <a:solidFill>
                  <a:srgbClr val="0033CC"/>
                </a:solidFill>
              </a:rPr>
              <a:t>все дети устают от процесса чтения очень быстро</a:t>
            </a:r>
            <a:r>
              <a:rPr lang="ru-RU" sz="2400" dirty="0" smtClean="0">
                <a:solidFill>
                  <a:srgbClr val="0033CC"/>
                </a:solidFill>
              </a:rPr>
              <a:t>. Чередуйте это занятие с отдыхом. Пусть ребёнок "погримасничает" перед зеркалом, произнося чётко и громко звуки, отдельно и плавно. Это развивает артикуляционный аппарат.</a:t>
            </a:r>
          </a:p>
          <a:p>
            <a:pPr marL="0" indent="0" eaLnBrk="1" hangingPunct="1">
              <a:spcBef>
                <a:spcPct val="0"/>
              </a:spcBef>
              <a:buNone/>
            </a:pPr>
            <a:endParaRPr lang="ru-RU" sz="2000" dirty="0" smtClean="0"/>
          </a:p>
        </p:txBody>
      </p:sp>
    </p:spTree>
    <p:extLst>
      <p:ext uri="{BB962C8B-B14F-4D97-AF65-F5344CB8AC3E}">
        <p14:creationId xmlns:p14="http://schemas.microsoft.com/office/powerpoint/2010/main" val="3733466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ru-RU" sz="4000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Подготовка к письму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340768"/>
            <a:ext cx="8229600" cy="4517107"/>
          </a:xfrm>
        </p:spPr>
        <p:txBody>
          <a:bodyPr>
            <a:normAutofit lnSpcReduction="10000"/>
          </a:bodyPr>
          <a:lstStyle/>
          <a:p>
            <a:pPr algn="just" eaLnBrk="1" hangingPunct="1">
              <a:spcBef>
                <a:spcPct val="0"/>
              </a:spcBef>
            </a:pPr>
            <a:r>
              <a:rPr lang="ru-RU" sz="2400" dirty="0" smtClean="0">
                <a:solidFill>
                  <a:srgbClr val="0033CC"/>
                </a:solidFill>
              </a:rPr>
              <a:t>Ручку ребёнок должен брать правильно и разогретыми пальцами. </a:t>
            </a:r>
          </a:p>
          <a:p>
            <a:pPr marL="0" indent="0" algn="just" eaLnBrk="1" hangingPunct="1">
              <a:spcBef>
                <a:spcPct val="0"/>
              </a:spcBef>
              <a:buNone/>
            </a:pPr>
            <a:endParaRPr lang="ru-RU" sz="2400" dirty="0" smtClean="0">
              <a:solidFill>
                <a:srgbClr val="0033CC"/>
              </a:solidFill>
            </a:endParaRPr>
          </a:p>
          <a:p>
            <a:pPr algn="just" eaLnBrk="1" hangingPunct="1">
              <a:spcBef>
                <a:spcPct val="0"/>
              </a:spcBef>
            </a:pPr>
            <a:r>
              <a:rPr lang="ru-RU" sz="2400" dirty="0" smtClean="0">
                <a:solidFill>
                  <a:srgbClr val="0033CC"/>
                </a:solidFill>
              </a:rPr>
              <a:t>Раскраски замените обведением по трафарету и штриховкой. Линия должна быть направлена сверху вниз, справа налево, а если она кривая, то против часовой стрелки. </a:t>
            </a:r>
          </a:p>
          <a:p>
            <a:pPr marL="0" indent="0" algn="just" eaLnBrk="1" hangingPunct="1">
              <a:spcBef>
                <a:spcPct val="0"/>
              </a:spcBef>
              <a:buNone/>
            </a:pPr>
            <a:endParaRPr lang="ru-RU" sz="2400" dirty="0" smtClean="0">
              <a:solidFill>
                <a:srgbClr val="0033CC"/>
              </a:solidFill>
            </a:endParaRPr>
          </a:p>
          <a:p>
            <a:pPr algn="just" eaLnBrk="1" hangingPunct="1">
              <a:spcBef>
                <a:spcPct val="0"/>
              </a:spcBef>
            </a:pPr>
            <a:r>
              <a:rPr lang="ru-RU" sz="2400" dirty="0" smtClean="0">
                <a:solidFill>
                  <a:srgbClr val="0033CC"/>
                </a:solidFill>
              </a:rPr>
              <a:t>Расстояние между линиями 0,5 см - это основной принцип нашего письменного алфавита. </a:t>
            </a:r>
          </a:p>
          <a:p>
            <a:pPr marL="0" indent="0" algn="just" eaLnBrk="1" hangingPunct="1">
              <a:spcBef>
                <a:spcPct val="0"/>
              </a:spcBef>
              <a:buNone/>
            </a:pPr>
            <a:endParaRPr lang="ru-RU" sz="2400" dirty="0" smtClean="0">
              <a:solidFill>
                <a:srgbClr val="0033CC"/>
              </a:solidFill>
            </a:endParaRPr>
          </a:p>
          <a:p>
            <a:pPr algn="just" eaLnBrk="1" hangingPunct="1">
              <a:spcBef>
                <a:spcPct val="0"/>
              </a:spcBef>
            </a:pPr>
            <a:r>
              <a:rPr lang="ru-RU" sz="2400" dirty="0" smtClean="0">
                <a:solidFill>
                  <a:srgbClr val="0033CC"/>
                </a:solidFill>
              </a:rPr>
              <a:t>Запомните, дети также устают от этих занятий, как и от чтения.</a:t>
            </a:r>
          </a:p>
        </p:txBody>
      </p:sp>
    </p:spTree>
    <p:extLst>
      <p:ext uri="{BB962C8B-B14F-4D97-AF65-F5344CB8AC3E}">
        <p14:creationId xmlns:p14="http://schemas.microsoft.com/office/powerpoint/2010/main" val="253591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28625"/>
            <a:ext cx="8229600" cy="714375"/>
          </a:xfrm>
        </p:spPr>
        <p:txBody>
          <a:bodyPr/>
          <a:lstStyle/>
          <a:p>
            <a:pPr algn="ctr" eaLnBrk="1" hangingPunct="1">
              <a:defRPr/>
            </a:pPr>
            <a:r>
              <a:rPr lang="ru-RU" sz="4000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Подготовка к грамматике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>
          <a:xfrm>
            <a:off x="468313" y="1341438"/>
            <a:ext cx="8229600" cy="5257800"/>
          </a:xfrm>
        </p:spPr>
        <p:txBody>
          <a:bodyPr/>
          <a:lstStyle/>
          <a:p>
            <a:pPr algn="just" eaLnBrk="1" hangingPunct="1">
              <a:spcBef>
                <a:spcPct val="0"/>
              </a:spcBef>
            </a:pPr>
            <a:r>
              <a:rPr lang="ru-RU" sz="2800" smtClean="0">
                <a:solidFill>
                  <a:srgbClr val="0033CC"/>
                </a:solidFill>
              </a:rPr>
              <a:t>Ребёнок может легко выделить в слове заданный звук, назвать в слове все звуки по порядку. Не путайте букву со звуком! (Звук мы слышим, букву пишем.) </a:t>
            </a:r>
          </a:p>
          <a:p>
            <a:pPr algn="just" eaLnBrk="1" hangingPunct="1">
              <a:spcBef>
                <a:spcPct val="0"/>
              </a:spcBef>
            </a:pPr>
            <a:r>
              <a:rPr lang="ru-RU" sz="2800" smtClean="0">
                <a:solidFill>
                  <a:srgbClr val="0033CC"/>
                </a:solidFill>
              </a:rPr>
              <a:t>В тексте он так же может назвать количество предложений. Он умеет отвечать на вопросы "кто", "что" и сам их задавать. То есть 6-7 летний ребёнок способен расчленить речь на отдельные грамматические единицы.</a:t>
            </a:r>
          </a:p>
          <a:p>
            <a:pPr algn="just" eaLnBrk="1" hangingPunct="1">
              <a:spcBef>
                <a:spcPct val="0"/>
              </a:spcBef>
            </a:pPr>
            <a:r>
              <a:rPr lang="ru-RU" sz="2800" smtClean="0">
                <a:solidFill>
                  <a:srgbClr val="0033CC"/>
                </a:solidFill>
              </a:rPr>
              <a:t>Поощряйте его умение наблюдать, сравнивать, исправлять, уточнять свою речь. Общайтесь с ним!</a:t>
            </a:r>
          </a:p>
        </p:txBody>
      </p:sp>
    </p:spTree>
    <p:extLst>
      <p:ext uri="{BB962C8B-B14F-4D97-AF65-F5344CB8AC3E}">
        <p14:creationId xmlns:p14="http://schemas.microsoft.com/office/powerpoint/2010/main" val="1248399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</TotalTime>
  <Words>2314</Words>
  <Application>Microsoft Office PowerPoint</Application>
  <PresentationFormat>Экран (4:3)</PresentationFormat>
  <Paragraphs>219</Paragraphs>
  <Slides>30</Slides>
  <Notes>3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30</vt:i4>
      </vt:variant>
    </vt:vector>
  </HeadingPairs>
  <TitlesOfParts>
    <vt:vector size="31" baseType="lpstr">
      <vt:lpstr>Тема Office</vt:lpstr>
      <vt:lpstr>Ваш ребенок  идет в школу</vt:lpstr>
      <vt:lpstr>Готов ли Ваш ребёнок к школе? </vt:lpstr>
      <vt:lpstr>Развитие школьно-значимых психологических функций: </vt:lpstr>
      <vt:lpstr>Развитие школьно-значимых психологических функций : </vt:lpstr>
      <vt:lpstr>Мыслительная готовность</vt:lpstr>
      <vt:lpstr>Важен не объем знаний ребенка, а  качество знаний</vt:lpstr>
      <vt:lpstr>Подготовка к чтению</vt:lpstr>
      <vt:lpstr>Подготовка к письму</vt:lpstr>
      <vt:lpstr>Подготовка к грамматике</vt:lpstr>
      <vt:lpstr>Подготовка к математике</vt:lpstr>
      <vt:lpstr>Поступая в школу,  ребёнку следует знать и уметь:</vt:lpstr>
      <vt:lpstr>Поступая в школу, ребёнку следует знать и уметь:</vt:lpstr>
      <vt:lpstr>     Обязательно ли ребенок  должен уметь читать и писать  к 1 классу? </vt:lpstr>
      <vt:lpstr>Презентация PowerPoint</vt:lpstr>
      <vt:lpstr>Презентация PowerPoint</vt:lpstr>
      <vt:lpstr>Что меняется в школе с введением нового образовательного стандарта?</vt:lpstr>
      <vt:lpstr>Презентация PowerPoint</vt:lpstr>
      <vt:lpstr>Какие учебные предметы изучаются в первом классе?</vt:lpstr>
      <vt:lpstr>Как организована вторая половина  дня первоклассника?</vt:lpstr>
      <vt:lpstr>Презентация PowerPoint</vt:lpstr>
      <vt:lpstr>Какие особенности  образовательного процесса в 1 классе?</vt:lpstr>
      <vt:lpstr>  ДЛИТЕЛЬНОСТЬ НЕПРЕРЫВНОГО  ПРИМЕНЕНИЯ РАЗЛИЧНЫХ СРЕДСТВ  ИКТ-ТЕХНОЛОГИЙ НА УРОКАХ  </vt:lpstr>
      <vt:lpstr>Какой портфель необходимо  купить ребёнку?</vt:lpstr>
      <vt:lpstr>Есть ли в 1 классе  домашние задания? </vt:lpstr>
      <vt:lpstr>Как правильно организовать дома рабочее место ученика? </vt:lpstr>
      <vt:lpstr>Можно ли носить в школу игрушки? </vt:lpstr>
      <vt:lpstr>Дети часто ссорятся  по любому поводу. Что делать? </vt:lpstr>
      <vt:lpstr>Нужно ли наказывать ребёнка за отсутствие успехов в обучении? </vt:lpstr>
      <vt:lpstr>Запомните:</vt:lpstr>
      <vt:lpstr>Уважаемые родители!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Кариночка</cp:lastModifiedBy>
  <cp:revision>6</cp:revision>
  <dcterms:created xsi:type="dcterms:W3CDTF">2013-05-07T07:09:42Z</dcterms:created>
  <dcterms:modified xsi:type="dcterms:W3CDTF">2013-06-19T15:57:18Z</dcterms:modified>
</cp:coreProperties>
</file>