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CEAE3-BB7E-4FAC-9301-DF9B05CB0715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E2EED-97D9-4D6E-A81D-65F285AED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75FC19-E214-457E-A07C-C3E2D97B72D9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400" smtClean="0"/>
              <a:t>	Такими мы хотим видеть учащихся и выпускников начальной школы. Поэтому основную задачу начальной школы можно сформулировать следующим образом: </a:t>
            </a:r>
            <a:r>
              <a:rPr lang="ru-RU" sz="1400" b="1" smtClean="0"/>
              <a:t>поддерживать и развивать</a:t>
            </a:r>
            <a:r>
              <a:rPr lang="ru-RU" sz="1400" smtClean="0"/>
              <a:t> основные достижения дошкольного периода развития, не прерывая и не подавляя ни одну из линий, </a:t>
            </a:r>
            <a:r>
              <a:rPr lang="ru-RU" sz="1400" b="1" smtClean="0"/>
              <a:t>формировать на этой основе учебную самостоятельность младших школьников</a:t>
            </a:r>
            <a:r>
              <a:rPr lang="ru-RU" sz="1400" smtClean="0"/>
              <a:t>. Достижение этой задачи будет способствовать и успешному учению на следующей ступени. Это возможно, если учебный процесс нацелен на становление </a:t>
            </a:r>
            <a:r>
              <a:rPr lang="ru-RU" sz="1400" b="1" smtClean="0"/>
              <a:t>ученического сообщества</a:t>
            </a:r>
            <a:r>
              <a:rPr lang="ru-RU" sz="1400" smtClean="0"/>
              <a:t> – групп детей, объединяемых и объединяющихся для совместной учебной деятельности.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E3E59-DA4B-42E7-B0EF-CA0EA55FFD67}" type="slidenum">
              <a:rPr lang="ru-RU" smtClean="0"/>
              <a:pPr eaLnBrk="1" hangingPunct="1"/>
              <a:t>30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6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1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973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95114-345B-450A-89F1-2D45D4F28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9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61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6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7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6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81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48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50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6E422-75D2-41E0-968B-580E44DC821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4AAA2-9CB8-4F3F-9E18-CC8965003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08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7" y="1124745"/>
            <a:ext cx="7056783" cy="230425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tx1"/>
                </a:solidFill>
              </a:rPr>
              <a:t>Ваш ребенок </a:t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идет в школу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7175" y="4149725"/>
            <a:ext cx="4826000" cy="1943100"/>
          </a:xfrm>
        </p:spPr>
        <p:txBody>
          <a:bodyPr>
            <a:normAutofit fontScale="92500" lnSpcReduction="20000"/>
          </a:bodyPr>
          <a:lstStyle/>
          <a:p>
            <a:pPr marR="0" algn="ctr" eaLnBrk="1" hangingPunct="1">
              <a:spcBef>
                <a:spcPct val="0"/>
              </a:spcBef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Verdana" pitchFamily="34" charset="0"/>
              </a:rPr>
              <a:t>Советы и рекомендации </a:t>
            </a:r>
          </a:p>
          <a:p>
            <a:pPr marR="0" algn="ctr" eaLnBrk="1" hangingPunct="1">
              <a:spcBef>
                <a:spcPct val="0"/>
              </a:spcBef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Verdana" pitchFamily="34" charset="0"/>
              </a:rPr>
              <a:t>родителям будущих первоклассников в вопросах и ответах</a:t>
            </a:r>
          </a:p>
        </p:txBody>
      </p:sp>
      <p:pic>
        <p:nvPicPr>
          <p:cNvPr id="6149" name="Picture 7" descr="C:\Users\lenovo\Desktop\x_94d9403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3186112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8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математике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428750"/>
            <a:ext cx="8229600" cy="5157788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ru-RU" sz="2800" smtClean="0">
                <a:solidFill>
                  <a:srgbClr val="0033CC"/>
                </a:solidFill>
              </a:rPr>
              <a:t>Успешность в этом предмете зависит от освоения и умения двигаться в трёхмерном пространстве. Поэтому помогите ребёнку свободно владеть такими понятиями: "вверх-вниз", "вправо-влево", "прямо, по кругу, наискосок", "больше-меньше", "старше-моложе", "горизонтально-вертикально" и т.д., объединять предметы в группы по одному признаку, сравнивать, владеть счётом в пределах 10.</a:t>
            </a:r>
          </a:p>
          <a:p>
            <a:pPr eaLnBrk="1" hangingPunct="1">
              <a:lnSpc>
                <a:spcPct val="110000"/>
              </a:lnSpc>
            </a:pPr>
            <a:endParaRPr lang="ru-RU" sz="2800" smtClean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357188"/>
            <a:ext cx="7893050" cy="9667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Поступая в школу, </a:t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ребёнку следует знать и уметь: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8964612" cy="4156075"/>
          </a:xfrm>
        </p:spPr>
        <p:txBody>
          <a:bodyPr/>
          <a:lstStyle/>
          <a:p>
            <a:pPr marL="287338" eaLnBrk="1" hangingPunct="1">
              <a:spcBef>
                <a:spcPct val="0"/>
              </a:spcBef>
            </a:pPr>
            <a:r>
              <a:rPr lang="ru-RU" sz="2400" smtClean="0">
                <a:solidFill>
                  <a:srgbClr val="0033CC"/>
                </a:solidFill>
              </a:rPr>
              <a:t>Знать свое имя и фамилию, адрес, имена членов семьи. </a:t>
            </a:r>
          </a:p>
          <a:p>
            <a:pPr marL="287338" eaLnBrk="1" hangingPunct="1">
              <a:spcBef>
                <a:spcPct val="0"/>
              </a:spcBef>
            </a:pPr>
            <a:r>
              <a:rPr lang="ru-RU" sz="2400" smtClean="0">
                <a:solidFill>
                  <a:srgbClr val="0033CC"/>
                </a:solidFill>
              </a:rPr>
              <a:t>Знать времена года, названия месяцев, дней недели, уметь различать цвета. </a:t>
            </a:r>
          </a:p>
          <a:p>
            <a:pPr marL="287338" eaLnBrk="1" hangingPunct="1">
              <a:spcBef>
                <a:spcPct val="0"/>
              </a:spcBef>
            </a:pPr>
            <a:r>
              <a:rPr lang="ru-RU" sz="2400" smtClean="0">
                <a:solidFill>
                  <a:srgbClr val="0033CC"/>
                </a:solidFill>
              </a:rPr>
              <a:t>Уметь пересчитывать группы предметов в пределах 10. </a:t>
            </a:r>
          </a:p>
          <a:p>
            <a:pPr marL="287338" eaLnBrk="1" hangingPunct="1">
              <a:spcBef>
                <a:spcPct val="0"/>
              </a:spcBef>
            </a:pPr>
            <a:r>
              <a:rPr lang="ru-RU" sz="2400" smtClean="0">
                <a:solidFill>
                  <a:srgbClr val="0033CC"/>
                </a:solidFill>
              </a:rPr>
              <a:t>Уметь увеличивать или уменьшать группу предметов на заданное количество (решение задач с группами предметов),уравнивать множество предметов. </a:t>
            </a:r>
          </a:p>
          <a:p>
            <a:pPr marL="287338" eaLnBrk="1" hangingPunct="1">
              <a:spcBef>
                <a:spcPct val="0"/>
              </a:spcBef>
            </a:pPr>
            <a:r>
              <a:rPr lang="ru-RU" sz="2400" smtClean="0">
                <a:solidFill>
                  <a:srgbClr val="0033CC"/>
                </a:solidFill>
              </a:rPr>
              <a:t>Сравнивать группы предметов -   больше, меньше или равно. </a:t>
            </a:r>
          </a:p>
          <a:p>
            <a:pPr marL="287338" eaLnBrk="1" hangingPunct="1">
              <a:spcBef>
                <a:spcPct val="0"/>
              </a:spcBef>
            </a:pPr>
            <a:r>
              <a:rPr lang="ru-RU" sz="2400" smtClean="0">
                <a:solidFill>
                  <a:srgbClr val="0033CC"/>
                </a:solidFill>
              </a:rPr>
              <a:t>Объединять предметы в группы: мебель, транспорт, одежда, обувь, растения, животные и т. д.</a:t>
            </a:r>
          </a:p>
        </p:txBody>
      </p:sp>
    </p:spTree>
    <p:extLst>
      <p:ext uri="{BB962C8B-B14F-4D97-AF65-F5344CB8AC3E}">
        <p14:creationId xmlns:p14="http://schemas.microsoft.com/office/powerpoint/2010/main" val="189832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142875"/>
            <a:ext cx="9324975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Поступая в школу</a:t>
            </a: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</a:t>
            </a: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/>
            </a:r>
            <a:b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</a:b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ребёнку следует знать и уметь: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964612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33CC"/>
                </a:solidFill>
              </a:rPr>
              <a:t>Находить в группе предметов лишний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0033CC"/>
                </a:solidFill>
              </a:rPr>
              <a:t>    (из группы «Одежда» убрать цветок).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33CC"/>
                </a:solidFill>
              </a:rPr>
              <a:t>Высказывать свое мнение, построив законченное предложение.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33CC"/>
                </a:solidFill>
              </a:rPr>
              <a:t>Иметь элементарные представления об окружающем мире: о профессиях, о предметах живой и неживой природы, о правилах поведения в общественных местах.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33CC"/>
                </a:solidFill>
              </a:rPr>
              <a:t>Иметь пространственные представления: право-лево, вверх-вниз, под, над, из-за, из-под чего-либо.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33CC"/>
                </a:solidFill>
              </a:rPr>
              <a:t>Культурно общаться с другими детьми.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33CC"/>
                </a:solidFill>
              </a:rPr>
              <a:t>Слушать старших и выполнять их распоряжения.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12842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Обязательно ли ребенок </a:t>
            </a:r>
            <a:b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должен уметь читать и писать </a:t>
            </a:r>
            <a:b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 1 классу?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2205038"/>
            <a:ext cx="8568952" cy="39258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33CC"/>
                </a:solidFill>
              </a:rPr>
              <a:t>                                   Не обязательно.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33CC"/>
                </a:solidFill>
              </a:rPr>
              <a:t>Умение складывать из слогов слова еще не является умением читать. Многие дети с трудом осваивают эту сложную мыслительную операцию - не стоит их подгонять! Навык чтения и письма должен формироваться по специальным методикам (складываются представления о речи, звуках и буквах).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sz="2400" dirty="0" smtClean="0">
              <a:solidFill>
                <a:srgbClr val="0033CC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33CC"/>
                </a:solidFill>
              </a:rPr>
              <a:t>Основными умениями при чтении являются понимание прочитанного текста, анализ описанной ситуации, ответы на вопросы после чтения. </a:t>
            </a:r>
          </a:p>
        </p:txBody>
      </p:sp>
    </p:spTree>
    <p:extLst>
      <p:ext uri="{BB962C8B-B14F-4D97-AF65-F5344CB8AC3E}">
        <p14:creationId xmlns:p14="http://schemas.microsoft.com/office/powerpoint/2010/main" val="42306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8680"/>
            <a:ext cx="381635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1691681" y="2636838"/>
            <a:ext cx="604897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400" b="1" dirty="0">
                <a:solidFill>
                  <a:srgbClr val="0033CC"/>
                </a:solidFill>
                <a:latin typeface="Constantia" pitchFamily="18" charset="0"/>
              </a:rPr>
              <a:t>Что надо знать о Федеральном государственном образовательном стандарте?</a:t>
            </a:r>
          </a:p>
        </p:txBody>
      </p:sp>
    </p:spTree>
    <p:extLst>
      <p:ext uri="{BB962C8B-B14F-4D97-AF65-F5344CB8AC3E}">
        <p14:creationId xmlns:p14="http://schemas.microsoft.com/office/powerpoint/2010/main" val="8049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6975"/>
            <a:ext cx="8229600" cy="5472113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ru-RU" sz="2000" smtClean="0"/>
              <a:t>  </a:t>
            </a:r>
            <a:r>
              <a:rPr lang="ru-RU" sz="2000" b="1" smtClean="0">
                <a:solidFill>
                  <a:srgbClr val="0033CC"/>
                </a:solidFill>
              </a:rPr>
              <a:t>ФГОС </a:t>
            </a:r>
            <a:r>
              <a:rPr lang="ru-RU" sz="2000" smtClean="0">
                <a:solidFill>
                  <a:srgbClr val="0033CC"/>
                </a:solidFill>
              </a:rPr>
              <a:t>– общественный договор между семьей, обществом и государством, в котором каждая из сторон ожидает получить в результате:</a:t>
            </a:r>
            <a:endParaRPr lang="ru-RU" sz="2000" smtClean="0">
              <a:solidFill>
                <a:srgbClr val="0033CC"/>
              </a:solidFill>
              <a:latin typeface="Arial" charset="0"/>
            </a:endParaRP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ru-RU" sz="2000" smtClean="0">
              <a:solidFill>
                <a:srgbClr val="0033CC"/>
              </a:solidFill>
              <a:latin typeface="Arial" charset="0"/>
            </a:endParaRPr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ru-RU" sz="2000" smtClean="0">
                <a:solidFill>
                  <a:srgbClr val="0033CC"/>
                </a:solidFill>
              </a:rPr>
              <a:t>          образованного и нравственного человека, способного жить в условиях поликультурного общества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endParaRPr lang="ru-RU" sz="2000" smtClean="0">
              <a:solidFill>
                <a:srgbClr val="0033CC"/>
              </a:solidFill>
            </a:endParaRPr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ru-RU" sz="2000" smtClean="0">
                <a:solidFill>
                  <a:srgbClr val="0033CC"/>
                </a:solidFill>
              </a:rPr>
              <a:t>          предприимчивую и успешно адаптирующуюся в динамично меняющемся мире личность, готовую самостоятельно принимать решения и действовать успешно в нестандартных ситуациях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ru-RU" sz="2000" smtClean="0">
                <a:solidFill>
                  <a:srgbClr val="0033CC"/>
                </a:solidFill>
              </a:rPr>
              <a:t>          </a:t>
            </a:r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ru-RU" sz="2000" smtClean="0">
                <a:solidFill>
                  <a:srgbClr val="0033CC"/>
                </a:solidFill>
              </a:rPr>
              <a:t>       человека, способного на протяжении всей жизни к самоанализу и саморазвитию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ru-RU" sz="200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ru-RU" sz="200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ru-RU" sz="2000" smtClean="0">
              <a:solidFill>
                <a:srgbClr val="0033CC"/>
              </a:solidFill>
            </a:endParaRPr>
          </a:p>
          <a:p>
            <a:pPr algn="just" eaLnBrk="1" hangingPunct="1">
              <a:lnSpc>
                <a:spcPct val="70000"/>
              </a:lnSpc>
              <a:buFontTx/>
              <a:buNone/>
            </a:pPr>
            <a:r>
              <a:rPr lang="ru-RU" sz="2000" smtClean="0">
                <a:solidFill>
                  <a:srgbClr val="0033CC"/>
                </a:solidFill>
              </a:rPr>
              <a:t>Заложить основу для развития всех этих способностей и качеств призван ФГОС.</a:t>
            </a:r>
            <a:r>
              <a:rPr lang="en-US" sz="2000" smtClean="0">
                <a:solidFill>
                  <a:srgbClr val="0033CC"/>
                </a:solidFill>
                <a:hlinkClick r:id="rId2"/>
              </a:rPr>
              <a:t> </a:t>
            </a:r>
            <a:r>
              <a:rPr lang="en-US" sz="2000" u="sng" smtClean="0">
                <a:solidFill>
                  <a:srgbClr val="0033CC"/>
                </a:solidFill>
                <a:hlinkClick r:id="rId2"/>
              </a:rPr>
              <a:t>http://standart.edu.ru</a:t>
            </a:r>
            <a:r>
              <a:rPr lang="en-US" sz="2000" smtClean="0">
                <a:solidFill>
                  <a:srgbClr val="0033CC"/>
                </a:solidFill>
              </a:rPr>
              <a:t>/</a:t>
            </a:r>
            <a:endParaRPr lang="ru-RU" sz="2000" smtClean="0">
              <a:solidFill>
                <a:srgbClr val="0033CC"/>
              </a:solidFill>
            </a:endParaRPr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250825" y="27813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179388" y="3789363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AutoShape 6"/>
          <p:cNvSpPr>
            <a:spLocks noChangeArrowheads="1"/>
          </p:cNvSpPr>
          <p:nvPr/>
        </p:nvSpPr>
        <p:spPr bwMode="auto">
          <a:xfrm>
            <a:off x="323850" y="2060575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utoShape 7"/>
          <p:cNvSpPr>
            <a:spLocks noChangeArrowheads="1"/>
          </p:cNvSpPr>
          <p:nvPr/>
        </p:nvSpPr>
        <p:spPr bwMode="auto">
          <a:xfrm rot="5400000">
            <a:off x="3775075" y="4513263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6681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Что меняется в школе с введением нового образовательного стандарта?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714500"/>
            <a:ext cx="8858250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Цель образования</a:t>
            </a:r>
            <a:r>
              <a:rPr lang="ru-RU" sz="2000" smtClean="0">
                <a:solidFill>
                  <a:srgbClr val="0033CC"/>
                </a:solidFill>
              </a:rPr>
              <a:t>: получение нового образовательного результата </a:t>
            </a:r>
            <a:r>
              <a:rPr lang="ru-RU" sz="2000" i="1" smtClean="0">
                <a:solidFill>
                  <a:srgbClr val="0033CC"/>
                </a:solidFill>
              </a:rPr>
              <a:t>(переход от «Школы накопления знаний» к «Школе универсального развития личности»).</a:t>
            </a:r>
            <a:endParaRPr lang="ru-RU" sz="2000" i="1" smtClean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i="1" smtClean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Задачи образования: </a:t>
            </a:r>
            <a:r>
              <a:rPr lang="ru-RU" sz="2000" smtClean="0">
                <a:solidFill>
                  <a:srgbClr val="0033CC"/>
                </a:solidFill>
              </a:rPr>
              <a:t>получение прочных фундаментальных (предметных) знаний, развитие универсальных (надпредметных) способностей и качеств личности, формирующих у младшего школьника умения учиться самостоятельно.</a:t>
            </a:r>
            <a:endParaRPr lang="ru-RU" sz="2000" smtClean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Методы обучения: </a:t>
            </a:r>
            <a:r>
              <a:rPr lang="ru-RU" sz="2000" smtClean="0">
                <a:solidFill>
                  <a:srgbClr val="0033CC"/>
                </a:solidFill>
              </a:rPr>
              <a:t>в основу положено системно –деятельностное обучение, цель которого научить ребенка способам деятельности, приобрести опыт самостоятельного решения проблем.</a:t>
            </a:r>
            <a:endParaRPr lang="ru-RU" sz="2000" smtClean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Формы работы: </a:t>
            </a:r>
            <a:r>
              <a:rPr lang="ru-RU" sz="2000" b="1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ru-RU" sz="2000" smtClean="0">
                <a:solidFill>
                  <a:srgbClr val="0033CC"/>
                </a:solidFill>
              </a:rPr>
              <a:t>учебное сотрудничество.</a:t>
            </a:r>
            <a:endParaRPr lang="ru-RU" sz="2000" smtClean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Средства обучения: </a:t>
            </a:r>
            <a:r>
              <a:rPr lang="ru-RU" sz="2000" smtClean="0">
                <a:solidFill>
                  <a:srgbClr val="0033CC"/>
                </a:solidFill>
              </a:rPr>
              <a:t>использование компьютерных технологий и Интернет – ресурсов.</a:t>
            </a:r>
            <a:endParaRPr lang="ru-RU" sz="2000" b="1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6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gray">
          <a:xfrm>
            <a:off x="179388" y="152400"/>
            <a:ext cx="8964612" cy="118903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Формирование ученика начальной школы </a:t>
            </a:r>
          </a:p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условиях введения ФГОС НОО</a:t>
            </a:r>
          </a:p>
        </p:txBody>
      </p:sp>
      <p:pic>
        <p:nvPicPr>
          <p:cNvPr id="25603" name="Picture 3" descr="007dbf48c49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900" y="1700213"/>
            <a:ext cx="14859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Картинка 29 из 13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4638" y="2636838"/>
            <a:ext cx="15875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ad2dbe1d2517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1484313"/>
            <a:ext cx="1547813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763713" y="1808163"/>
            <a:ext cx="304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>
                <a:solidFill>
                  <a:srgbClr val="0000FF"/>
                </a:solidFill>
              </a:rPr>
              <a:t>деятельный</a:t>
            </a:r>
            <a:r>
              <a:rPr lang="ru-RU">
                <a:solidFill>
                  <a:srgbClr val="0000FF"/>
                </a:solidFill>
              </a:rPr>
              <a:t> </a:t>
            </a:r>
            <a:r>
              <a:rPr lang="ru-RU" b="1">
                <a:solidFill>
                  <a:srgbClr val="0000FF"/>
                </a:solidFill>
              </a:rPr>
              <a:t>и активный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979613" y="2312988"/>
            <a:ext cx="163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>
                <a:solidFill>
                  <a:srgbClr val="0000FF"/>
                </a:solidFill>
              </a:rPr>
              <a:t>креативный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124075" y="2816225"/>
            <a:ext cx="226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>
                <a:solidFill>
                  <a:srgbClr val="0000FF"/>
                </a:solidFill>
              </a:rPr>
              <a:t>любознательный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303463" y="3249613"/>
            <a:ext cx="1960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>
                <a:solidFill>
                  <a:srgbClr val="0000FF"/>
                </a:solidFill>
              </a:rPr>
              <a:t>инициативный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6263" y="3897313"/>
            <a:ext cx="4233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>
                <a:solidFill>
                  <a:srgbClr val="0000FF"/>
                </a:solidFill>
              </a:rPr>
              <a:t>открытый внешнему миру,</a:t>
            </a:r>
          </a:p>
          <a:p>
            <a:r>
              <a:rPr lang="ru-RU" b="1">
                <a:solidFill>
                  <a:srgbClr val="0000FF"/>
                </a:solidFill>
              </a:rPr>
              <a:t> доброжелательный и отзывчивый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50825" y="4581525"/>
            <a:ext cx="4200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>
                <a:solidFill>
                  <a:srgbClr val="0000FF"/>
                </a:solidFill>
              </a:rPr>
              <a:t>положительное отношение к себе,</a:t>
            </a:r>
          </a:p>
          <a:p>
            <a:r>
              <a:rPr lang="ru-RU" b="1">
                <a:solidFill>
                  <a:srgbClr val="0000FF"/>
                </a:solidFill>
              </a:rPr>
              <a:t> уверенность в своих силах</a:t>
            </a:r>
            <a:r>
              <a:rPr lang="ru-RU" b="1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895850" y="3860800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/>
              <a:t>коммуника-</a:t>
            </a:r>
          </a:p>
          <a:p>
            <a:r>
              <a:rPr lang="ru-RU" b="1"/>
              <a:t> тивность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808288" y="6021388"/>
            <a:ext cx="6335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/>
              <a:t>навыки самоорганизации и здорового образа жизни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148263" y="2420938"/>
            <a:ext cx="15843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/>
              <a:t>исследова-</a:t>
            </a:r>
          </a:p>
          <a:p>
            <a:r>
              <a:rPr lang="ru-RU" b="1"/>
              <a:t> тельский</a:t>
            </a:r>
          </a:p>
          <a:p>
            <a:r>
              <a:rPr lang="ru-RU" b="1"/>
              <a:t> интерес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767513" y="4941888"/>
            <a:ext cx="2198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/>
              <a:t>саморегуляция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103688" y="4941888"/>
            <a:ext cx="2341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/>
              <a:t>ответственность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0" y="5337175"/>
            <a:ext cx="2813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>
                <a:solidFill>
                  <a:srgbClr val="0000FF"/>
                </a:solidFill>
              </a:rPr>
              <a:t>чувство собственного</a:t>
            </a:r>
          </a:p>
          <a:p>
            <a:r>
              <a:rPr lang="ru-RU" b="1">
                <a:solidFill>
                  <a:srgbClr val="0000FF"/>
                </a:solidFill>
              </a:rPr>
              <a:t>  достоинства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527425" y="5373688"/>
            <a:ext cx="5076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b="1"/>
              <a:t>уважительное отношение к окружающим, </a:t>
            </a:r>
          </a:p>
          <a:p>
            <a:r>
              <a:rPr lang="ru-RU" b="1"/>
              <a:t> к иной точке зрения</a:t>
            </a:r>
          </a:p>
        </p:txBody>
      </p:sp>
      <p:sp>
        <p:nvSpPr>
          <p:cNvPr id="70675" name="AutoShape 19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20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Главный </a:t>
            </a:r>
            <a:r>
              <a:rPr lang="ru-RU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результат:  ФОРМИРОВАНИЕ УЧЕБНОЙ САМОСТОЯТЕЛЬНОСТИ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387797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130869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Какие учебные предметы изучаются в первом классе?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33CC"/>
                </a:solidFill>
              </a:rPr>
              <a:t>Обязательными для изучения являются 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33CC"/>
                </a:solidFill>
              </a:rPr>
              <a:t>8 предметов: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0033CC"/>
                </a:solidFill>
              </a:rPr>
              <a:t>Русский язык (письмо).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0033CC"/>
                </a:solidFill>
              </a:rPr>
              <a:t>Литературное чтение (обучение грамоте).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0033CC"/>
                </a:solidFill>
              </a:rPr>
              <a:t>Математика и информатика.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0033CC"/>
                </a:solidFill>
              </a:rPr>
              <a:t>Окружающий мир.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0033CC"/>
                </a:solidFill>
              </a:rPr>
              <a:t>Физическая культура.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0033CC"/>
                </a:solidFill>
              </a:rPr>
              <a:t>Технология.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0033CC"/>
                </a:solidFill>
              </a:rPr>
              <a:t>Изобразительное искусство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0033CC"/>
                </a:solidFill>
              </a:rPr>
              <a:t>Музыка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</p:txBody>
      </p:sp>
      <p:pic>
        <p:nvPicPr>
          <p:cNvPr id="26628" name="Picture 1" descr="C:\Users\Ольга Чернорицкая\Documents\DSC_168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2400300" cy="20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48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1120659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1857388" cy="14365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14563" y="214313"/>
            <a:ext cx="6372225" cy="1270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Как организована вторая половина  дня первоклассника?</a:t>
            </a:r>
          </a:p>
        </p:txBody>
      </p:sp>
      <p:sp>
        <p:nvSpPr>
          <p:cNvPr id="28676" name="Содержимое 5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508635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	</a:t>
            </a:r>
            <a:r>
              <a:rPr lang="ru-RU" sz="2000" smtClean="0"/>
              <a:t>	</a:t>
            </a:r>
            <a:r>
              <a:rPr lang="ru-RU" sz="2000" smtClean="0">
                <a:solidFill>
                  <a:srgbClr val="0033CC"/>
                </a:solidFill>
              </a:rPr>
              <a:t>Образовательный процесс  в условиях реализации ФГОС подразумевает единство урочной и </a:t>
            </a:r>
            <a:r>
              <a:rPr lang="ru-RU" sz="2000" b="1" smtClean="0">
                <a:solidFill>
                  <a:srgbClr val="0033CC"/>
                </a:solidFill>
              </a:rPr>
              <a:t>внеурочной деятельности. </a:t>
            </a:r>
          </a:p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000" smtClean="0">
                <a:solidFill>
                  <a:srgbClr val="0033CC"/>
                </a:solidFill>
              </a:rPr>
              <a:t>		Внеурочная работа понимается сегодня преимущественно как деятельность, организуемая с классом, группой обучающихся во внеурочное время для удовлетворения потребностей  школьников в содержательном досуге, их участия в самоуправлении и общественно полезной деятельности,  детских общественных объединениях и организациях. Эта работа позволяет педагогам выявить у своих подопечных  потенциальные возможности и интересы, помочь  им их реализовать.</a:t>
            </a:r>
            <a:r>
              <a:rPr lang="ru-RU" sz="200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ru-RU" sz="2000" b="1" smtClean="0">
                <a:solidFill>
                  <a:srgbClr val="0033CC"/>
                </a:solidFill>
              </a:rPr>
              <a:t>Внеурочная деятельность </a:t>
            </a:r>
            <a:r>
              <a:rPr lang="ru-RU" sz="2000" smtClean="0">
                <a:solidFill>
                  <a:srgbClr val="0033CC"/>
                </a:solidFill>
              </a:rPr>
              <a:t>ориентирована на создание  условий для  неформального общения ребят одного класса или учебной параллели и имеет выраженную воспитательную и социально-педагогическую направленность.</a:t>
            </a:r>
          </a:p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000" smtClean="0">
                <a:solidFill>
                  <a:srgbClr val="0033CC"/>
                </a:solidFill>
              </a:rPr>
              <a:t>		Внеурочная деятельность направлена на создание условий для развития творческих интересов детей  и включения их в художественную, техническую, спортивную, интеллектуальную и другую деятельность. 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986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42875"/>
            <a:ext cx="8229600" cy="14287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 ли Ваш ребёнок к школе?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 smtClean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518525" cy="561657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33CC"/>
                </a:solidFill>
              </a:rPr>
              <a:t>Психологически</a:t>
            </a:r>
            <a:r>
              <a:rPr lang="ru-RU" sz="2800" dirty="0" smtClean="0">
                <a:solidFill>
                  <a:srgbClr val="0033CC"/>
                </a:solidFill>
              </a:rPr>
              <a:t>: школа привлекает не стремлением «иметь портфель», а возможностью узнать новое; развиты речь, память, мышление, воображение.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33CC"/>
                </a:solidFill>
              </a:rPr>
              <a:t>Умственно:</a:t>
            </a:r>
            <a:r>
              <a:rPr lang="ru-RU" sz="2800" dirty="0" smtClean="0">
                <a:solidFill>
                  <a:srgbClr val="0033CC"/>
                </a:solidFill>
              </a:rPr>
              <a:t>  есть необходимый кругозор, интерес к знаниям; есть понимание связи между явлениями.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33CC"/>
                </a:solidFill>
              </a:rPr>
              <a:t>Физически:</a:t>
            </a:r>
            <a:r>
              <a:rPr lang="ru-RU" sz="2800" dirty="0" smtClean="0">
                <a:solidFill>
                  <a:srgbClr val="0033CC"/>
                </a:solidFill>
              </a:rPr>
              <a:t> здоров, физически крепок и развит.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solidFill>
                  <a:srgbClr val="0033CC"/>
                </a:solidFill>
              </a:rPr>
              <a:t> </a:t>
            </a:r>
            <a:r>
              <a:rPr lang="ru-RU" sz="2800" b="1" dirty="0" smtClean="0">
                <a:solidFill>
                  <a:srgbClr val="0033CC"/>
                </a:solidFill>
              </a:rPr>
              <a:t>Личностно:</a:t>
            </a:r>
            <a:r>
              <a:rPr lang="ru-RU" sz="2800" dirty="0" smtClean="0">
                <a:solidFill>
                  <a:srgbClr val="0033CC"/>
                </a:solidFill>
              </a:rPr>
              <a:t> хочет общаться со взрослыми и сверстниками, действовать вместе с ними; готов слушать учителя, выполнять его инструкции; готов подчиняться интересам группы; умеет преодолевать трудности.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648757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750"/>
            <a:ext cx="7500938" cy="1414463"/>
          </a:xfrm>
        </p:spPr>
        <p:txBody>
          <a:bodyPr>
            <a:normAutofit fontScale="2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    </a:t>
            </a:r>
            <a:endParaRPr lang="ru-RU" sz="2800" dirty="0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                       </a:t>
            </a:r>
            <a:r>
              <a:rPr lang="ru-RU" sz="1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Внеурочная деятельность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1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организуется по направлениям</a:t>
            </a:r>
            <a:r>
              <a:rPr lang="ru-RU" sz="12800" b="1" dirty="0" smtClean="0">
                <a:solidFill>
                  <a:srgbClr val="0033CC"/>
                </a:solidFill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ru-RU" sz="12800" b="1" dirty="0" smtClean="0">
              <a:solidFill>
                <a:srgbClr val="0033CC"/>
              </a:solidFill>
            </a:endParaRP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ru-RU" sz="12800" b="1" dirty="0" smtClean="0">
                <a:solidFill>
                  <a:srgbClr val="0033CC"/>
                </a:solidFill>
              </a:rPr>
              <a:t>Спортивно – оздоровительное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ru-RU" sz="12800" b="1" dirty="0" smtClean="0">
                <a:solidFill>
                  <a:srgbClr val="0033CC"/>
                </a:solidFill>
              </a:rPr>
              <a:t>Духовно нравственное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ru-RU" sz="12800" b="1" dirty="0" err="1" smtClean="0">
                <a:solidFill>
                  <a:srgbClr val="0033CC"/>
                </a:solidFill>
              </a:rPr>
              <a:t>Общеинтеллектуальное</a:t>
            </a:r>
            <a:r>
              <a:rPr lang="ru-RU" sz="12800" b="1" dirty="0" smtClean="0">
                <a:solidFill>
                  <a:srgbClr val="0033CC"/>
                </a:solidFill>
              </a:rPr>
              <a:t> 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ru-RU" sz="12800" b="1" dirty="0" smtClean="0">
                <a:solidFill>
                  <a:srgbClr val="0033CC"/>
                </a:solidFill>
              </a:rPr>
              <a:t>Общекультурное</a:t>
            </a:r>
          </a:p>
          <a:p>
            <a:pPr marL="609600" indent="-609600" algn="just" eaLnBrk="1" hangingPunct="1">
              <a:lnSpc>
                <a:spcPct val="90000"/>
              </a:lnSpc>
              <a:defRPr/>
            </a:pPr>
            <a:r>
              <a:rPr lang="ru-RU" sz="12800" b="1" dirty="0" smtClean="0">
                <a:solidFill>
                  <a:srgbClr val="0033CC"/>
                </a:solidFill>
              </a:rPr>
              <a:t>Социальное</a:t>
            </a:r>
          </a:p>
        </p:txBody>
      </p:sp>
      <p:pic>
        <p:nvPicPr>
          <p:cNvPr id="27652" name="Picture 3" descr="C:\Documents and Settings\Мария\Рабочий стол\Новая папка\осень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4293096"/>
            <a:ext cx="2314052" cy="2214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4" name="Picture 6" descr="DSC0007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1357298"/>
            <a:ext cx="2222500" cy="227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2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57" name="Picture 9" descr="Изображение 4 018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252727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2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59" name="Picture 8" descr="DSC_1664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3573016"/>
            <a:ext cx="2857520" cy="2208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44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42875"/>
            <a:ext cx="8043862" cy="9286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Какие особенности</a:t>
            </a:r>
            <a:br>
              <a:rPr lang="ru-RU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образовательного процесса в 1 классе?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71563"/>
            <a:ext cx="8329612" cy="5597525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Продолжительность учебного года в первом классе – 33 учебные недели. 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Учебные занятия проводятся по 5-дневной  учебной неделе в 1 смену. 4 дня в неделю по 4 урока и 1 день 5 уроков за счёт урока физической культуры.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В первом полугодии «ступенчатый» режим обучения: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в сентябре, октябре – 3 урока в день по 35 минут каждый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в ноябре-декабре  - 4 урока по 35 минут каждый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Остальное учебное время заполняется целевыми прогулками, экскурсиями, подвижными играми на свежем воздухе, развивающими играми и другими формами работы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 Во втором полугодии – 4 урока по 45 минут (1 день – 5 уроков)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Для учащихся  первого года обучения предусмотрены дополнительные недельные  каникулы, которые проходят, как правило, в феврале.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В середине учебного дня проводится динамическая пауза продолжительностью не менее 40 минут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Обучение проводится без бального оценивания знаний обучающихся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Домашние задания в 1 классе не задаются.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3508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260648"/>
            <a:ext cx="8540750" cy="165618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>
                <a:solidFill>
                  <a:srgbClr val="0033CC"/>
                </a:solidFill>
                <a:latin typeface="Constantia" pitchFamily="18" charset="0"/>
              </a:rPr>
              <a:t>ДЛИТЕЛЬНОСТЬ НЕПРЕРЫВНОГО </a:t>
            </a:r>
            <a:br>
              <a:rPr lang="ru-RU" sz="2800" b="1" i="1" dirty="0" smtClean="0">
                <a:solidFill>
                  <a:srgbClr val="0033CC"/>
                </a:solidFill>
                <a:latin typeface="Constantia" pitchFamily="18" charset="0"/>
              </a:rPr>
            </a:br>
            <a:r>
              <a:rPr lang="ru-RU" sz="2800" b="1" i="1" dirty="0" smtClean="0">
                <a:solidFill>
                  <a:srgbClr val="0033CC"/>
                </a:solidFill>
                <a:latin typeface="Constantia" pitchFamily="18" charset="0"/>
              </a:rPr>
              <a:t>ПРИМЕНЕНИЯ РАЗЛИЧНЫХ СРЕДСТВ </a:t>
            </a:r>
            <a:br>
              <a:rPr lang="ru-RU" sz="2800" b="1" i="1" dirty="0" smtClean="0">
                <a:solidFill>
                  <a:srgbClr val="0033CC"/>
                </a:solidFill>
                <a:latin typeface="Constantia" pitchFamily="18" charset="0"/>
              </a:rPr>
            </a:br>
            <a:r>
              <a:rPr lang="ru-RU" sz="2800" b="1" i="1" dirty="0" smtClean="0">
                <a:solidFill>
                  <a:srgbClr val="0033CC"/>
                </a:solidFill>
                <a:latin typeface="Constantia" pitchFamily="18" charset="0"/>
              </a:rPr>
              <a:t>ИКТ-ТЕХНОЛОГИЙ НА УРОКАХ</a:t>
            </a:r>
            <a:r>
              <a:rPr lang="ru-RU" sz="2800" dirty="0" smtClean="0">
                <a:solidFill>
                  <a:srgbClr val="0033CC"/>
                </a:solidFill>
                <a:latin typeface="Constantia" pitchFamily="18" charset="0"/>
              </a:rPr>
              <a:t> </a:t>
            </a:r>
            <a:r>
              <a:rPr lang="ru-RU" sz="2800" b="1" dirty="0" smtClean="0">
                <a:solidFill>
                  <a:srgbClr val="0033CC"/>
                </a:solidFill>
                <a:latin typeface="Constantia" pitchFamily="18" charset="0"/>
              </a:rPr>
              <a:t/>
            </a:r>
            <a:br>
              <a:rPr lang="ru-RU" sz="2800" b="1" dirty="0" smtClean="0">
                <a:solidFill>
                  <a:srgbClr val="0033CC"/>
                </a:solidFill>
                <a:latin typeface="Constantia" pitchFamily="18" charset="0"/>
              </a:rPr>
            </a:br>
            <a:endParaRPr lang="ru-RU" sz="2800" dirty="0" smtClean="0">
              <a:solidFill>
                <a:srgbClr val="0033CC"/>
              </a:solidFill>
              <a:latin typeface="Constantia" pitchFamily="18" charset="0"/>
            </a:endParaRPr>
          </a:p>
        </p:txBody>
      </p:sp>
      <p:graphicFrame>
        <p:nvGraphicFramePr>
          <p:cNvPr id="3588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20695"/>
              </p:ext>
            </p:extLst>
          </p:nvPr>
        </p:nvGraphicFramePr>
        <p:xfrm>
          <a:off x="1" y="2132856"/>
          <a:ext cx="9144000" cy="4248895"/>
        </p:xfrm>
        <a:graphic>
          <a:graphicData uri="http://schemas.openxmlformats.org/drawingml/2006/table">
            <a:tbl>
              <a:tblPr/>
              <a:tblGrid>
                <a:gridCol w="749508"/>
                <a:gridCol w="1580943"/>
                <a:gridCol w="1076325"/>
                <a:gridCol w="1792287"/>
                <a:gridCol w="1435100"/>
                <a:gridCol w="1254124"/>
                <a:gridCol w="1255713"/>
              </a:tblGrid>
              <a:tr h="138028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Непрерывная длительность (мин.), не более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2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статических изображений  на учебных досках и экранах отраженного свечения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телепередач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динамических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изображений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учебных досках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экранах отраженного свечения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изображением      на индивидуальном мониторе ПК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Прослушивание аудиозаписи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Прослушивание аудиозаписи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наушниках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1842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latin typeface="+mn-lt"/>
              </a:rPr>
              <a:t>Какой портфель необходимо</a:t>
            </a:r>
            <a:br>
              <a:rPr lang="ru-RU" sz="4000" dirty="0" smtClean="0">
                <a:solidFill>
                  <a:srgbClr val="0033CC"/>
                </a:solidFill>
                <a:latin typeface="+mn-lt"/>
              </a:rPr>
            </a:br>
            <a:r>
              <a:rPr lang="ru-RU" sz="4000" dirty="0" smtClean="0">
                <a:solidFill>
                  <a:srgbClr val="0033CC"/>
                </a:solidFill>
                <a:latin typeface="+mn-lt"/>
              </a:rPr>
              <a:t> купить ребёнку?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412875"/>
            <a:ext cx="8518525" cy="4686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33CC"/>
                </a:solidFill>
              </a:rPr>
              <a:t>Вес  ранца  без  учебников   для   учащихся  </a:t>
            </a:r>
            <a:br>
              <a:rPr lang="ru-RU" sz="2800" dirty="0" smtClean="0">
                <a:solidFill>
                  <a:srgbClr val="0033CC"/>
                </a:solidFill>
              </a:rPr>
            </a:br>
            <a:r>
              <a:rPr lang="ru-RU" sz="2800" dirty="0" smtClean="0">
                <a:solidFill>
                  <a:srgbClr val="0033CC"/>
                </a:solidFill>
              </a:rPr>
              <a:t>1-4 классов должен быть не более 500-700 г.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33CC"/>
                </a:solidFill>
              </a:rPr>
              <a:t>Ранец должен иметь широкие лямки (4 – 4,5 см) и достаточную </a:t>
            </a:r>
            <a:r>
              <a:rPr lang="ru-RU" sz="2800" dirty="0" err="1" smtClean="0">
                <a:solidFill>
                  <a:srgbClr val="0033CC"/>
                </a:solidFill>
              </a:rPr>
              <a:t>формоустойчивость</a:t>
            </a:r>
            <a:r>
              <a:rPr lang="ru-RU" sz="2800" dirty="0" smtClean="0">
                <a:solidFill>
                  <a:srgbClr val="0033CC"/>
                </a:solidFill>
              </a:rPr>
              <a:t> , обеспечивающую его плотное  прилегание к спине обучающегося и равномерное распределение веса.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33CC"/>
                </a:solidFill>
              </a:rPr>
              <a:t> Материал для изготовления ранцев должен быть легким, прочным с водоотталкивающим покрытием, удобным для чистки. </a:t>
            </a:r>
          </a:p>
        </p:txBody>
      </p:sp>
    </p:spTree>
    <p:extLst>
      <p:ext uri="{BB962C8B-B14F-4D97-AF65-F5344CB8AC3E}">
        <p14:creationId xmlns:p14="http://schemas.microsoft.com/office/powerpoint/2010/main" val="39356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Есть ли в 1 классе</a:t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домашние задания?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375150"/>
          </a:xfrm>
        </p:spPr>
        <p:txBody>
          <a:bodyPr/>
          <a:lstStyle/>
          <a:p>
            <a:pPr algn="just" eaLnBrk="1" hangingPunct="1"/>
            <a:r>
              <a:rPr lang="ru-RU" smtClean="0">
                <a:solidFill>
                  <a:srgbClr val="0033CC"/>
                </a:solidFill>
              </a:rPr>
              <a:t>Домашних заданий в 1 классе нет. Однако если вы хотите сформировать у своего ребенка качественные навыки письма, чтения, счета, то не отказывайтесь от тренировочных упражнений, которые может предложить учитель.</a:t>
            </a:r>
          </a:p>
        </p:txBody>
      </p:sp>
    </p:spTree>
    <p:extLst>
      <p:ext uri="{BB962C8B-B14F-4D97-AF65-F5344CB8AC3E}">
        <p14:creationId xmlns:p14="http://schemas.microsoft.com/office/powerpoint/2010/main" val="36943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2969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 правильно организовать дома рабочее место ученика?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033CC"/>
                </a:solidFill>
              </a:rPr>
              <a:t>Купите первокласснику письменный стол. Тогда ребенок сможет сам систематизировать и разложить в ящики стола учебные принадлежности и научится поддерживать порядок на рабочем месте.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033CC"/>
                </a:solidFill>
              </a:rPr>
              <a:t>Лучше, если освещение будет слева. Занавески нужно отодвинуть в сторону - основной свет должен попадать через верхнюю треть окна.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033CC"/>
                </a:solidFill>
              </a:rPr>
              <a:t>Можно купить первокласснику парту и стул с </a:t>
            </a:r>
            <a:r>
              <a:rPr lang="ru-RU" sz="2400" dirty="0" err="1" smtClean="0">
                <a:solidFill>
                  <a:srgbClr val="0033CC"/>
                </a:solidFill>
              </a:rPr>
              <a:t>регулирующейся</a:t>
            </a:r>
            <a:r>
              <a:rPr lang="ru-RU" sz="2400" dirty="0" smtClean="0">
                <a:solidFill>
                  <a:srgbClr val="0033CC"/>
                </a:solidFill>
              </a:rPr>
              <a:t> высотой, а для школьных принадлежностей книжные полки.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033CC"/>
                </a:solidFill>
              </a:rPr>
              <a:t>Приобретая мебель, обязательно учитывайте рост ребенка. При росте 1м - 1 м 15 см высота крышки стола над полом должна быть 46 см, а высота сиденья стула - 26 см. При росте от 1 м 15 см до 1 м 30 см высота стола должна быть 52 см, а стула - 30 см. Важно, чтобы ноги ученика стояли на полу, спина прикасалась к спинке стула, а между крышкой парты и грудью ребенка могла пройти его ладонь. </a:t>
            </a:r>
          </a:p>
        </p:txBody>
      </p:sp>
    </p:spTree>
    <p:extLst>
      <p:ext uri="{BB962C8B-B14F-4D97-AF65-F5344CB8AC3E}">
        <p14:creationId xmlns:p14="http://schemas.microsoft.com/office/powerpoint/2010/main" val="318573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509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Можно ли носить в школу игрушки?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33CC"/>
                </a:solidFill>
              </a:rPr>
              <a:t>Да, можно! </a:t>
            </a:r>
          </a:p>
          <a:p>
            <a:pPr algn="just" eaLnBrk="1" hangingPunct="1"/>
            <a:r>
              <a:rPr lang="ru-RU" dirty="0" smtClean="0">
                <a:solidFill>
                  <a:srgbClr val="0033CC"/>
                </a:solidFill>
              </a:rPr>
              <a:t>Игровая деятельность ещё значимая для ребёнка, любимая игрушка зачастую олицетворяет друга, с ней можно поиграть на перемене вместе с одноклассниками.</a:t>
            </a:r>
          </a:p>
          <a:p>
            <a:pPr algn="just" eaLnBrk="1" hangingPunct="1"/>
            <a:r>
              <a:rPr lang="ru-RU" dirty="0" smtClean="0">
                <a:solidFill>
                  <a:srgbClr val="0033CC"/>
                </a:solidFill>
              </a:rPr>
              <a:t> Лучше, если игрушка не громоздкая и без острых углов. </a:t>
            </a:r>
          </a:p>
        </p:txBody>
      </p:sp>
    </p:spTree>
    <p:extLst>
      <p:ext uri="{BB962C8B-B14F-4D97-AF65-F5344CB8AC3E}">
        <p14:creationId xmlns:p14="http://schemas.microsoft.com/office/powerpoint/2010/main" val="10346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843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latin typeface="+mn-lt"/>
              </a:rPr>
              <a:t>Дети часто ссорятся</a:t>
            </a:r>
            <a:br>
              <a:rPr lang="ru-RU" sz="4000" dirty="0" smtClean="0">
                <a:solidFill>
                  <a:srgbClr val="0033CC"/>
                </a:solidFill>
                <a:latin typeface="+mn-lt"/>
              </a:rPr>
            </a:br>
            <a:r>
              <a:rPr lang="ru-RU" sz="4000" dirty="0" smtClean="0">
                <a:solidFill>
                  <a:srgbClr val="0033CC"/>
                </a:solidFill>
                <a:latin typeface="+mn-lt"/>
              </a:rPr>
              <a:t> по любому поводу. Что делать?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033CC"/>
                </a:solidFill>
              </a:rPr>
              <a:t>Вопрос конфликтов в отношении между людьми самый не простой и касается не только детей. К сожалению, вмешиваясь в детские ссоры, взрослые зачастую действуют столь неграмотно, что только усугубляют ситуацию. Родители просто запрещают ребёнку дружить с товарищем. Это необходимо лишь в самом крайнем случае, когда понятие дружба уже не соответствует сложившимся отношениям.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033CC"/>
                </a:solidFill>
              </a:rPr>
              <a:t>Если взрослым не известны мотивы конфликта, то следует по очереди выслушать обе стороны (иногда их бывает и больше), не давая оценки детским поступкам до тех пор, пока ситуация не прояснится. В любом случае в ссоре чаще всего виноваты сами ссорящиеся, не умеющие уступать друг другу и не желающие идти на компромисс. Умению общаться вам придётся учить ребёнка ещё очень долго, желательно на собственном примере. Если вы хотите воспитать честного человека, то приучите малыша признавать свои ошибки. </a:t>
            </a:r>
          </a:p>
        </p:txBody>
      </p:sp>
    </p:spTree>
    <p:extLst>
      <p:ext uri="{BB962C8B-B14F-4D97-AF65-F5344CB8AC3E}">
        <p14:creationId xmlns:p14="http://schemas.microsoft.com/office/powerpoint/2010/main" val="22316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704850"/>
            <a:ext cx="764381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Нужно ли наказывать ребёнка за отсутствие успехов в обучении?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33CC"/>
                </a:solidFill>
              </a:rPr>
              <a:t>Этого делать не рекомендуется, ведь первоклассник ещё ничему не научился.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33CC"/>
                </a:solidFill>
              </a:rPr>
              <a:t>Наказать можно за непослушание. Однако помните, что нельзя наказывать трудом или лишением прогулки.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33CC"/>
                </a:solidFill>
              </a:rPr>
              <a:t> Небрежно выполненное задание необходимо переделать,  но не поздно вечером.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33CC"/>
                </a:solidFill>
              </a:rPr>
              <a:t>Попытайтесь вселить в ребёнка уверенность в своих силах, подбодрите его и подскажите, как лучше сделать задание.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33CC"/>
                </a:solidFill>
              </a:rPr>
              <a:t>Хвалите первоклассника даже за самые маленькие успехи, и тогда вам не придётся думать о наказании</a:t>
            </a:r>
            <a:r>
              <a:rPr lang="ru-RU" sz="2400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2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302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Запомните</a:t>
            </a: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59499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33CC"/>
                </a:solidFill>
              </a:rPr>
              <a:t>При подготовке к школе вы должны оставаться для вашего ребёнка любящим и понимающим родителем и не брать на себя роль учителя! Ребёнок охотно делает только то, что у него получается, </a:t>
            </a:r>
            <a:r>
              <a:rPr lang="ru-RU" sz="2800" b="1" smtClean="0">
                <a:solidFill>
                  <a:srgbClr val="0033CC"/>
                </a:solidFill>
              </a:rPr>
              <a:t>поэтому он не может быть ленивым</a:t>
            </a:r>
            <a:r>
              <a:rPr lang="ru-RU" sz="2800" smtClean="0">
                <a:solidFill>
                  <a:srgbClr val="0033CC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33CC"/>
                </a:solidFill>
              </a:rPr>
              <a:t>Постарайтесь достижения ребёнка не сравнивать ни со своими, ни с достижениями старшего брата, ни одноклассников (не озвучивайте это при ребёнке, даже если они в его пользу!).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33CC"/>
                </a:solidFill>
              </a:rPr>
              <a:t>Ваша любовь и терпение будут служить гарантом уверенного продвижения в учёбе для вашего малыша.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3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7287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школьно-значимых психологических функций:</a:t>
            </a:r>
            <a:r>
              <a:rPr lang="ru-RU" dirty="0" smtClean="0">
                <a:solidFill>
                  <a:srgbClr val="D60093"/>
                </a:solidFill>
              </a:rPr>
              <a:t/>
            </a:r>
            <a:br>
              <a:rPr lang="ru-RU" dirty="0" smtClean="0">
                <a:solidFill>
                  <a:srgbClr val="D60093"/>
                </a:solidFill>
              </a:rPr>
            </a:br>
            <a:endParaRPr lang="ru-RU" dirty="0" smtClean="0">
              <a:solidFill>
                <a:srgbClr val="D60093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9725"/>
            <a:ext cx="8820150" cy="5256213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ru-RU" sz="2800" b="1" smtClean="0">
                <a:solidFill>
                  <a:srgbClr val="0033CC"/>
                </a:solidFill>
              </a:rPr>
              <a:t>развитие мелких мышц руки </a:t>
            </a:r>
            <a:r>
              <a:rPr lang="ru-RU" sz="2800" smtClean="0">
                <a:solidFill>
                  <a:srgbClr val="0033CC"/>
                </a:solidFill>
              </a:rPr>
              <a:t>(рука развита хорошо, ребенок уверенно владеет карандашом, ножницами);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2800" b="1" smtClean="0">
                <a:solidFill>
                  <a:srgbClr val="0033CC"/>
                </a:solidFill>
              </a:rPr>
              <a:t>пространственная организация, координация движений</a:t>
            </a:r>
            <a:r>
              <a:rPr lang="ru-RU" sz="2800" smtClean="0">
                <a:solidFill>
                  <a:srgbClr val="0033CC"/>
                </a:solidFill>
              </a:rPr>
              <a:t> (умение правильно определять выше - ниже, вперед - назад, слева - справа);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2800" b="1" smtClean="0">
                <a:solidFill>
                  <a:srgbClr val="0033CC"/>
                </a:solidFill>
              </a:rPr>
              <a:t>координация в системе глаз - рука </a:t>
            </a:r>
            <a:r>
              <a:rPr lang="ru-RU" sz="2800" smtClean="0">
                <a:solidFill>
                  <a:srgbClr val="0033CC"/>
                </a:solidFill>
              </a:rPr>
              <a:t>(ребенок может правильно перенести в тетрадь простейший графический образ - узор, фигуру - зрительно воспринимаемый на расстоянии (например, из книг).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ru-RU" sz="240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Уважаемые родители!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33CC"/>
                </a:solidFill>
              </a:rPr>
              <a:t>Сотрудничайте с учителем и с пониманием относитесь к тому, что </a:t>
            </a:r>
            <a:r>
              <a:rPr lang="ru-RU" sz="2800" b="1" smtClean="0">
                <a:solidFill>
                  <a:srgbClr val="0033CC"/>
                </a:solidFill>
              </a:rPr>
              <a:t>кажется Вам непривычным </a:t>
            </a:r>
            <a:r>
              <a:rPr lang="ru-RU" sz="2800" smtClean="0">
                <a:solidFill>
                  <a:srgbClr val="0033CC"/>
                </a:solidFill>
              </a:rPr>
              <a:t>в учёбе Вашего ребёнка: он живёт и учится в другое время, в других условиях.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33CC"/>
                </a:solidFill>
              </a:rPr>
              <a:t>Поддержите ребёнка, если он стремится высказать и аргументировать </a:t>
            </a:r>
            <a:r>
              <a:rPr lang="ru-RU" sz="2800" b="1" smtClean="0">
                <a:solidFill>
                  <a:srgbClr val="0033CC"/>
                </a:solidFill>
              </a:rPr>
              <a:t>свою точку зрения</a:t>
            </a:r>
            <a:r>
              <a:rPr lang="ru-RU" sz="2800" smtClean="0">
                <a:solidFill>
                  <a:srgbClr val="0033CC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33CC"/>
                </a:solidFill>
              </a:rPr>
              <a:t>Поймите и примите то, что Вашего ребёнка будут учить не так, как учили Вас: не заучивать и пересказывать материал, а </a:t>
            </a:r>
            <a:r>
              <a:rPr lang="ru-RU" sz="2800" b="1" smtClean="0">
                <a:solidFill>
                  <a:srgbClr val="0033CC"/>
                </a:solidFill>
              </a:rPr>
              <a:t>самостоятельно открывать новое</a:t>
            </a:r>
            <a:r>
              <a:rPr lang="ru-RU" sz="2800" smtClean="0">
                <a:solidFill>
                  <a:srgbClr val="0033CC"/>
                </a:solidFill>
              </a:rPr>
              <a:t>, понимать и использовать в учебной деятельности.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33CC"/>
                </a:solidFill>
              </a:rPr>
              <a:t>Поддержите  инициативу ребёнка, его стремление быть </a:t>
            </a:r>
            <a:r>
              <a:rPr lang="ru-RU" sz="2800" b="1" smtClean="0">
                <a:solidFill>
                  <a:srgbClr val="0033CC"/>
                </a:solidFill>
              </a:rPr>
              <a:t>самостоятельным.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970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712200" cy="1739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школьно-значимых психологических функций :</a:t>
            </a:r>
            <a:r>
              <a:rPr lang="ru-RU" sz="3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 smtClean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4438"/>
            <a:ext cx="9144000" cy="54991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ru-RU" sz="2000" dirty="0" smtClean="0">
              <a:solidFill>
                <a:srgbClr val="CC3300"/>
              </a:solidFill>
              <a:latin typeface="Verdana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ru-RU" sz="2000" b="1" dirty="0" smtClean="0">
                <a:solidFill>
                  <a:srgbClr val="0033CC"/>
                </a:solidFill>
                <a:latin typeface="Verdana" pitchFamily="34" charset="0"/>
              </a:rPr>
              <a:t>развитие логического мышления </a:t>
            </a:r>
            <a:r>
              <a:rPr lang="ru-RU" sz="2000" dirty="0" smtClean="0">
                <a:solidFill>
                  <a:srgbClr val="0033CC"/>
                </a:solidFill>
                <a:latin typeface="Verdana" pitchFamily="34" charset="0"/>
              </a:rPr>
              <a:t>(способность находить сходства и различия разных предметов при сравнении, умение правильно объединять предметы в группы по общим существенным признакам);</a:t>
            </a:r>
          </a:p>
          <a:p>
            <a:pPr eaLnBrk="1" hangingPunct="1">
              <a:lnSpc>
                <a:spcPct val="130000"/>
              </a:lnSpc>
            </a:pPr>
            <a:r>
              <a:rPr lang="ru-RU" sz="2000" b="1" dirty="0" smtClean="0">
                <a:solidFill>
                  <a:srgbClr val="0033CC"/>
                </a:solidFill>
                <a:latin typeface="Verdana" pitchFamily="34" charset="0"/>
              </a:rPr>
              <a:t>развитие произвольного внимания </a:t>
            </a:r>
            <a:r>
              <a:rPr lang="ru-RU" sz="2000" dirty="0" smtClean="0">
                <a:solidFill>
                  <a:srgbClr val="0033CC"/>
                </a:solidFill>
                <a:latin typeface="Verdana" pitchFamily="34" charset="0"/>
              </a:rPr>
              <a:t>(способность удерживать внимание на выполняемой работе в течение 15-20 минут);</a:t>
            </a:r>
          </a:p>
          <a:p>
            <a:pPr eaLnBrk="1" hangingPunct="1">
              <a:lnSpc>
                <a:spcPct val="130000"/>
              </a:lnSpc>
            </a:pPr>
            <a:r>
              <a:rPr lang="ru-RU" sz="2000" b="1" dirty="0" smtClean="0">
                <a:solidFill>
                  <a:srgbClr val="0033CC"/>
                </a:solidFill>
                <a:latin typeface="Verdana" pitchFamily="34" charset="0"/>
              </a:rPr>
              <a:t>развитие произвольной памяти </a:t>
            </a:r>
            <a:r>
              <a:rPr lang="ru-RU" sz="2000" dirty="0" smtClean="0">
                <a:solidFill>
                  <a:srgbClr val="0033CC"/>
                </a:solidFill>
                <a:latin typeface="Verdana" pitchFamily="34" charset="0"/>
              </a:rPr>
              <a:t>(способность к опосредованному запоминанию: связывать запоминаемый материал с конкретным символом /слово - картинка либо слово - ситуация/).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ru-RU" sz="2400" dirty="0" smtClean="0">
              <a:solidFill>
                <a:srgbClr val="0033CC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00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Мыслительная готовность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712"/>
            <a:ext cx="9144000" cy="5861050"/>
          </a:xfrm>
        </p:spPr>
        <p:txBody>
          <a:bodyPr/>
          <a:lstStyle/>
          <a:p>
            <a:pPr algn="just" eaLnBrk="1" hangingPunct="1"/>
            <a:r>
              <a:rPr lang="ru-RU" sz="2000" dirty="0" smtClean="0">
                <a:solidFill>
                  <a:srgbClr val="0033CC"/>
                </a:solidFill>
                <a:latin typeface="Verdana" pitchFamily="34" charset="0"/>
              </a:rPr>
              <a:t>Наиболее важные показатели — это развитие мышления и речи. </a:t>
            </a:r>
          </a:p>
          <a:p>
            <a:pPr algn="just" eaLnBrk="1" hangingPunct="1"/>
            <a:r>
              <a:rPr lang="ru-RU" sz="2000" dirty="0" smtClean="0">
                <a:solidFill>
                  <a:srgbClr val="0033CC"/>
                </a:solidFill>
                <a:latin typeface="Verdana" pitchFamily="34" charset="0"/>
              </a:rPr>
              <a:t>Очень полезно учить ребенка строить несложные рассуждения, выводы, используя слова: «потому, что»; «если, то»; «поэтому».</a:t>
            </a:r>
          </a:p>
          <a:p>
            <a:pPr algn="just" eaLnBrk="1" hangingPunct="1"/>
            <a:r>
              <a:rPr lang="ru-RU" sz="2000" dirty="0" smtClean="0">
                <a:solidFill>
                  <a:srgbClr val="0033CC"/>
                </a:solidFill>
                <a:latin typeface="Verdana" pitchFamily="34" charset="0"/>
              </a:rPr>
              <a:t>Учите ребят задавать вопросы. Это очень полезно. Мышление всегда начинается с вопроса. Нельзя заставить мысль работать, если просто сказать «подумай».</a:t>
            </a:r>
          </a:p>
          <a:p>
            <a:pPr algn="just" eaLnBrk="1" hangingPunct="1"/>
            <a:r>
              <a:rPr lang="ru-RU" sz="2000" dirty="0" smtClean="0">
                <a:solidFill>
                  <a:srgbClr val="0033CC"/>
                </a:solidFill>
                <a:latin typeface="Verdana" pitchFamily="34" charset="0"/>
              </a:rPr>
              <a:t>Речь является основой, на которой строится учебный процесс. Особенно важно владение монологической речью. Для ребенка это пересказ. После чтения задайте ребенку несколько вопросов по содержанию, попросите пересказать. </a:t>
            </a:r>
          </a:p>
          <a:p>
            <a:pPr algn="just" eaLnBrk="1" hangingPunct="1"/>
            <a:r>
              <a:rPr lang="ru-RU" sz="2000" dirty="0" smtClean="0">
                <a:solidFill>
                  <a:srgbClr val="0033CC"/>
                </a:solidFill>
                <a:latin typeface="Verdana" pitchFamily="34" charset="0"/>
              </a:rPr>
              <a:t>Особое внимание обратите на ориентировку в пространстве. Правильно ли ваш ребенок понимает и употребляет в речи предлоги и понятия: выше, ниже, на, над, под, снизу, сверху, между, перед., за, спереди от…, сзади от…, ближе, дальше, лево, право, левее, правее, ближе всего к…, дальше всего    от… и т.д. </a:t>
            </a:r>
          </a:p>
        </p:txBody>
      </p:sp>
    </p:spTree>
    <p:extLst>
      <p:ext uri="{BB962C8B-B14F-4D97-AF65-F5344CB8AC3E}">
        <p14:creationId xmlns:p14="http://schemas.microsoft.com/office/powerpoint/2010/main" val="40477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9144000" cy="714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Важен не объем знаний ребенка, а</a:t>
            </a:r>
            <a:b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качество знаний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71563"/>
            <a:ext cx="9001125" cy="6029325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ru-RU" sz="2000" smtClean="0">
                <a:solidFill>
                  <a:srgbClr val="0033CC"/>
                </a:solidFill>
              </a:rPr>
              <a:t>Важно учить не читать, а развивать речь. Не учить писать, а создавать условия для развития мелкой моторики руки. </a:t>
            </a:r>
          </a:p>
          <a:p>
            <a:pPr algn="just" eaLnBrk="1" hangingPunct="1">
              <a:lnSpc>
                <a:spcPct val="110000"/>
              </a:lnSpc>
            </a:pPr>
            <a:r>
              <a:rPr lang="ru-RU" sz="2000" smtClean="0">
                <a:solidFill>
                  <a:srgbClr val="0033CC"/>
                </a:solidFill>
              </a:rPr>
              <a:t>Для полноценного развития дошкольнику необходимо общаться со сверстниками, взрослыми, играть в развивающие игры слушать чтение книг, рисовать, лепить, фантазировать. </a:t>
            </a:r>
          </a:p>
          <a:p>
            <a:pPr algn="just" eaLnBrk="1" hangingPunct="1">
              <a:lnSpc>
                <a:spcPct val="110000"/>
              </a:lnSpc>
            </a:pPr>
            <a:r>
              <a:rPr lang="ru-RU" sz="2000" smtClean="0">
                <a:solidFill>
                  <a:srgbClr val="0033CC"/>
                </a:solidFill>
              </a:rPr>
              <a:t>Чем больше ребенок будет причастен к подготовке к школе, обсуждению будущего, чем больше он будет знать о школе, о новой жизни, тем легче ему будет личностно в нее включиться.</a:t>
            </a:r>
          </a:p>
          <a:p>
            <a:pPr algn="just" eaLnBrk="1" hangingPunct="1">
              <a:lnSpc>
                <a:spcPct val="110000"/>
              </a:lnSpc>
            </a:pPr>
            <a:r>
              <a:rPr lang="ru-RU" sz="2000" smtClean="0">
                <a:solidFill>
                  <a:srgbClr val="0033CC"/>
                </a:solidFill>
              </a:rPr>
              <a:t>Уже сейчас постарайтесь очень постепенно режим дня вашего малыша соотнести с режимом дня школьника.</a:t>
            </a:r>
          </a:p>
          <a:p>
            <a:pPr algn="just" eaLnBrk="1" hangingPunct="1">
              <a:lnSpc>
                <a:spcPct val="110000"/>
              </a:lnSpc>
            </a:pPr>
            <a:r>
              <a:rPr lang="ru-RU" sz="2000" smtClean="0">
                <a:solidFill>
                  <a:srgbClr val="0033CC"/>
                </a:solidFill>
              </a:rPr>
              <a:t>Чтобы ребёнок умел слышать учителя, обращайте внимание, как он понимает ваши словесные инструкции и требования, которые должны быть чёткими, доброжелательными, немногословными, спокойными.</a:t>
            </a:r>
          </a:p>
          <a:p>
            <a:pPr algn="just" eaLnBrk="1" hangingPunct="1">
              <a:lnSpc>
                <a:spcPct val="110000"/>
              </a:lnSpc>
            </a:pPr>
            <a:r>
              <a:rPr lang="ru-RU" sz="2000" smtClean="0">
                <a:solidFill>
                  <a:srgbClr val="0033CC"/>
                </a:solidFill>
              </a:rPr>
              <a:t>Не пугайте ребёнка будущими трудностями в школе!</a:t>
            </a:r>
          </a:p>
          <a:p>
            <a:pPr algn="just" eaLnBrk="1" hangingPunct="1">
              <a:lnSpc>
                <a:spcPct val="110000"/>
              </a:lnSpc>
            </a:pPr>
            <a:r>
              <a:rPr lang="ru-RU" sz="2000" smtClean="0">
                <a:solidFill>
                  <a:srgbClr val="0033CC"/>
                </a:solidFill>
              </a:rPr>
              <a:t>Перед школой и во время учёбы проверяйте зрение и слух ребёнка. </a:t>
            </a:r>
            <a:endParaRPr lang="ru-RU" sz="2000" u="sng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чтению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51425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ru-RU" sz="2400" dirty="0" smtClean="0">
                <a:solidFill>
                  <a:srgbClr val="0033CC"/>
                </a:solidFill>
              </a:rPr>
              <a:t>6-7 летний малыш должен знать </a:t>
            </a:r>
            <a:r>
              <a:rPr lang="ru-RU" sz="2400" b="1" dirty="0" smtClean="0">
                <a:solidFill>
                  <a:srgbClr val="0033CC"/>
                </a:solidFill>
              </a:rPr>
              <a:t>все печатные буквы алфавита</a:t>
            </a:r>
            <a:r>
              <a:rPr lang="ru-RU" sz="2400" dirty="0" smtClean="0">
                <a:solidFill>
                  <a:srgbClr val="0033CC"/>
                </a:solidFill>
              </a:rPr>
              <a:t>, но многие могут слитно читать слоги, а некоторые - и целые тексты. 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ru-RU" sz="2400" dirty="0" smtClean="0">
              <a:solidFill>
                <a:srgbClr val="0033CC"/>
              </a:solidFill>
            </a:endParaRPr>
          </a:p>
          <a:p>
            <a:pPr algn="just" eaLnBrk="1" hangingPunct="1">
              <a:spcBef>
                <a:spcPct val="0"/>
              </a:spcBef>
            </a:pPr>
            <a:r>
              <a:rPr lang="ru-RU" sz="2400" dirty="0" smtClean="0">
                <a:solidFill>
                  <a:srgbClr val="0033CC"/>
                </a:solidFill>
              </a:rPr>
              <a:t>Несмотря на такую разную подготовку, </a:t>
            </a:r>
            <a:r>
              <a:rPr lang="ru-RU" sz="2400" b="1" dirty="0" smtClean="0">
                <a:solidFill>
                  <a:srgbClr val="0033CC"/>
                </a:solidFill>
              </a:rPr>
              <a:t>все дети устают от процесса чтения очень быстро</a:t>
            </a:r>
            <a:r>
              <a:rPr lang="ru-RU" sz="2400" dirty="0" smtClean="0">
                <a:solidFill>
                  <a:srgbClr val="0033CC"/>
                </a:solidFill>
              </a:rPr>
              <a:t>. Чередуйте это занятие с отдыхом. Пусть ребёнок "погримасничает" перед зеркалом, произнося чётко и громко звуки, отдельно и плавно. Это развивает артикуляционный аппарат.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7334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Подготовка к письму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517107"/>
          </a:xfrm>
        </p:spPr>
        <p:txBody>
          <a:bodyPr>
            <a:normAutofit lnSpcReduction="10000"/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sz="2400" dirty="0" smtClean="0">
                <a:solidFill>
                  <a:srgbClr val="0033CC"/>
                </a:solidFill>
              </a:rPr>
              <a:t>Ручку ребёнок должен брать правильно и разогретыми пальцами. 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ru-RU" sz="2400" dirty="0" smtClean="0">
              <a:solidFill>
                <a:srgbClr val="0033CC"/>
              </a:solidFill>
            </a:endParaRPr>
          </a:p>
          <a:p>
            <a:pPr algn="just" eaLnBrk="1" hangingPunct="1">
              <a:spcBef>
                <a:spcPct val="0"/>
              </a:spcBef>
            </a:pPr>
            <a:r>
              <a:rPr lang="ru-RU" sz="2400" dirty="0" smtClean="0">
                <a:solidFill>
                  <a:srgbClr val="0033CC"/>
                </a:solidFill>
              </a:rPr>
              <a:t>Раскраски замените обведением по трафарету и штриховкой. Линия должна быть направлена сверху вниз, справа налево, а если она кривая, то против часовой стрелки. 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ru-RU" sz="2400" dirty="0" smtClean="0">
              <a:solidFill>
                <a:srgbClr val="0033CC"/>
              </a:solidFill>
            </a:endParaRPr>
          </a:p>
          <a:p>
            <a:pPr algn="just" eaLnBrk="1" hangingPunct="1">
              <a:spcBef>
                <a:spcPct val="0"/>
              </a:spcBef>
            </a:pPr>
            <a:r>
              <a:rPr lang="ru-RU" sz="2400" dirty="0" smtClean="0">
                <a:solidFill>
                  <a:srgbClr val="0033CC"/>
                </a:solidFill>
              </a:rPr>
              <a:t>Расстояние между линиями 0,5 см - это основной принцип нашего письменного алфавита. 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ru-RU" sz="2400" dirty="0" smtClean="0">
              <a:solidFill>
                <a:srgbClr val="0033CC"/>
              </a:solidFill>
            </a:endParaRPr>
          </a:p>
          <a:p>
            <a:pPr algn="just" eaLnBrk="1" hangingPunct="1">
              <a:spcBef>
                <a:spcPct val="0"/>
              </a:spcBef>
            </a:pPr>
            <a:r>
              <a:rPr lang="ru-RU" sz="2400" dirty="0" smtClean="0">
                <a:solidFill>
                  <a:srgbClr val="0033CC"/>
                </a:solidFill>
              </a:rPr>
              <a:t>Запомните, дети также устают от этих занятий, как и от чтения.</a:t>
            </a:r>
          </a:p>
        </p:txBody>
      </p:sp>
    </p:spTree>
    <p:extLst>
      <p:ext uri="{BB962C8B-B14F-4D97-AF65-F5344CB8AC3E}">
        <p14:creationId xmlns:p14="http://schemas.microsoft.com/office/powerpoint/2010/main" val="2535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29600" cy="7143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грамматике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257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33CC"/>
                </a:solidFill>
              </a:rPr>
              <a:t>Ребёнок может легко выделить в слове заданный звук, назвать в слове все звуки по порядку. Не путайте букву со звуком! (Звук мы слышим, букву пишем.) 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33CC"/>
                </a:solidFill>
              </a:rPr>
              <a:t>В тексте он так же может назвать количество предложений. Он умеет отвечать на вопросы "кто", "что" и сам их задавать. То есть 6-7 летний ребёнок способен расчленить речь на отдельные грамматические единицы.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33CC"/>
                </a:solidFill>
              </a:rPr>
              <a:t>Поощряйте его умение наблюдать, сравнивать, исправлять, уточнять свою речь. Общайтесь с ним!</a:t>
            </a:r>
          </a:p>
        </p:txBody>
      </p:sp>
    </p:spTree>
    <p:extLst>
      <p:ext uri="{BB962C8B-B14F-4D97-AF65-F5344CB8AC3E}">
        <p14:creationId xmlns:p14="http://schemas.microsoft.com/office/powerpoint/2010/main" val="12483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2314</Words>
  <Application>Microsoft Office PowerPoint</Application>
  <PresentationFormat>Экран (4:3)</PresentationFormat>
  <Paragraphs>219</Paragraphs>
  <Slides>30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Ваш ребенок  идет в школу</vt:lpstr>
      <vt:lpstr>Готов ли Ваш ребёнок к школе? </vt:lpstr>
      <vt:lpstr>Развитие школьно-значимых психологических функций: </vt:lpstr>
      <vt:lpstr>Развитие школьно-значимых психологических функций : </vt:lpstr>
      <vt:lpstr>Мыслительная готовность</vt:lpstr>
      <vt:lpstr>Важен не объем знаний ребенка, а  качество знаний</vt:lpstr>
      <vt:lpstr>Подготовка к чтению</vt:lpstr>
      <vt:lpstr>Подготовка к письму</vt:lpstr>
      <vt:lpstr>Подготовка к грамматике</vt:lpstr>
      <vt:lpstr>Подготовка к математике</vt:lpstr>
      <vt:lpstr>Поступая в школу,  ребёнку следует знать и уметь:</vt:lpstr>
      <vt:lpstr>Поступая в школу, ребёнку следует знать и уметь:</vt:lpstr>
      <vt:lpstr>     Обязательно ли ребенок  должен уметь читать и писать  к 1 классу? </vt:lpstr>
      <vt:lpstr>Презентация PowerPoint</vt:lpstr>
      <vt:lpstr>Презентация PowerPoint</vt:lpstr>
      <vt:lpstr>Что меняется в школе с введением нового образовательного стандарта?</vt:lpstr>
      <vt:lpstr>Презентация PowerPoint</vt:lpstr>
      <vt:lpstr>Какие учебные предметы изучаются в первом классе?</vt:lpstr>
      <vt:lpstr>Как организована вторая половина  дня первоклассника?</vt:lpstr>
      <vt:lpstr>Презентация PowerPoint</vt:lpstr>
      <vt:lpstr>Какие особенности  образовательного процесса в 1 классе?</vt:lpstr>
      <vt:lpstr>  ДЛИТЕЛЬНОСТЬ НЕПРЕРЫВНОГО  ПРИМЕНЕНИЯ РАЗЛИЧНЫХ СРЕДСТВ  ИКТ-ТЕХНОЛОГИЙ НА УРОКАХ  </vt:lpstr>
      <vt:lpstr>Какой портфель необходимо  купить ребёнку?</vt:lpstr>
      <vt:lpstr>Есть ли в 1 классе  домашние задания? </vt:lpstr>
      <vt:lpstr>Как правильно организовать дома рабочее место ученика? </vt:lpstr>
      <vt:lpstr>Можно ли носить в школу игрушки? </vt:lpstr>
      <vt:lpstr>Дети часто ссорятся  по любому поводу. Что делать? </vt:lpstr>
      <vt:lpstr>Нужно ли наказывать ребёнка за отсутствие успехов в обучении? </vt:lpstr>
      <vt:lpstr>Запомните:</vt:lpstr>
      <vt:lpstr>Уважаемые родители!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Кариночка</cp:lastModifiedBy>
  <cp:revision>6</cp:revision>
  <dcterms:created xsi:type="dcterms:W3CDTF">2013-05-07T07:09:42Z</dcterms:created>
  <dcterms:modified xsi:type="dcterms:W3CDTF">2013-06-19T15:57:18Z</dcterms:modified>
</cp:coreProperties>
</file>