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60" r:id="rId2"/>
    <p:sldId id="277" r:id="rId3"/>
    <p:sldId id="278" r:id="rId4"/>
    <p:sldId id="258" r:id="rId5"/>
    <p:sldId id="263" r:id="rId6"/>
    <p:sldId id="264" r:id="rId7"/>
    <p:sldId id="267" r:id="rId8"/>
    <p:sldId id="268" r:id="rId9"/>
    <p:sldId id="265" r:id="rId10"/>
    <p:sldId id="266" r:id="rId11"/>
    <p:sldId id="274" r:id="rId12"/>
    <p:sldId id="272" r:id="rId13"/>
    <p:sldId id="271" r:id="rId14"/>
    <p:sldId id="273" r:id="rId15"/>
    <p:sldId id="276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424B0-D4FF-4685-8BF4-3DB94A2BBD9E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ABD60-A92C-4E4C-AE82-95021F0F7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783C1-813E-4FDB-9743-F8B1A1CDD715}" type="slidenum">
              <a:rPr lang="ru-RU" smtClean="0">
                <a:latin typeface="Arial" pitchFamily="34" charset="0"/>
              </a:rPr>
              <a:pPr/>
              <a:t>7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Понял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ABD60-A92C-4E4C-AE82-95021F0F78D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620713"/>
            <a:ext cx="8569325" cy="4865687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8800" dirty="0" smtClean="0">
                <a:solidFill>
                  <a:srgbClr val="FF0066"/>
                </a:solidFill>
              </a:rPr>
              <a:t>       </a:t>
            </a:r>
            <a:endParaRPr lang="ru-RU" sz="8800" b="1" dirty="0" smtClean="0">
              <a:solidFill>
                <a:srgbClr val="FF0066"/>
              </a:solidFill>
            </a:endParaRP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1403350" y="3213100"/>
            <a:ext cx="6553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Как обойтись бы без числа</a:t>
            </a:r>
          </a:p>
          <a:p>
            <a:r>
              <a:rPr lang="ru-RU" sz="2800" b="1"/>
              <a:t>Наука точная могла?</a:t>
            </a:r>
          </a:p>
          <a:p>
            <a:r>
              <a:rPr lang="ru-RU" sz="2800" b="1"/>
              <a:t>Расчет во всяком деле нужен.</a:t>
            </a:r>
          </a:p>
          <a:p>
            <a:r>
              <a:rPr lang="ru-RU" sz="2800" b="1"/>
              <a:t>Ты с математикой будь дружен!</a:t>
            </a:r>
          </a:p>
        </p:txBody>
      </p:sp>
      <p:sp>
        <p:nvSpPr>
          <p:cNvPr id="2052" name="WordArt 12"/>
          <p:cNvSpPr>
            <a:spLocks noChangeArrowheads="1" noChangeShapeType="1" noTextEdit="1"/>
          </p:cNvSpPr>
          <p:nvPr/>
        </p:nvSpPr>
        <p:spPr bwMode="auto">
          <a:xfrm>
            <a:off x="6877050" y="2636838"/>
            <a:ext cx="72072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2053" name="WordArt 13"/>
          <p:cNvSpPr>
            <a:spLocks noChangeArrowheads="1" noChangeShapeType="1" noTextEdit="1"/>
          </p:cNvSpPr>
          <p:nvPr/>
        </p:nvSpPr>
        <p:spPr bwMode="auto">
          <a:xfrm>
            <a:off x="611188" y="5373688"/>
            <a:ext cx="792162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2054" name="WordArt 14"/>
          <p:cNvSpPr>
            <a:spLocks noChangeArrowheads="1" noChangeShapeType="1" noTextEdit="1"/>
          </p:cNvSpPr>
          <p:nvPr/>
        </p:nvSpPr>
        <p:spPr bwMode="auto">
          <a:xfrm>
            <a:off x="468313" y="476250"/>
            <a:ext cx="72072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2055" name="WordArt 15"/>
          <p:cNvSpPr>
            <a:spLocks noChangeArrowheads="1" noChangeShapeType="1" noTextEdit="1"/>
          </p:cNvSpPr>
          <p:nvPr/>
        </p:nvSpPr>
        <p:spPr bwMode="auto">
          <a:xfrm>
            <a:off x="611188" y="2781300"/>
            <a:ext cx="72072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i="1" kern="10" dirty="0">
                <a:ln w="9525"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2056" name="WordArt 17"/>
          <p:cNvSpPr>
            <a:spLocks noChangeArrowheads="1" noChangeShapeType="1" noTextEdit="1"/>
          </p:cNvSpPr>
          <p:nvPr/>
        </p:nvSpPr>
        <p:spPr bwMode="auto">
          <a:xfrm>
            <a:off x="4500563" y="5373688"/>
            <a:ext cx="72072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i="1" kern="10" dirty="0" smtClean="0">
                <a:ln w="9525"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latin typeface="Times New Roman"/>
                <a:cs typeface="Times New Roman"/>
              </a:rPr>
              <a:t>5</a:t>
            </a:r>
            <a:endParaRPr lang="ru-RU" sz="3600" i="1" kern="10" dirty="0">
              <a:ln w="9525">
                <a:round/>
                <a:headEnd/>
                <a:tailEnd/>
              </a:ln>
              <a:solidFill>
                <a:srgbClr val="0000FF">
                  <a:alpha val="98822"/>
                </a:srgbClr>
              </a:solidFill>
              <a:latin typeface="Times New Roman"/>
              <a:cs typeface="Times New Roman"/>
            </a:endParaRPr>
          </a:p>
        </p:txBody>
      </p:sp>
      <p:sp>
        <p:nvSpPr>
          <p:cNvPr id="2057" name="WordArt 18"/>
          <p:cNvSpPr>
            <a:spLocks noChangeArrowheads="1" noChangeShapeType="1" noTextEdit="1"/>
          </p:cNvSpPr>
          <p:nvPr/>
        </p:nvSpPr>
        <p:spPr bwMode="auto">
          <a:xfrm>
            <a:off x="8101013" y="908050"/>
            <a:ext cx="72072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i="1" kern="10" dirty="0" smtClean="0">
                <a:ln w="9525"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latin typeface="Times New Roman"/>
                <a:cs typeface="Times New Roman"/>
              </a:rPr>
              <a:t>4</a:t>
            </a:r>
            <a:endParaRPr lang="ru-RU" sz="3600" i="1" kern="10" dirty="0">
              <a:ln w="9525">
                <a:round/>
                <a:headEnd/>
                <a:tailEnd/>
              </a:ln>
              <a:solidFill>
                <a:srgbClr val="0000FF">
                  <a:alpha val="98822"/>
                </a:srgbClr>
              </a:solidFill>
              <a:latin typeface="Times New Roman"/>
              <a:cs typeface="Times New Roman"/>
            </a:endParaRPr>
          </a:p>
        </p:txBody>
      </p:sp>
      <p:sp>
        <p:nvSpPr>
          <p:cNvPr id="2058" name="WordArt 19"/>
          <p:cNvSpPr>
            <a:spLocks noChangeArrowheads="1" noChangeShapeType="1" noTextEdit="1"/>
          </p:cNvSpPr>
          <p:nvPr/>
        </p:nvSpPr>
        <p:spPr bwMode="auto">
          <a:xfrm>
            <a:off x="3995738" y="1916113"/>
            <a:ext cx="72072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latin typeface="Times New Roman"/>
                <a:cs typeface="Times New Roman"/>
              </a:rPr>
              <a:t>х</a:t>
            </a:r>
          </a:p>
        </p:txBody>
      </p:sp>
      <p:sp>
        <p:nvSpPr>
          <p:cNvPr id="2059" name="WordArt 20"/>
          <p:cNvSpPr>
            <a:spLocks noChangeArrowheads="1" noChangeShapeType="1" noTextEdit="1"/>
          </p:cNvSpPr>
          <p:nvPr/>
        </p:nvSpPr>
        <p:spPr bwMode="auto">
          <a:xfrm>
            <a:off x="1403350" y="620713"/>
            <a:ext cx="6553200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Урок математики</a:t>
            </a:r>
          </a:p>
        </p:txBody>
      </p:sp>
      <p:pic>
        <p:nvPicPr>
          <p:cNvPr id="2060" name="Picture 21" descr="B9SBRD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4508500"/>
            <a:ext cx="1389042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WordArt 22"/>
          <p:cNvSpPr>
            <a:spLocks noChangeArrowheads="1" noChangeShapeType="1" noTextEdit="1"/>
          </p:cNvSpPr>
          <p:nvPr/>
        </p:nvSpPr>
        <p:spPr bwMode="auto">
          <a:xfrm>
            <a:off x="395288" y="4221163"/>
            <a:ext cx="71913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FF0000">
                    <a:alpha val="98822"/>
                  </a:srgbClr>
                </a:solidFill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2062" name="WordArt 23"/>
          <p:cNvSpPr>
            <a:spLocks noChangeArrowheads="1" noChangeShapeType="1" noTextEdit="1"/>
          </p:cNvSpPr>
          <p:nvPr/>
        </p:nvSpPr>
        <p:spPr bwMode="auto">
          <a:xfrm>
            <a:off x="6227763" y="5661025"/>
            <a:ext cx="792162" cy="144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FF0000">
                    <a:alpha val="98822"/>
                  </a:srgbClr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2063" name="WordArt 24"/>
          <p:cNvSpPr>
            <a:spLocks noChangeArrowheads="1" noChangeShapeType="1" noTextEdit="1"/>
          </p:cNvSpPr>
          <p:nvPr/>
        </p:nvSpPr>
        <p:spPr bwMode="auto">
          <a:xfrm>
            <a:off x="2555875" y="5661025"/>
            <a:ext cx="288925" cy="307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>
                    <a:alpha val="98822"/>
                  </a:srgbClr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/>
                <a:cs typeface="Times New Roman"/>
              </a:rPr>
              <a:t>·</a:t>
            </a:r>
          </a:p>
        </p:txBody>
      </p:sp>
      <p:sp>
        <p:nvSpPr>
          <p:cNvPr id="2064" name="WordArt 25"/>
          <p:cNvSpPr>
            <a:spLocks noChangeArrowheads="1" noChangeShapeType="1" noTextEdit="1"/>
          </p:cNvSpPr>
          <p:nvPr/>
        </p:nvSpPr>
        <p:spPr bwMode="auto">
          <a:xfrm>
            <a:off x="5867400" y="2060575"/>
            <a:ext cx="288925" cy="307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>
                    <a:alpha val="98822"/>
                  </a:srgbClr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/>
                <a:cs typeface="Times New Roman"/>
              </a:rPr>
              <a:t>·</a:t>
            </a:r>
          </a:p>
        </p:txBody>
      </p:sp>
      <p:sp>
        <p:nvSpPr>
          <p:cNvPr id="2065" name="WordArt 26"/>
          <p:cNvSpPr>
            <a:spLocks noChangeArrowheads="1" noChangeShapeType="1" noTextEdit="1"/>
          </p:cNvSpPr>
          <p:nvPr/>
        </p:nvSpPr>
        <p:spPr bwMode="auto">
          <a:xfrm>
            <a:off x="5867400" y="2492375"/>
            <a:ext cx="288925" cy="307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>
                    <a:alpha val="98822"/>
                  </a:srgbClr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/>
                <a:cs typeface="Times New Roman"/>
              </a:rPr>
              <a:t>·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214313" y="1071546"/>
            <a:ext cx="8643967" cy="4783154"/>
          </a:xfrm>
          <a:prstGeom prst="roundRect">
            <a:avLst>
              <a:gd name="adj" fmla="val 16667"/>
            </a:avLst>
          </a:prstGeom>
          <a:solidFill>
            <a:srgbClr val="CCFFCC">
              <a:alpha val="41960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 i="1" dirty="0">
                <a:latin typeface="Times New Roman" pitchFamily="18" charset="0"/>
              </a:rPr>
              <a:t>Числовое выражение – это </a:t>
            </a:r>
            <a:endParaRPr lang="ru-RU" sz="4400" b="1" i="1" dirty="0" smtClean="0">
              <a:latin typeface="Times New Roman" pitchFamily="18" charset="0"/>
            </a:endParaRPr>
          </a:p>
          <a:p>
            <a:pPr algn="ctr">
              <a:defRPr/>
            </a:pPr>
            <a:r>
              <a:rPr lang="ru-RU" sz="4400" b="1" i="1" dirty="0" smtClean="0">
                <a:latin typeface="Times New Roman" pitchFamily="18" charset="0"/>
              </a:rPr>
              <a:t>такое выражение</a:t>
            </a:r>
            <a:r>
              <a:rPr lang="ru-RU" sz="4400" b="1" i="1" dirty="0">
                <a:latin typeface="Times New Roman" pitchFamily="18" charset="0"/>
              </a:rPr>
              <a:t>, </a:t>
            </a:r>
            <a:endParaRPr lang="ru-RU" sz="4400" b="1" i="1" dirty="0" smtClean="0">
              <a:latin typeface="Times New Roman" pitchFamily="18" charset="0"/>
            </a:endParaRPr>
          </a:p>
          <a:p>
            <a:pPr algn="ctr">
              <a:defRPr/>
            </a:pPr>
            <a:r>
              <a:rPr lang="ru-RU" sz="4400" b="1" i="1" dirty="0" smtClean="0">
                <a:latin typeface="Times New Roman" pitchFamily="18" charset="0"/>
              </a:rPr>
              <a:t>которое </a:t>
            </a:r>
            <a:r>
              <a:rPr lang="ru-RU" sz="4400" b="1" i="1" dirty="0">
                <a:latin typeface="Times New Roman" pitchFamily="18" charset="0"/>
              </a:rPr>
              <a:t>составлено из </a:t>
            </a:r>
          </a:p>
          <a:p>
            <a:pPr algn="ctr">
              <a:defRPr/>
            </a:pPr>
            <a:r>
              <a:rPr lang="ru-RU" sz="4400" b="1" i="1" dirty="0">
                <a:latin typeface="Times New Roman" pitchFamily="18" charset="0"/>
              </a:rPr>
              <a:t>чисел, знаков математических </a:t>
            </a:r>
          </a:p>
          <a:p>
            <a:pPr algn="ctr">
              <a:defRPr/>
            </a:pPr>
            <a:r>
              <a:rPr lang="ru-RU" sz="4400" b="1" i="1" dirty="0">
                <a:latin typeface="Times New Roman" pitchFamily="18" charset="0"/>
              </a:rPr>
              <a:t>действий и скобок</a:t>
            </a:r>
            <a:r>
              <a:rPr lang="ru-RU" sz="3200" b="1" i="1" dirty="0">
                <a:latin typeface="Times New Roman" pitchFamily="18" charset="0"/>
              </a:rPr>
              <a:t>.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1619250" y="692150"/>
            <a:ext cx="7129463" cy="450834"/>
          </a:xfrm>
          <a:prstGeom prst="roundRect">
            <a:avLst>
              <a:gd name="adj" fmla="val 16667"/>
            </a:avLst>
          </a:prstGeom>
          <a:solidFill>
            <a:srgbClr val="FFFF99">
              <a:alpha val="27058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3200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4101" name="Picture 5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0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8" name="Picture 12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0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1258888" y="214313"/>
            <a:ext cx="6527800" cy="1071562"/>
          </a:xfrm>
          <a:prstGeom prst="roundRect">
            <a:avLst>
              <a:gd name="adj" fmla="val 16667"/>
            </a:avLst>
          </a:prstGeom>
          <a:solidFill>
            <a:srgbClr val="CCFFFF">
              <a:alpha val="52940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i="1" dirty="0">
                <a:solidFill>
                  <a:schemeClr val="accent2"/>
                </a:solidFill>
                <a:latin typeface="Times New Roman" pitchFamily="18" charset="0"/>
              </a:rPr>
              <a:t>Разделите выражения на группы</a:t>
            </a:r>
          </a:p>
        </p:txBody>
      </p:sp>
      <p:sp>
        <p:nvSpPr>
          <p:cNvPr id="19470" name="WordArt 14"/>
          <p:cNvSpPr>
            <a:spLocks noChangeArrowheads="1" noChangeShapeType="1" noTextEdit="1"/>
          </p:cNvSpPr>
          <p:nvPr/>
        </p:nvSpPr>
        <p:spPr bwMode="auto">
          <a:xfrm>
            <a:off x="6500826" y="2714620"/>
            <a:ext cx="2500330" cy="13573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64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у</a:t>
            </a:r>
            <a:r>
              <a:rPr lang="en-US" sz="3600" b="1" i="1" kern="10" dirty="0" smtClean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- 3</a:t>
            </a:r>
            <a:endParaRPr lang="ru-RU" sz="3600" b="1" i="1" kern="10" dirty="0" smtClean="0">
              <a:ln w="19050">
                <a:solidFill>
                  <a:srgbClr val="FF99CC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b="1" i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 </a:t>
            </a:r>
            <a:r>
              <a:rPr lang="ru-RU" sz="3600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+ </a:t>
            </a:r>
            <a:r>
              <a:rPr lang="ru-RU" sz="3600" b="1" i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 </a:t>
            </a:r>
            <a:endParaRPr lang="ru-RU" sz="3600" b="1" i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71" name="WordArt 15"/>
          <p:cNvSpPr>
            <a:spLocks noChangeArrowheads="1" noChangeShapeType="1" noTextEdit="1"/>
          </p:cNvSpPr>
          <p:nvPr/>
        </p:nvSpPr>
        <p:spPr bwMode="auto">
          <a:xfrm>
            <a:off x="5003800" y="5949950"/>
            <a:ext cx="331152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>
              <a:ln w="19050">
                <a:solidFill>
                  <a:srgbClr val="CC99FF"/>
                </a:solidFill>
                <a:round/>
                <a:headEnd/>
                <a:tailEnd/>
              </a:ln>
              <a:solidFill>
                <a:srgbClr val="9933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72" name="WordArt 16"/>
          <p:cNvSpPr>
            <a:spLocks noChangeArrowheads="1" noChangeShapeType="1" noTextEdit="1"/>
          </p:cNvSpPr>
          <p:nvPr/>
        </p:nvSpPr>
        <p:spPr bwMode="auto">
          <a:xfrm>
            <a:off x="6429388" y="1643050"/>
            <a:ext cx="2500330" cy="855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81 : (</a:t>
            </a:r>
            <a:r>
              <a:rPr lang="ru-RU" sz="3600" b="1" i="1" kern="10" dirty="0" err="1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3600" b="1" i="1" kern="10" dirty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- 9)</a:t>
            </a:r>
          </a:p>
        </p:txBody>
      </p:sp>
      <p:sp>
        <p:nvSpPr>
          <p:cNvPr id="19493" name="WordArt 37"/>
          <p:cNvSpPr>
            <a:spLocks noChangeArrowheads="1" noChangeShapeType="1" noTextEdit="1"/>
          </p:cNvSpPr>
          <p:nvPr/>
        </p:nvSpPr>
        <p:spPr bwMode="auto">
          <a:xfrm>
            <a:off x="6500826" y="5429264"/>
            <a:ext cx="2500330" cy="6429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884"/>
              </a:avLst>
            </a:prstTxWarp>
          </a:bodyPr>
          <a:lstStyle/>
          <a:p>
            <a:pPr algn="ctr"/>
            <a:r>
              <a:rPr lang="ru-RU" sz="2800" b="1" i="1" kern="10" dirty="0"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8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5а + 10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500826" y="4000504"/>
            <a:ext cx="2357454" cy="928694"/>
            <a:chOff x="3288" y="3158"/>
            <a:chExt cx="1417" cy="364"/>
          </a:xfrm>
        </p:grpSpPr>
        <p:sp>
          <p:nvSpPr>
            <p:cNvPr id="16400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3288" y="3158"/>
              <a:ext cx="181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200" b="1" i="1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6401" name="WordArt 42"/>
            <p:cNvSpPr>
              <a:spLocks noChangeArrowheads="1" noChangeShapeType="1" noTextEdit="1"/>
            </p:cNvSpPr>
            <p:nvPr/>
          </p:nvSpPr>
          <p:spPr bwMode="auto">
            <a:xfrm>
              <a:off x="3324" y="3272"/>
              <a:ext cx="1381" cy="2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364"/>
                </a:avLst>
              </a:prstTxWarp>
            </a:bodyPr>
            <a:lstStyle/>
            <a:p>
              <a:pPr algn="ctr"/>
              <a:r>
                <a:rPr lang="en-US" sz="2800" b="1" i="1" kern="10" dirty="0" smtClean="0">
                  <a:ln w="19050">
                    <a:solidFill>
                      <a:srgbClr val="FF99CC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b </a:t>
              </a:r>
              <a:r>
                <a:rPr lang="en-US" sz="2800" b="1" i="1" kern="10" dirty="0">
                  <a:ln w="19050">
                    <a:solidFill>
                      <a:srgbClr val="FF99CC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- 3</a:t>
              </a:r>
              <a:endParaRPr lang="ru-RU" sz="2800" b="1" i="1" kern="10" dirty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4071938" y="4143375"/>
            <a:ext cx="1223962" cy="719138"/>
            <a:chOff x="4105" y="3521"/>
            <a:chExt cx="771" cy="453"/>
          </a:xfrm>
        </p:grpSpPr>
        <p:sp>
          <p:nvSpPr>
            <p:cNvPr id="16398" name="WordArt 39"/>
            <p:cNvSpPr>
              <a:spLocks noChangeArrowheads="1" noChangeShapeType="1" noTextEdit="1"/>
            </p:cNvSpPr>
            <p:nvPr/>
          </p:nvSpPr>
          <p:spPr bwMode="auto">
            <a:xfrm>
              <a:off x="4105" y="3611"/>
              <a:ext cx="771" cy="3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2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99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6399" name="WordArt 40"/>
            <p:cNvSpPr>
              <a:spLocks noChangeArrowheads="1" noChangeShapeType="1" noTextEdit="1"/>
            </p:cNvSpPr>
            <p:nvPr/>
          </p:nvSpPr>
          <p:spPr bwMode="auto">
            <a:xfrm flipV="1">
              <a:off x="4105" y="3521"/>
              <a:ext cx="726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99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2214554"/>
            <a:ext cx="63579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5400" dirty="0" smtClean="0"/>
              <a:t> </a:t>
            </a:r>
            <a:endParaRPr lang="ru-RU" sz="5400" dirty="0" smtClean="0">
              <a:solidFill>
                <a:srgbClr val="FF0000"/>
              </a:solidFill>
            </a:endParaRPr>
          </a:p>
          <a:p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8596" y="3500438"/>
            <a:ext cx="278608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600" b="1" i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72:3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0" y="4929198"/>
            <a:ext cx="4286248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780+20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2428868"/>
            <a:ext cx="607219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3026-(457+ 175) : 4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 animBg="1"/>
      <p:bldP spid="19471" grpId="0" animBg="1"/>
      <p:bldP spid="19472" grpId="0" animBg="1"/>
      <p:bldP spid="19493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323850" y="2997200"/>
            <a:ext cx="6696075" cy="2857500"/>
          </a:xfrm>
          <a:prstGeom prst="roundRect">
            <a:avLst>
              <a:gd name="adj" fmla="val 16667"/>
            </a:avLst>
          </a:prstGeom>
          <a:solidFill>
            <a:srgbClr val="CCFFCC">
              <a:alpha val="41960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785786" y="1571612"/>
            <a:ext cx="7962927" cy="3429024"/>
          </a:xfrm>
          <a:prstGeom prst="roundRect">
            <a:avLst>
              <a:gd name="adj" fmla="val 16667"/>
            </a:avLst>
          </a:prstGeom>
          <a:solidFill>
            <a:srgbClr val="FFFF99">
              <a:alpha val="27058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1" dirty="0">
                <a:latin typeface="Times New Roman" pitchFamily="18" charset="0"/>
              </a:rPr>
              <a:t>Сформулируйте, что такое </a:t>
            </a:r>
          </a:p>
          <a:p>
            <a:pPr algn="ctr"/>
            <a:r>
              <a:rPr lang="ru-RU" sz="4800" b="1" i="1" dirty="0">
                <a:latin typeface="Times New Roman" pitchFamily="18" charset="0"/>
              </a:rPr>
              <a:t>буквенные </a:t>
            </a:r>
            <a:r>
              <a:rPr lang="ru-RU" sz="4800" b="1" i="1" dirty="0" smtClean="0">
                <a:latin typeface="Times New Roman" pitchFamily="18" charset="0"/>
              </a:rPr>
              <a:t>выражения</a:t>
            </a:r>
            <a:endParaRPr lang="ru-RU" sz="4800" b="1" i="1" dirty="0">
              <a:latin typeface="Times New Roman" pitchFamily="18" charset="0"/>
            </a:endParaRPr>
          </a:p>
        </p:txBody>
      </p:sp>
      <p:pic>
        <p:nvPicPr>
          <p:cNvPr id="31749" name="Picture 5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39750" y="404813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323850" y="785794"/>
            <a:ext cx="8462992" cy="5068906"/>
          </a:xfrm>
          <a:prstGeom prst="roundRect">
            <a:avLst>
              <a:gd name="adj" fmla="val 16667"/>
            </a:avLst>
          </a:prstGeom>
          <a:solidFill>
            <a:srgbClr val="CCFFCC">
              <a:alpha val="41960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1" dirty="0">
                <a:latin typeface="Times New Roman" pitchFamily="18" charset="0"/>
              </a:rPr>
              <a:t>Буквенные выражения – </a:t>
            </a:r>
          </a:p>
          <a:p>
            <a:pPr algn="ctr"/>
            <a:r>
              <a:rPr lang="ru-RU" sz="4800" b="1" i="1" dirty="0">
                <a:latin typeface="Times New Roman" pitchFamily="18" charset="0"/>
              </a:rPr>
              <a:t>это выражения, составленные</a:t>
            </a:r>
          </a:p>
          <a:p>
            <a:pPr algn="ctr"/>
            <a:r>
              <a:rPr lang="ru-RU" sz="4800" b="1" i="1" dirty="0">
                <a:latin typeface="Times New Roman" pitchFamily="18" charset="0"/>
              </a:rPr>
              <a:t>из чисел, букв, </a:t>
            </a:r>
          </a:p>
          <a:p>
            <a:pPr algn="ctr"/>
            <a:r>
              <a:rPr lang="ru-RU" sz="4800" b="1" i="1" dirty="0">
                <a:latin typeface="Times New Roman" pitchFamily="18" charset="0"/>
              </a:rPr>
              <a:t>знаков математических </a:t>
            </a:r>
          </a:p>
          <a:p>
            <a:pPr algn="ctr"/>
            <a:r>
              <a:rPr lang="ru-RU" sz="4800" b="1" i="1" dirty="0">
                <a:latin typeface="Times New Roman" pitchFamily="18" charset="0"/>
              </a:rPr>
              <a:t>действий и скобок.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619250" y="692150"/>
            <a:ext cx="7129463" cy="1800225"/>
          </a:xfrm>
          <a:prstGeom prst="roundRect">
            <a:avLst>
              <a:gd name="adj" fmla="val 16667"/>
            </a:avLst>
          </a:prstGeom>
          <a:solidFill>
            <a:srgbClr val="FFFF99">
              <a:alpha val="27058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3200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31749" name="Picture 5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85720" y="0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174800" y="0"/>
          <a:ext cx="8969200" cy="6643710"/>
        </p:xfrm>
        <a:graphic>
          <a:graphicData uri="http://schemas.openxmlformats.org/presentationml/2006/ole">
            <p:oleObj spid="_x0000_s21505" name="Слайд" r:id="rId3" imgW="4570378" imgH="3427533" progId="PowerPoint.Slide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43000" y="1600200"/>
            <a:ext cx="8001000" cy="4525963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Д/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: №  287 (2),  289.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CRCTR1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143248"/>
            <a:ext cx="2870944" cy="3054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92968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</a:t>
            </a:r>
            <a:r>
              <a:rPr lang="ru-RU" b="1" dirty="0" smtClean="0"/>
              <a:t>Я доволен своей работой</a:t>
            </a:r>
            <a:endParaRPr lang="ru-RU" b="1" dirty="0"/>
          </a:p>
        </p:txBody>
      </p:sp>
      <p:sp>
        <p:nvSpPr>
          <p:cNvPr id="4" name="Овал 3"/>
          <p:cNvSpPr/>
          <p:nvPr/>
        </p:nvSpPr>
        <p:spPr>
          <a:xfrm>
            <a:off x="357158" y="357166"/>
            <a:ext cx="1285884" cy="114300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00034" y="4714884"/>
            <a:ext cx="1357322" cy="12144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28596" y="2571744"/>
            <a:ext cx="1285884" cy="11430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71670" y="4929198"/>
            <a:ext cx="69294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Я не доволен своей работой</a:t>
            </a:r>
            <a:r>
              <a:rPr lang="ru-RU" sz="4400" b="1" dirty="0" smtClean="0"/>
              <a:t>.</a:t>
            </a:r>
            <a:endParaRPr lang="ru-RU" sz="4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57356" y="2714620"/>
            <a:ext cx="7072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Я не очень доволен своей работой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9" y="1500172"/>
          <a:ext cx="8501120" cy="3074053"/>
        </p:xfrm>
        <a:graphic>
          <a:graphicData uri="http://schemas.openxmlformats.org/drawingml/2006/table">
            <a:tbl>
              <a:tblPr/>
              <a:tblGrid>
                <a:gridCol w="2124614"/>
                <a:gridCol w="2125502"/>
                <a:gridCol w="2125502"/>
                <a:gridCol w="2125502"/>
              </a:tblGrid>
              <a:tr h="5873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1    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периметр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расстояние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площадь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грамм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3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уравнение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скорость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квадрат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время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5267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1571612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560 : 7                      1000 – 10                 800 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5                   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240 + 120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2000 : 10                  192 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0                     892 : 892                 145 – 35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642918"/>
            <a:ext cx="885828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6000" dirty="0" smtClean="0">
                <a:solidFill>
                  <a:srgbClr val="333333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Устный счёт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42844" y="2500306"/>
            <a:ext cx="900115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560 : 7=80                    1000 – 10=990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800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5=4000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240 + 120=360 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2000 : 10=200             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192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0=0                     892 : 892=1                  145 – 35=110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8" name="Picture 12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1071546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1258888" y="214313"/>
            <a:ext cx="6527800" cy="1071562"/>
          </a:xfrm>
          <a:prstGeom prst="roundRect">
            <a:avLst>
              <a:gd name="adj" fmla="val 16667"/>
            </a:avLst>
          </a:prstGeom>
          <a:solidFill>
            <a:srgbClr val="CCFFFF">
              <a:alpha val="52940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i="1" dirty="0">
                <a:latin typeface="Times New Roman" pitchFamily="18" charset="0"/>
              </a:rPr>
              <a:t>Разделите выражения на группы</a:t>
            </a:r>
          </a:p>
        </p:txBody>
      </p:sp>
      <p:sp>
        <p:nvSpPr>
          <p:cNvPr id="19470" name="WordArt 14"/>
          <p:cNvSpPr>
            <a:spLocks noChangeArrowheads="1" noChangeShapeType="1" noTextEdit="1"/>
          </p:cNvSpPr>
          <p:nvPr/>
        </p:nvSpPr>
        <p:spPr bwMode="auto">
          <a:xfrm>
            <a:off x="857224" y="2786058"/>
            <a:ext cx="2379663" cy="10683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439"/>
              </a:avLst>
            </a:prstTxWarp>
          </a:bodyPr>
          <a:lstStyle/>
          <a:p>
            <a:pPr algn="ctr"/>
            <a:r>
              <a:rPr lang="ru-RU" sz="4400" b="1" i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 </a:t>
            </a:r>
            <a:r>
              <a:rPr lang="ru-RU" sz="4400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+ с </a:t>
            </a:r>
          </a:p>
        </p:txBody>
      </p:sp>
      <p:sp>
        <p:nvSpPr>
          <p:cNvPr id="19471" name="WordArt 15"/>
          <p:cNvSpPr>
            <a:spLocks noChangeArrowheads="1" noChangeShapeType="1" noTextEdit="1"/>
          </p:cNvSpPr>
          <p:nvPr/>
        </p:nvSpPr>
        <p:spPr bwMode="auto">
          <a:xfrm>
            <a:off x="5003800" y="5949950"/>
            <a:ext cx="331152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>
              <a:ln w="19050">
                <a:solidFill>
                  <a:srgbClr val="CC99FF"/>
                </a:solidFill>
                <a:round/>
                <a:headEnd/>
                <a:tailEnd/>
              </a:ln>
              <a:solidFill>
                <a:srgbClr val="9933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72" name="WordArt 16"/>
          <p:cNvSpPr>
            <a:spLocks noChangeArrowheads="1" noChangeShapeType="1" noTextEdit="1"/>
          </p:cNvSpPr>
          <p:nvPr/>
        </p:nvSpPr>
        <p:spPr bwMode="auto">
          <a:xfrm>
            <a:off x="4857752" y="2928934"/>
            <a:ext cx="3643338" cy="9286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124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81 : (</a:t>
            </a:r>
            <a:r>
              <a:rPr lang="ru-RU" sz="3600" b="1" i="1" kern="10" dirty="0" err="1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3600" b="1" i="1" kern="10" dirty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- 9)</a:t>
            </a:r>
          </a:p>
        </p:txBody>
      </p:sp>
      <p:sp>
        <p:nvSpPr>
          <p:cNvPr id="19493" name="WordArt 37"/>
          <p:cNvSpPr>
            <a:spLocks noChangeArrowheads="1" noChangeShapeType="1" noTextEdit="1"/>
          </p:cNvSpPr>
          <p:nvPr/>
        </p:nvSpPr>
        <p:spPr bwMode="auto">
          <a:xfrm>
            <a:off x="571500" y="5143512"/>
            <a:ext cx="2643178" cy="7858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884"/>
              </a:avLst>
            </a:prstTxWarp>
          </a:bodyPr>
          <a:lstStyle/>
          <a:p>
            <a:pPr algn="ctr"/>
            <a:r>
              <a:rPr lang="ru-RU" sz="2800" b="1" i="1" kern="10" dirty="0" smtClean="0"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8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10+а</a:t>
            </a:r>
            <a:endParaRPr lang="ru-RU" sz="2800" b="1" i="1" kern="10" dirty="0">
              <a:ln w="19050">
                <a:solidFill>
                  <a:srgbClr val="C0C0C0"/>
                </a:solidFill>
                <a:round/>
                <a:headEnd/>
                <a:tailEnd/>
              </a:ln>
              <a:solidFill>
                <a:srgbClr val="8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5715009" y="3449956"/>
            <a:ext cx="2785931" cy="1693557"/>
            <a:chOff x="3288" y="3158"/>
            <a:chExt cx="1535" cy="889"/>
          </a:xfrm>
        </p:grpSpPr>
        <p:sp>
          <p:nvSpPr>
            <p:cNvPr id="16400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3288" y="3158"/>
              <a:ext cx="181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200" b="1" i="1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6401" name="WordArt 42"/>
            <p:cNvSpPr>
              <a:spLocks noChangeArrowheads="1" noChangeShapeType="1" noTextEdit="1"/>
            </p:cNvSpPr>
            <p:nvPr/>
          </p:nvSpPr>
          <p:spPr bwMode="auto">
            <a:xfrm>
              <a:off x="3324" y="3522"/>
              <a:ext cx="1499" cy="5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49176"/>
                </a:avLst>
              </a:prstTxWarp>
            </a:bodyPr>
            <a:lstStyle/>
            <a:p>
              <a:pPr algn="ctr"/>
              <a:r>
                <a:rPr lang="en-US" sz="2800" b="1" i="1" kern="10" dirty="0">
                  <a:ln w="19050">
                    <a:solidFill>
                      <a:srgbClr val="FF99CC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b - 3</a:t>
              </a:r>
              <a:endParaRPr lang="ru-RU" sz="2800" b="1" i="1" kern="10" dirty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4071938" y="4143375"/>
            <a:ext cx="1223962" cy="719138"/>
            <a:chOff x="4105" y="3521"/>
            <a:chExt cx="771" cy="453"/>
          </a:xfrm>
        </p:grpSpPr>
        <p:sp>
          <p:nvSpPr>
            <p:cNvPr id="16398" name="WordArt 39"/>
            <p:cNvSpPr>
              <a:spLocks noChangeArrowheads="1" noChangeShapeType="1" noTextEdit="1"/>
            </p:cNvSpPr>
            <p:nvPr/>
          </p:nvSpPr>
          <p:spPr bwMode="auto">
            <a:xfrm>
              <a:off x="4105" y="3611"/>
              <a:ext cx="771" cy="3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2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99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6399" name="WordArt 40"/>
            <p:cNvSpPr>
              <a:spLocks noChangeArrowheads="1" noChangeShapeType="1" noTextEdit="1"/>
            </p:cNvSpPr>
            <p:nvPr/>
          </p:nvSpPr>
          <p:spPr bwMode="auto">
            <a:xfrm flipV="1">
              <a:off x="4105" y="3521"/>
              <a:ext cx="726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99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071538" y="1285860"/>
            <a:ext cx="74295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3026-(457+ 175) : 4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86050" y="3786190"/>
            <a:ext cx="228601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600" b="1" i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72:3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786182" y="5429264"/>
            <a:ext cx="3143272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780+20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 animBg="1"/>
      <p:bldP spid="19471" grpId="0" animBg="1"/>
      <p:bldP spid="19472" grpId="0" animBg="1"/>
      <p:bldP spid="19493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8" name="Picture 12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0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1258888" y="214313"/>
            <a:ext cx="6527800" cy="1071562"/>
          </a:xfrm>
          <a:prstGeom prst="roundRect">
            <a:avLst>
              <a:gd name="adj" fmla="val 16667"/>
            </a:avLst>
          </a:prstGeom>
          <a:solidFill>
            <a:srgbClr val="CCFFFF">
              <a:alpha val="52940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i="1" dirty="0">
                <a:solidFill>
                  <a:schemeClr val="accent2"/>
                </a:solidFill>
                <a:latin typeface="Times New Roman" pitchFamily="18" charset="0"/>
              </a:rPr>
              <a:t>Разделите выражения на группы</a:t>
            </a:r>
          </a:p>
        </p:txBody>
      </p:sp>
      <p:sp>
        <p:nvSpPr>
          <p:cNvPr id="19470" name="WordArt 14"/>
          <p:cNvSpPr>
            <a:spLocks noChangeArrowheads="1" noChangeShapeType="1" noTextEdit="1"/>
          </p:cNvSpPr>
          <p:nvPr/>
        </p:nvSpPr>
        <p:spPr bwMode="auto">
          <a:xfrm>
            <a:off x="6500826" y="2714620"/>
            <a:ext cx="2500330" cy="13573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64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 </a:t>
            </a:r>
            <a:r>
              <a:rPr lang="ru-RU" sz="3600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+ </a:t>
            </a:r>
            <a:r>
              <a:rPr lang="ru-RU" sz="3600" b="1" i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 </a:t>
            </a:r>
            <a:endParaRPr lang="ru-RU" sz="3600" b="1" i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71" name="WordArt 15"/>
          <p:cNvSpPr>
            <a:spLocks noChangeArrowheads="1" noChangeShapeType="1" noTextEdit="1"/>
          </p:cNvSpPr>
          <p:nvPr/>
        </p:nvSpPr>
        <p:spPr bwMode="auto">
          <a:xfrm>
            <a:off x="5003800" y="5949950"/>
            <a:ext cx="331152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>
              <a:ln w="19050">
                <a:solidFill>
                  <a:srgbClr val="CC99FF"/>
                </a:solidFill>
                <a:round/>
                <a:headEnd/>
                <a:tailEnd/>
              </a:ln>
              <a:solidFill>
                <a:srgbClr val="9933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72" name="WordArt 16"/>
          <p:cNvSpPr>
            <a:spLocks noChangeArrowheads="1" noChangeShapeType="1" noTextEdit="1"/>
          </p:cNvSpPr>
          <p:nvPr/>
        </p:nvSpPr>
        <p:spPr bwMode="auto">
          <a:xfrm>
            <a:off x="6429388" y="1643050"/>
            <a:ext cx="2500330" cy="855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81 : (</a:t>
            </a:r>
            <a:r>
              <a:rPr lang="ru-RU" sz="3600" b="1" i="1" kern="10" dirty="0" err="1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3600" b="1" i="1" kern="10" dirty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- 9)</a:t>
            </a:r>
          </a:p>
        </p:txBody>
      </p:sp>
      <p:sp>
        <p:nvSpPr>
          <p:cNvPr id="19493" name="WordArt 37"/>
          <p:cNvSpPr>
            <a:spLocks noChangeArrowheads="1" noChangeShapeType="1" noTextEdit="1"/>
          </p:cNvSpPr>
          <p:nvPr/>
        </p:nvSpPr>
        <p:spPr bwMode="auto">
          <a:xfrm>
            <a:off x="6500826" y="5429264"/>
            <a:ext cx="2500330" cy="6429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884"/>
              </a:avLst>
            </a:prstTxWarp>
          </a:bodyPr>
          <a:lstStyle/>
          <a:p>
            <a:pPr algn="ctr"/>
            <a:r>
              <a:rPr lang="ru-RU" sz="2800" b="1" i="1" kern="10" dirty="0" smtClean="0"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8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10+а</a:t>
            </a:r>
            <a:endParaRPr lang="ru-RU" sz="2800" b="1" i="1" kern="10" dirty="0">
              <a:ln w="19050">
                <a:solidFill>
                  <a:srgbClr val="C0C0C0"/>
                </a:solidFill>
                <a:round/>
                <a:headEnd/>
                <a:tailEnd/>
              </a:ln>
              <a:solidFill>
                <a:srgbClr val="8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500826" y="4000504"/>
            <a:ext cx="2357454" cy="928694"/>
            <a:chOff x="3288" y="3158"/>
            <a:chExt cx="1417" cy="364"/>
          </a:xfrm>
        </p:grpSpPr>
        <p:sp>
          <p:nvSpPr>
            <p:cNvPr id="16400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3288" y="3158"/>
              <a:ext cx="181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200" b="1" i="1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6401" name="WordArt 42"/>
            <p:cNvSpPr>
              <a:spLocks noChangeArrowheads="1" noChangeShapeType="1" noTextEdit="1"/>
            </p:cNvSpPr>
            <p:nvPr/>
          </p:nvSpPr>
          <p:spPr bwMode="auto">
            <a:xfrm>
              <a:off x="3324" y="3272"/>
              <a:ext cx="1381" cy="2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364"/>
                </a:avLst>
              </a:prstTxWarp>
            </a:bodyPr>
            <a:lstStyle/>
            <a:p>
              <a:pPr algn="ctr"/>
              <a:r>
                <a:rPr lang="en-US" sz="2800" b="1" i="1" kern="10" dirty="0" smtClean="0">
                  <a:ln w="19050">
                    <a:solidFill>
                      <a:srgbClr val="FF99CC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b </a:t>
              </a:r>
              <a:r>
                <a:rPr lang="en-US" sz="2800" b="1" i="1" kern="10" dirty="0">
                  <a:ln w="19050">
                    <a:solidFill>
                      <a:srgbClr val="FF99CC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- 3</a:t>
              </a:r>
              <a:endParaRPr lang="ru-RU" sz="2800" b="1" i="1" kern="10" dirty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4071938" y="4143375"/>
            <a:ext cx="1223962" cy="719138"/>
            <a:chOff x="4105" y="3521"/>
            <a:chExt cx="771" cy="453"/>
          </a:xfrm>
        </p:grpSpPr>
        <p:sp>
          <p:nvSpPr>
            <p:cNvPr id="16398" name="WordArt 39"/>
            <p:cNvSpPr>
              <a:spLocks noChangeArrowheads="1" noChangeShapeType="1" noTextEdit="1"/>
            </p:cNvSpPr>
            <p:nvPr/>
          </p:nvSpPr>
          <p:spPr bwMode="auto">
            <a:xfrm>
              <a:off x="4105" y="3611"/>
              <a:ext cx="771" cy="3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2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99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6399" name="WordArt 40"/>
            <p:cNvSpPr>
              <a:spLocks noChangeArrowheads="1" noChangeShapeType="1" noTextEdit="1"/>
            </p:cNvSpPr>
            <p:nvPr/>
          </p:nvSpPr>
          <p:spPr bwMode="auto">
            <a:xfrm flipV="1">
              <a:off x="4105" y="3521"/>
              <a:ext cx="726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99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2214554"/>
            <a:ext cx="63579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5400" dirty="0" smtClean="0"/>
              <a:t> </a:t>
            </a:r>
            <a:endParaRPr lang="ru-RU" sz="5400" dirty="0" smtClean="0">
              <a:solidFill>
                <a:srgbClr val="FF0000"/>
              </a:solidFill>
            </a:endParaRPr>
          </a:p>
          <a:p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8596" y="3500438"/>
            <a:ext cx="278608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600" b="1" i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72:3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0" y="4929198"/>
            <a:ext cx="4286248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780+20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2428868"/>
            <a:ext cx="607219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3026-(457+ 175) : 4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 animBg="1"/>
      <p:bldP spid="19471" grpId="0" animBg="1"/>
      <p:bldP spid="19472" grpId="0" animBg="1"/>
      <p:bldP spid="19493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28625" y="1214438"/>
            <a:ext cx="8715375" cy="25717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700" b="1" i="1" dirty="0" smtClean="0">
                <a:latin typeface="Times New Roman" pitchFamily="18" charset="0"/>
              </a:rPr>
              <a:t>Тема: «Числовые и буквенные </a:t>
            </a:r>
            <a:r>
              <a:rPr lang="ru-RU" sz="6700" b="1" i="1" dirty="0" smtClean="0"/>
              <a:t> </a:t>
            </a:r>
            <a:r>
              <a:rPr lang="ru-RU" sz="6700" b="1" i="1" dirty="0" smtClean="0">
                <a:latin typeface="Times New Roman" pitchFamily="18" charset="0"/>
              </a:rPr>
              <a:t>выражения»</a:t>
            </a:r>
            <a:r>
              <a:rPr lang="ru-RU" sz="3600" b="1" i="1" dirty="0" smtClean="0">
                <a:solidFill>
                  <a:schemeClr val="accent2"/>
                </a:solidFill>
                <a:latin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accent2"/>
                </a:solidFill>
                <a:latin typeface="Times New Roman" pitchFamily="18" charset="0"/>
              </a:rPr>
            </a:br>
            <a:endParaRPr lang="ru-RU" sz="3600" b="1" i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8813" y="500063"/>
            <a:ext cx="4643437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   </a:t>
            </a:r>
            <a:endParaRPr lang="ru-RU" sz="3200" b="1" i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0528444">
            <a:off x="864163" y="3694156"/>
            <a:ext cx="28051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7200" b="1" i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72:3</a:t>
            </a:r>
            <a:endParaRPr lang="ru-RU" sz="7200" b="1" i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21106640">
            <a:off x="4087149" y="3440244"/>
            <a:ext cx="40901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i="1" kern="10" dirty="0" smtClean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 - 3</a:t>
            </a:r>
            <a:endParaRPr lang="ru-RU" sz="9600" b="1" i="1" kern="10" dirty="0">
              <a:ln w="19050">
                <a:solidFill>
                  <a:srgbClr val="FF99CC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70326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Цели: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714488"/>
            <a:ext cx="8043890" cy="4525963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ru-RU" dirty="0" smtClean="0"/>
              <a:t>  </a:t>
            </a:r>
            <a:r>
              <a:rPr lang="ru-RU" sz="2800" b="1" dirty="0" smtClean="0"/>
              <a:t>- уточнить представления о числовых и буквенных выражениях;</a:t>
            </a:r>
          </a:p>
          <a:p>
            <a:pPr>
              <a:buFontTx/>
              <a:buNone/>
              <a:defRPr/>
            </a:pPr>
            <a:r>
              <a:rPr lang="ru-RU" sz="2800" b="1" dirty="0" smtClean="0"/>
              <a:t>- учиться находить значение буквенных выражений;</a:t>
            </a:r>
          </a:p>
          <a:p>
            <a:pPr>
              <a:buFontTx/>
              <a:buNone/>
              <a:defRPr/>
            </a:pPr>
            <a:r>
              <a:rPr lang="ru-RU" sz="2800" b="1" dirty="0" smtClean="0"/>
              <a:t>   - закреплять навыки решения задач;</a:t>
            </a:r>
          </a:p>
          <a:p>
            <a:pPr>
              <a:buFontTx/>
              <a:buNone/>
              <a:defRPr/>
            </a:pPr>
            <a:r>
              <a:rPr lang="ru-RU" sz="2800" b="1" dirty="0" smtClean="0"/>
              <a:t>   - развивать логическое мышление;</a:t>
            </a:r>
          </a:p>
          <a:p>
            <a:pPr>
              <a:buFontTx/>
              <a:buNone/>
              <a:defRPr/>
            </a:pPr>
            <a:r>
              <a:rPr lang="ru-RU" sz="2800" b="1" dirty="0" smtClean="0"/>
              <a:t>    - воспитывать культуру умственного труда.</a:t>
            </a:r>
          </a:p>
          <a:p>
            <a:pPr>
              <a:buFontTx/>
              <a:buNone/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214313" y="3500438"/>
            <a:ext cx="6429375" cy="2354262"/>
          </a:xfrm>
          <a:prstGeom prst="roundRect">
            <a:avLst>
              <a:gd name="adj" fmla="val 16667"/>
            </a:avLst>
          </a:prstGeom>
          <a:solidFill>
            <a:srgbClr val="CCFFCC">
              <a:alpha val="41960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32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00034" y="928670"/>
            <a:ext cx="8429684" cy="4714908"/>
          </a:xfrm>
          <a:prstGeom prst="roundRect">
            <a:avLst>
              <a:gd name="adj" fmla="val 16667"/>
            </a:avLst>
          </a:prstGeom>
          <a:solidFill>
            <a:srgbClr val="FFFF99">
              <a:alpha val="27058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i="1" dirty="0">
                <a:latin typeface="Times New Roman" pitchFamily="18" charset="0"/>
              </a:rPr>
              <a:t>Сформулируйте, </a:t>
            </a:r>
            <a:endParaRPr lang="ru-RU" sz="5400" b="1" i="1" dirty="0" smtClean="0">
              <a:latin typeface="Times New Roman" pitchFamily="18" charset="0"/>
            </a:endParaRPr>
          </a:p>
          <a:p>
            <a:pPr algn="ctr"/>
            <a:r>
              <a:rPr lang="ru-RU" sz="5400" b="1" i="1" dirty="0" smtClean="0">
                <a:latin typeface="Times New Roman" pitchFamily="18" charset="0"/>
              </a:rPr>
              <a:t>что </a:t>
            </a:r>
            <a:r>
              <a:rPr lang="ru-RU" sz="5400" b="1" i="1" dirty="0">
                <a:latin typeface="Times New Roman" pitchFamily="18" charset="0"/>
              </a:rPr>
              <a:t>такое </a:t>
            </a:r>
          </a:p>
          <a:p>
            <a:pPr algn="ctr"/>
            <a:r>
              <a:rPr lang="ru-RU" sz="5400" b="1" i="1" dirty="0">
                <a:latin typeface="Times New Roman" pitchFamily="18" charset="0"/>
              </a:rPr>
              <a:t>числовое выражение </a:t>
            </a:r>
          </a:p>
          <a:p>
            <a:pPr algn="ctr"/>
            <a:r>
              <a:rPr lang="ru-RU" sz="5400" b="1" i="1" dirty="0">
                <a:latin typeface="Times New Roman" pitchFamily="18" charset="0"/>
              </a:rPr>
              <a:t>и приведите примеры</a:t>
            </a:r>
          </a:p>
        </p:txBody>
      </p:sp>
      <p:pic>
        <p:nvPicPr>
          <p:cNvPr id="4101" name="Picture 5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39750" y="404813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318</TotalTime>
  <Words>328</Words>
  <PresentationFormat>Экран (4:3)</PresentationFormat>
  <Paragraphs>100</Paragraphs>
  <Slides>16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Официальная</vt:lpstr>
      <vt:lpstr>Слайд</vt:lpstr>
      <vt:lpstr>Слайд 1</vt:lpstr>
      <vt:lpstr>Слайд 2</vt:lpstr>
      <vt:lpstr>Слайд 3</vt:lpstr>
      <vt:lpstr>Слайд 4</vt:lpstr>
      <vt:lpstr>Слайд 5</vt:lpstr>
      <vt:lpstr>Слайд 6</vt:lpstr>
      <vt:lpstr>Тема: «Числовые и буквенные  выражения» </vt:lpstr>
      <vt:lpstr>Цели: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           Я доволен своей работой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Марк</cp:lastModifiedBy>
  <cp:revision>35</cp:revision>
  <dcterms:modified xsi:type="dcterms:W3CDTF">2014-11-04T10:59:34Z</dcterms:modified>
</cp:coreProperties>
</file>