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64" r:id="rId6"/>
    <p:sldId id="260" r:id="rId7"/>
    <p:sldId id="265" r:id="rId8"/>
    <p:sldId id="259" r:id="rId9"/>
    <p:sldId id="261" r:id="rId10"/>
    <p:sldId id="267" r:id="rId11"/>
    <p:sldId id="268" r:id="rId12"/>
    <p:sldId id="269" r:id="rId13"/>
    <p:sldId id="262" r:id="rId14"/>
    <p:sldId id="266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0166" y="2714620"/>
            <a:ext cx="6837128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Торговое дело на Руси</a:t>
            </a:r>
            <a:endParaRPr lang="ru-RU" sz="6000" b="1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5500702"/>
            <a:ext cx="37665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Окружающий мир, 3 класс</a:t>
            </a:r>
          </a:p>
          <a:p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УМК «Гармония»</a:t>
            </a:r>
          </a:p>
          <a:p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Марченко Е.В.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8" name="Picture 4" descr="C:\Users\кал\Pictures\картинки\Sample Pictures\СТАРИННЫЙ БЫТ РУСИ\безме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2081206" cy="26476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Users\кал\Pictures\картинки\Sample Pictures\СТАРИННЫЙ БЫТ РУСИ\Апраксин рынок в Санкт-Петербурге». Худ. К. Кольман. 1824 г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872298"/>
            <a:ext cx="3838572" cy="26904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C:\Users\кал\Pictures\картинки\Sample Pictures\СТАРИННЫЙ БЫТ РУСИ\КОПЕЙКИ 17 В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357166"/>
            <a:ext cx="2309822" cy="24279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кал\Pictures\картинки\Sample Pictures\СТАРИННЫЙ БЫТ РУСИ\книжные лавки наспасском мосту в 17 в. а.м.васнецов 19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500042"/>
            <a:ext cx="5210523" cy="41290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928662" y="4929198"/>
            <a:ext cx="771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А. Васнецов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«Книжные лавки на Спасском мосту в Москве», 17 в.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кал\Pictures\картинки\Sample Pictures\СТАРИННЫЙ БЫТ РУСИ\лубяной торг на трубе а.м.васнец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571480"/>
            <a:ext cx="5317342" cy="45577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357422" y="5429264"/>
            <a:ext cx="421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А. Васнецов «Лубяной торг»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кал\Pictures\картинки\Sample Pictures\СТАРИННЫЙ БЫТ РУСИ\д. аткинсон рынок замороженной продукц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28604"/>
            <a:ext cx="7193132" cy="4929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928662" y="5643578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Д. </a:t>
            </a:r>
            <a:r>
              <a:rPr lang="ru-RU" sz="2400" b="1" dirty="0" err="1" smtClean="0">
                <a:solidFill>
                  <a:srgbClr val="002060"/>
                </a:solidFill>
              </a:rPr>
              <a:t>Аткинсон</a:t>
            </a:r>
            <a:r>
              <a:rPr lang="ru-RU" sz="2400" b="1" dirty="0" smtClean="0">
                <a:solidFill>
                  <a:srgbClr val="002060"/>
                </a:solidFill>
              </a:rPr>
              <a:t> «Рынок замороженной продукции»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кал\Pictures\картинки\Sample Pictures\СТАРИННЫЙ БЫТ РУСИ\продавец орех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500174"/>
            <a:ext cx="3114676" cy="44723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3" descr="C:\Users\кал\Pictures\картинки\Sample Pictures\СТАРИННЫЙ БЫТ РУСИ\безме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3706246" cy="4714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42910" y="5286388"/>
            <a:ext cx="3071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Безмен- весы для крупных товаров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86446" y="6143644"/>
            <a:ext cx="3071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Весы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7171" name="Picture 3" descr="C:\Users\кал\Pictures\картинки\Sample Pictures\СТАРИННЫЙ БЫТ РУСИ\гири 17 в.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357166"/>
            <a:ext cx="2286016" cy="2154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7143704" y="428604"/>
            <a:ext cx="2000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Гири, 17 в.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00496" y="3000372"/>
            <a:ext cx="4929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2060"/>
                </a:solidFill>
              </a:rPr>
              <a:t>Афени</a:t>
            </a:r>
            <a:r>
              <a:rPr lang="ru-RU" sz="2400" b="1" dirty="0" smtClean="0">
                <a:solidFill>
                  <a:srgbClr val="002060"/>
                </a:solidFill>
              </a:rPr>
              <a:t>- торговцы мелким товаром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кал\Pictures\картинки\Sample Pictures\СТАРИННЫЙ БЫТ РУСИ\ПРОДАВЕЦ ВАРЕНЫХ ГРУШ 1817 Г..JPG"/>
          <p:cNvPicPr>
            <a:picLocks noChangeAspect="1" noChangeArrowheads="1"/>
          </p:cNvPicPr>
          <p:nvPr/>
        </p:nvPicPr>
        <p:blipFill>
          <a:blip r:embed="rId2"/>
          <a:srcRect b="15074"/>
          <a:stretch>
            <a:fillRect/>
          </a:stretch>
        </p:blipFill>
        <p:spPr bwMode="auto">
          <a:xfrm>
            <a:off x="285720" y="214290"/>
            <a:ext cx="3643338" cy="4500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2" name="Picture 2" descr="C:\Users\кал\Pictures\картинки\Sample Pictures\СТАРИННЫЙ БЫТ РУСИ\Афени торговали мелким товаром пирогами, платками, галантерее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500438"/>
            <a:ext cx="5145105" cy="29973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357166"/>
            <a:ext cx="7358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Из городского рынка везли крестьяне телеги, сани, топоры, бочки, посуду, обувь, тёплую одежду, игрушки и сладости для детей.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4338" name="Picture 2" descr="C:\Users\кал\Pictures\картинки\Sample Pictures\СТАРИННЫЙ БЫТ РУСИ\б. кустодие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071678"/>
            <a:ext cx="6985730" cy="32410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857224" y="5429264"/>
            <a:ext cx="442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Б. Кустодиев «Рынок»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428604"/>
            <a:ext cx="52864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Из «заморских» путешествий купцы привозили ткани, ковры, чай, перец, металл для монет, оружия и инструментов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214554"/>
            <a:ext cx="3700214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lum bright="-18000" contrast="6000"/>
          </a:blip>
          <a:srcRect/>
          <a:stretch>
            <a:fillRect/>
          </a:stretch>
        </p:blipFill>
        <p:spPr bwMode="auto">
          <a:xfrm>
            <a:off x="4643438" y="2214554"/>
            <a:ext cx="3830903" cy="28844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 t="2637" b="4286"/>
          <a:stretch>
            <a:fillRect/>
          </a:stretch>
        </p:blipFill>
        <p:spPr bwMode="auto">
          <a:xfrm>
            <a:off x="71438" y="73025"/>
            <a:ext cx="5005387" cy="6669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/>
          <a:srcRect r="3200"/>
          <a:stretch>
            <a:fillRect/>
          </a:stretch>
        </p:blipFill>
        <p:spPr bwMode="auto">
          <a:xfrm>
            <a:off x="5148263" y="0"/>
            <a:ext cx="3851275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571480"/>
            <a:ext cx="4875053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Как появились на Руси деньги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1428736"/>
            <a:ext cx="68580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В давние времена денег не было. Крестьяне и ремесленники обменивали между собой  товар на товар.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5362" name="Picture 2" descr="C:\Users\кал\Desktop\СКАНЕР\Scan1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500306"/>
            <a:ext cx="6481227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0430" y="714356"/>
            <a:ext cx="47149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Если нужного товара не было, то можно было обменять свой товар на шкурки пушных зверей.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3" name="Picture 2" descr="C:\Users\кал\Pictures\картинки\Sample Pictures\СТАРИННЫЙ БЫТ РУСИ\Русский купец. XV.jpg"/>
          <p:cNvPicPr>
            <a:picLocks noChangeAspect="1" noChangeArrowheads="1"/>
          </p:cNvPicPr>
          <p:nvPr/>
        </p:nvPicPr>
        <p:blipFill>
          <a:blip r:embed="rId2"/>
          <a:srcRect l="58942" b="25373"/>
          <a:stretch>
            <a:fillRect/>
          </a:stretch>
        </p:blipFill>
        <p:spPr bwMode="auto">
          <a:xfrm>
            <a:off x="1000100" y="714356"/>
            <a:ext cx="1643074" cy="49140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4612" y="357166"/>
            <a:ext cx="543610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ЧЕМ  ЗАНИМАЛИСЬ КУПЦЫ</a:t>
            </a:r>
            <a:endParaRPr lang="ru-RU" sz="2800" b="1" dirty="0">
              <a:latin typeface="Comic Sans MS" pitchFamily="66" charset="0"/>
            </a:endParaRPr>
          </a:p>
        </p:txBody>
      </p:sp>
      <p:pic>
        <p:nvPicPr>
          <p:cNvPr id="2050" name="Picture 2" descr="C:\Users\кал\Pictures\картинки\Sample Pictures\СТАРИННЫЙ БЫТ РУСИ\Русский купец. X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14422"/>
            <a:ext cx="2908829" cy="4786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85720" y="6072206"/>
            <a:ext cx="4149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РУССКИЙ КУПЕЦ, 15 В.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86182" y="1714488"/>
            <a:ext cx="47149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C00000"/>
                </a:solidFill>
              </a:rPr>
              <a:t>КУПЕЦ</a:t>
            </a:r>
            <a:r>
              <a:rPr lang="ru-RU" sz="2000" b="1" dirty="0" smtClean="0">
                <a:solidFill>
                  <a:srgbClr val="002060"/>
                </a:solidFill>
              </a:rPr>
              <a:t>- ТОРГОВЫЙ ЧЕЛОВЕК, ИМЕВШИЙ СКЛАД ДЛЯ ХРАНЕНИЯ ТОВАРОВ И МЕСТА ДЛЯ ПРОДАЖИ ТОВАРОВ: ЛАВКИ, ТОРГОВЫЕ ДОМА.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428604"/>
            <a:ext cx="66437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Позже стали обменивать товары на кусочки золота. Русские купцы использовали </a:t>
            </a:r>
            <a:r>
              <a:rPr lang="ru-RU" sz="2000" b="1" u="sng" dirty="0" smtClean="0">
                <a:solidFill>
                  <a:schemeClr val="accent2">
                    <a:lumMod val="50000"/>
                  </a:schemeClr>
                </a:solidFill>
              </a:rPr>
              <a:t>гривны</a:t>
            </a:r>
            <a:r>
              <a:rPr lang="ru-RU" sz="2000" b="1" dirty="0" smtClean="0">
                <a:solidFill>
                  <a:srgbClr val="002060"/>
                </a:solidFill>
              </a:rPr>
              <a:t>- слитки серебра и отрубленные от слитков кусочки- </a:t>
            </a:r>
            <a:r>
              <a:rPr lang="ru-RU" sz="2000" b="1" u="sng" dirty="0" smtClean="0">
                <a:solidFill>
                  <a:schemeClr val="accent2">
                    <a:lumMod val="50000"/>
                  </a:schemeClr>
                </a:solidFill>
              </a:rPr>
              <a:t>рубли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6387" name="Picture 3" descr="C:\Users\кал\Pictures\картинки\Sample Pictures\СТАРИННЫЙ БЫТ РУСИ\серебрянная копейка 1535 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357430"/>
            <a:ext cx="2558346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кал\Pictures\картинки\Sample Pictures\СТАРИННЫЙ БЫТ РУСИ\серебр. копейки 17 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571612"/>
            <a:ext cx="4157005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1" name="Picture 3" descr="C:\Users\кал\Pictures\картинки\Sample Pictures\СТАРИННЫЙ БЫТ РУСИ\деньга новгородская 15 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94742"/>
            <a:ext cx="3357586" cy="28913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57158" y="3429000"/>
            <a:ext cx="39290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Деньга новгородская, 15 в.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628" y="4857760"/>
            <a:ext cx="3786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Копейки из серебра, 17в.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ал\Pictures\картинки\Sample Pictures\СТАРИННЫЙ БЫТ РУСИ\серебряная полушка 1535 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071546"/>
            <a:ext cx="2714644" cy="29998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286248" y="3429000"/>
            <a:ext cx="45005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Копейка- на монете чеканка всадник с копьём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r="2048" b="73418"/>
          <a:stretch>
            <a:fillRect/>
          </a:stretch>
        </p:blipFill>
        <p:spPr bwMode="auto">
          <a:xfrm>
            <a:off x="285720" y="928670"/>
            <a:ext cx="2786082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14282" y="3000372"/>
            <a:ext cx="2714644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4F1D75"/>
                </a:solidFill>
              </a:rPr>
              <a:t>Монеты 15-16 в.в.</a:t>
            </a:r>
          </a:p>
          <a:p>
            <a:r>
              <a:rPr lang="ru-RU" sz="2400" b="1" i="1" dirty="0" smtClean="0">
                <a:solidFill>
                  <a:srgbClr val="4F1D75"/>
                </a:solidFill>
              </a:rPr>
              <a:t>(«</a:t>
            </a:r>
            <a:r>
              <a:rPr lang="ru-RU" sz="2400" b="1" i="1" dirty="0" err="1" smtClean="0">
                <a:solidFill>
                  <a:srgbClr val="4F1D75"/>
                </a:solidFill>
              </a:rPr>
              <a:t>московка</a:t>
            </a:r>
            <a:r>
              <a:rPr lang="ru-RU" sz="2400" b="1" i="1" dirty="0" smtClean="0">
                <a:solidFill>
                  <a:srgbClr val="4F1D75"/>
                </a:solidFill>
              </a:rPr>
              <a:t>»)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4572008"/>
            <a:ext cx="2100261" cy="21002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929190" y="6143644"/>
            <a:ext cx="2286016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4F1D75"/>
                </a:solidFill>
              </a:rPr>
              <a:t>Рубль 1704 г.</a:t>
            </a:r>
            <a:endParaRPr lang="ru-RU" sz="2800" b="1" i="1" dirty="0">
              <a:solidFill>
                <a:srgbClr val="4F1D75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2743" t="59650"/>
          <a:stretch>
            <a:fillRect/>
          </a:stretch>
        </p:blipFill>
        <p:spPr bwMode="auto">
          <a:xfrm>
            <a:off x="6786578" y="785794"/>
            <a:ext cx="2214578" cy="24307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286512" y="3286124"/>
            <a:ext cx="2643174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4F1D75"/>
                </a:solidFill>
              </a:rPr>
              <a:t>Псковская деньга</a:t>
            </a:r>
            <a:endParaRPr lang="ru-RU" sz="2400" b="1" i="1" dirty="0">
              <a:solidFill>
                <a:srgbClr val="4F1D75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 t="27531" r="-2975" b="40191"/>
          <a:stretch>
            <a:fillRect/>
          </a:stretch>
        </p:blipFill>
        <p:spPr bwMode="auto">
          <a:xfrm>
            <a:off x="3357554" y="857232"/>
            <a:ext cx="2714644" cy="2251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357554" y="3214686"/>
            <a:ext cx="2786082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4F1D75"/>
                </a:solidFill>
              </a:rPr>
              <a:t>Монеты 15-16 в.в.</a:t>
            </a:r>
          </a:p>
          <a:p>
            <a:pPr algn="ctr"/>
            <a:r>
              <a:rPr lang="ru-RU" sz="2400" b="1" i="1" dirty="0" smtClean="0">
                <a:solidFill>
                  <a:srgbClr val="4F1D75"/>
                </a:solidFill>
              </a:rPr>
              <a:t>(«новгородка»)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ал\Pictures\картинки\Sample Pictures\СТАРИННЫЙ БЫТ РУСИ\КУПЕЦ СЧИТАЕТ ДЕНЬГИ 17 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3623724" cy="535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57158" y="5857892"/>
            <a:ext cx="3071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Купец, 17 в.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8194" name="Picture 2" descr="C:\Users\кал\Pictures\картинки\Sample Pictures\СТАРИННЫЙ БЫТ РУСИ\Б. КУСТОДИЕВ КУПЕЦ 1918 Г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28604"/>
            <a:ext cx="3920345" cy="5214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214942" y="5786454"/>
            <a:ext cx="3429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Б. Кустодиев «Купец», </a:t>
            </a:r>
            <a:r>
              <a:rPr lang="ru-RU" sz="2400" b="1" dirty="0" err="1" smtClean="0">
                <a:solidFill>
                  <a:srgbClr val="002060"/>
                </a:solidFill>
              </a:rPr>
              <a:t>нач</a:t>
            </a:r>
            <a:r>
              <a:rPr lang="ru-RU" sz="2400" b="1" dirty="0" smtClean="0">
                <a:solidFill>
                  <a:srgbClr val="002060"/>
                </a:solidFill>
              </a:rPr>
              <a:t>. 20 в.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1604" y="214290"/>
            <a:ext cx="58579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ИЗ ОКРЕСТНЫХ СЁЛ ВЕЗЛИ В ГОРОД НА ПРОДАЖУ МУКУ, МЯСО, МЁД, РЫБУ, МЕХА.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3075" name="Picture 3" descr="C:\Users\кал\Pictures\картинки\Sample Pictures\СТАРИННЫЙ БЫТ РУСИ\П.П. ВЕРЕЩАГИН ТОЛКУЧИЙ РЫНОК В МОСКВЕ 1868 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000240"/>
            <a:ext cx="6643734" cy="3947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000100" y="6000768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П. ВЕРЕЩАГИН «ТОЛКУЧИЙ РЫНОК В МОСКВЕ»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кал\Pictures\картинки\Sample Pictures\СТАРИННЫЙ БЫТ РУСИ\в. маковский московский рынок 1879 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00042"/>
            <a:ext cx="7359601" cy="4929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071670" y="5643578"/>
            <a:ext cx="5929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В. Маковский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«Московский рынок», 1879 г.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кал\Pictures\картинки\Sample Pictures\СТАРИННЫЙ БЫТ РУСИ\«Новгородский торг». Фрагмент. а. васнецов,ь19 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642918"/>
            <a:ext cx="6654344" cy="4500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214546" y="5500702"/>
            <a:ext cx="5143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А. </a:t>
            </a:r>
            <a:r>
              <a:rPr lang="ru-RU" sz="2400" b="1" dirty="0" smtClean="0">
                <a:solidFill>
                  <a:srgbClr val="002060"/>
                </a:solidFill>
              </a:rPr>
              <a:t>В</a:t>
            </a:r>
            <a:r>
              <a:rPr lang="ru-RU" sz="2400" b="1" dirty="0" smtClean="0">
                <a:solidFill>
                  <a:srgbClr val="002060"/>
                </a:solidFill>
              </a:rPr>
              <a:t>аснецов «Новгородский торг»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кал\Pictures\картинки\Sample Pictures\СТАРИННЫЙ БЫТ РУСИ\Апраксин рынок в Санкт-Петербурге». Худ. К. Кольман. 1824 г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714356"/>
            <a:ext cx="6101837" cy="42767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285984" y="5500702"/>
            <a:ext cx="5143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К. </a:t>
            </a:r>
            <a:r>
              <a:rPr lang="ru-RU" sz="2400" b="1" dirty="0" err="1" smtClean="0">
                <a:solidFill>
                  <a:srgbClr val="002060"/>
                </a:solidFill>
              </a:rPr>
              <a:t>Кольман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«Апраксин рынок в Петербурге»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43372" y="642918"/>
            <a:ext cx="3786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«Женщины, подбирающие сено»,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 И. </a:t>
            </a:r>
            <a:r>
              <a:rPr lang="ru-RU" sz="2400" b="1" dirty="0" err="1" smtClean="0">
                <a:solidFill>
                  <a:srgbClr val="002060"/>
                </a:solidFill>
              </a:rPr>
              <a:t>Щедровский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099" name="Picture 3" descr="C:\Users\кал\Pictures\картинки\Sample Pictures\СТАРИННЫЙ БЫТ РУСИ\«Сенная площадь в Петербурге». к.кольман, 18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428868"/>
            <a:ext cx="5500726" cy="41533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 descr="C:\Users\кал\Pictures\картинки\Sample Pictures\СТАРИННЫЙ БЫТ РУСИ\«Женщины, подбирающие сено». Худ. И. Щедровски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3504949" cy="2892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572132" y="3714752"/>
            <a:ext cx="35718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К. </a:t>
            </a:r>
            <a:r>
              <a:rPr lang="ru-RU" sz="2400" b="1" dirty="0" err="1" smtClean="0">
                <a:solidFill>
                  <a:srgbClr val="002060"/>
                </a:solidFill>
              </a:rPr>
              <a:t>Кольман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 «Сенная площадь в Петербурге»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кал\Pictures\картинки\Sample Pictures\СТАРИННЫЙ БЫТ РУСИ\в. васнецов книжная лавочка, 1876 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3478622" cy="4357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071538" y="4857760"/>
            <a:ext cx="3071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«Книжная лавочка»,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В.Васнецов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6149" name="Picture 5" descr="C:\Users\кал\Pictures\картинки\Sample Pictures\СТАРИННЫЙ БЫТ РУСИ\Лавка сапожника. Гравюра. XVII в..jpg"/>
          <p:cNvPicPr>
            <a:picLocks noChangeAspect="1" noChangeArrowheads="1"/>
          </p:cNvPicPr>
          <p:nvPr/>
        </p:nvPicPr>
        <p:blipFill>
          <a:blip r:embed="rId3"/>
          <a:srcRect r="48102"/>
          <a:stretch>
            <a:fillRect/>
          </a:stretch>
        </p:blipFill>
        <p:spPr bwMode="auto">
          <a:xfrm>
            <a:off x="5143504" y="357166"/>
            <a:ext cx="3143272" cy="44749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072066" y="5000636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Лавка сапожника, 17 в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342</Words>
  <PresentationFormat>Экран (4:3)</PresentationFormat>
  <Paragraphs>47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кал</cp:lastModifiedBy>
  <cp:revision>9</cp:revision>
  <dcterms:created xsi:type="dcterms:W3CDTF">2010-05-15T15:59:34Z</dcterms:created>
  <dcterms:modified xsi:type="dcterms:W3CDTF">2010-05-15T17:27:04Z</dcterms:modified>
</cp:coreProperties>
</file>