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89" r:id="rId2"/>
    <p:sldMasterId id="2147483691" r:id="rId3"/>
  </p:sldMasterIdLst>
  <p:notesMasterIdLst>
    <p:notesMasterId r:id="rId22"/>
  </p:notesMasterIdLst>
  <p:sldIdLst>
    <p:sldId id="256" r:id="rId4"/>
    <p:sldId id="265" r:id="rId5"/>
    <p:sldId id="258" r:id="rId6"/>
    <p:sldId id="257" r:id="rId7"/>
    <p:sldId id="259" r:id="rId8"/>
    <p:sldId id="260" r:id="rId9"/>
    <p:sldId id="261" r:id="rId10"/>
    <p:sldId id="262" r:id="rId11"/>
    <p:sldId id="264" r:id="rId12"/>
    <p:sldId id="263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0FF00"/>
    <a:srgbClr val="9933FF"/>
    <a:srgbClr val="CC0000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>
        <p:scale>
          <a:sx n="75" d="100"/>
          <a:sy n="75" d="100"/>
        </p:scale>
        <p:origin x="-80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9EF537-67BA-427F-B550-D5E7B69FFC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82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B4ECEF-213B-4AA8-AB11-B7E47F8FDF9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650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50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650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1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651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651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1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51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651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2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652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652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5230A-B363-4F54-8548-5757BE9CB7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7F942-4E3E-4951-BC83-07A110EE7C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0854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0854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54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855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0855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0855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0855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55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5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0855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0855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5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5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0856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6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6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0856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6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6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0856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6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6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0856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7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7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0857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7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7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0857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7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7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0857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7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8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0858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8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8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0858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8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8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0858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8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8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859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9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9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859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9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9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859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9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59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859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0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0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860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0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0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0860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0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0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0860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0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1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0861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1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1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0861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1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0861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1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861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2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10862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0862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2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2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0862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2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2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0862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2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3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0863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3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3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0863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3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3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0863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3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3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0864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4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4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0864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4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4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0864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4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0864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5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865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0865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65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0865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0865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0865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5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5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5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6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6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66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866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866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0866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6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6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6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6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67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86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6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868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868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868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A80B2F-20C8-402D-B02C-E463C1010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27C3-B98D-4DD4-963A-98E3BF0170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19033-00DE-451C-8BD2-4532550B31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F5AD-D33D-4A60-A4E1-E3BC6FBD38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5C002-3DCD-474C-94D6-F4BE8F03FE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5AF3D-BC4E-492C-BC43-3F0717105A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88630-DA7B-44FC-84F3-10F3DDC5AC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D1D7-6F0C-46D0-9342-2B8AE039DE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954A-911D-4241-B0AE-D8DF646CFA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0B6C1-EB01-4B0D-9874-07A374DB5F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4E63B-4643-49E9-8494-0E1DFA69A8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2EC7E-7AD6-4C05-880C-67ED80B113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B5574A-DADA-4C5D-8AED-8F0ED4952B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AFB1F9-05C9-4BE9-8434-E075F3D857D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469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1469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69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69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70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470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470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1470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70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70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471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1471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1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1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1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1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471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F26D-EF9F-4ACD-BC53-3D6146328A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3C6C-A3DC-4ADB-860C-B2C0E48ADD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9B7CD-122B-46AE-B1FB-53CE205F16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DDDC8-BA98-4C61-9941-0B6627B59D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4B7BA-164B-4703-B94C-50A4BACFE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8B6A4-D558-49B1-8AA1-E9580612DC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C4D2-5B94-4F52-90F3-BB118F668E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69C61-1854-4D77-BE45-80DF39DBA9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F0A2A-DDC6-4F49-B199-6525AD6175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09163-0278-42EA-AD49-14217FD6B6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66CF9-3811-463A-A1C7-290DF135D3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0B681-50D7-4199-9531-196239AB22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055B2-72FE-434D-8702-B05A6135D0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8810-9907-4770-9B3B-D5F69D2EA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AED84-12FF-41AA-85A1-830E5D749E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DE89F-BF8A-4C69-B61F-7BE882646F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B7E85-C797-4CC4-9055-B93916A235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AF1A738-1FE4-4169-9AC2-BC5FA5D0E9D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54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4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54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4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549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549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54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4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4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54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550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5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550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5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551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551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5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551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5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55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752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0752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752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0752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2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752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075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753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753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0753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3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753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753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0753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3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4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0754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4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4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0754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4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4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0754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4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4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0755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5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5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0755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5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5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0755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5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5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0755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6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6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0756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6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6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0756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6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6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0756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6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7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0757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7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7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0757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7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7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0757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7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7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0758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8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8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0758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8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8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0758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8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8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0758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9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9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075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9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0759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9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59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0759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59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760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0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0760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0760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0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0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0760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0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0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0760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1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1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0761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1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1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0761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1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1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0761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2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0762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2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2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076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2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762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2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2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763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3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763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763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63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763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3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3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3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3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4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5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5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5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5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5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5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5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765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765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6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76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76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22D12F5C-8DB4-4760-87EB-132C8384BFF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23" r:id="rId12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E6991362-1925-4919-87EA-68EF352CBD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367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67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367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136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6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6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36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1368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8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8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6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6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369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136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370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1370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70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370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370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1370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370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1370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0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1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1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1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1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1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1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1371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       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5364088" y="2227263"/>
            <a:ext cx="338383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4000" dirty="0"/>
          </a:p>
          <a:p>
            <a:pPr>
              <a:lnSpc>
                <a:spcPct val="80000"/>
              </a:lnSpc>
            </a:pPr>
            <a:endParaRPr lang="ru-RU" sz="4000" dirty="0"/>
          </a:p>
          <a:p>
            <a:pPr>
              <a:lnSpc>
                <a:spcPct val="80000"/>
              </a:lnSpc>
            </a:pPr>
            <a:endParaRPr lang="ru-RU" sz="4000" dirty="0"/>
          </a:p>
          <a:p>
            <a:pPr>
              <a:lnSpc>
                <a:spcPct val="80000"/>
              </a:lnSpc>
              <a:buFontTx/>
              <a:buNone/>
            </a:pPr>
            <a:endParaRPr lang="ru-RU" sz="4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 err="1" smtClean="0"/>
              <a:t>И.В.Полякова</a:t>
            </a: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36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4213" y="1989138"/>
            <a:ext cx="381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ru-RU" sz="2400">
              <a:latin typeface="Arial Black" pitchFamily="34" charset="0"/>
            </a:endParaRP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5924550" cy="841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normalizeH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Младший школьный возраст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5292725" y="4868863"/>
            <a:ext cx="3095625" cy="127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18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2067" name="Picture 19" descr="Презент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133600"/>
            <a:ext cx="4537075" cy="4175125"/>
          </a:xfrm>
          <a:prstGeom prst="rect">
            <a:avLst/>
          </a:prstGeom>
          <a:noFill/>
        </p:spPr>
      </p:pic>
      <p:sp>
        <p:nvSpPr>
          <p:cNvPr id="10" name="Багетная рамка 9"/>
          <p:cNvSpPr/>
          <p:nvPr/>
        </p:nvSpPr>
        <p:spPr bwMode="auto">
          <a:xfrm>
            <a:off x="4357686" y="6572272"/>
            <a:ext cx="1857388" cy="285728"/>
          </a:xfrm>
          <a:prstGeom prst="beve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smtClean="0"/>
              <a:t>Prezentacii.com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6870700" cy="1600200"/>
          </a:xfrm>
        </p:spPr>
        <p:txBody>
          <a:bodyPr/>
          <a:lstStyle/>
          <a:p>
            <a:r>
              <a:rPr lang="ru-RU" sz="3600" dirty="0">
                <a:solidFill>
                  <a:srgbClr val="0000FF"/>
                </a:solidFill>
              </a:rPr>
              <a:t>Причины </a:t>
            </a:r>
            <a:r>
              <a:rPr lang="ru-RU" sz="3600" dirty="0" err="1">
                <a:solidFill>
                  <a:srgbClr val="0000FF"/>
                </a:solidFill>
              </a:rPr>
              <a:t>дезадаптации</a:t>
            </a:r>
            <a:r>
              <a:rPr lang="ru-RU" sz="3600" dirty="0">
                <a:solidFill>
                  <a:srgbClr val="0000FF"/>
                </a:solidFill>
              </a:rPr>
              <a:t> в младшем школьном возрасте</a:t>
            </a:r>
            <a:br>
              <a:rPr lang="ru-RU" sz="3600" dirty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76855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dirty="0"/>
              <a:t>3</a:t>
            </a:r>
            <a:r>
              <a:rPr lang="ru-RU" sz="2000" dirty="0"/>
              <a:t>. </a:t>
            </a:r>
            <a:r>
              <a:rPr lang="ru-RU" sz="2800" dirty="0"/>
              <a:t>Неспособность произвольной регуляции поведения, внимания, учебной деятельности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 smtClean="0"/>
              <a:t>(н</a:t>
            </a:r>
            <a:r>
              <a:rPr lang="ru-RU" sz="2800" dirty="0" smtClean="0"/>
              <a:t>еблагоприятная </a:t>
            </a:r>
            <a:r>
              <a:rPr lang="ru-RU" sz="2800" dirty="0"/>
              <a:t>семейная обстановка, отрицательное влияние сверстников, неправильные методы воспитания, неправильная организация режима дня, последствия осложнений при беременности и родах у матери, травмы, инфекции, а также высокий уровень </a:t>
            </a:r>
            <a:r>
              <a:rPr lang="ru-RU" sz="2800" dirty="0" smtClean="0"/>
              <a:t>личной тревожности,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 smtClean="0"/>
              <a:t>агрессивность</a:t>
            </a:r>
            <a:r>
              <a:rPr lang="ru-RU" sz="2800" dirty="0"/>
              <a:t>, низкая самооценка, </a:t>
            </a:r>
            <a:r>
              <a:rPr lang="ru-RU" sz="2800" dirty="0" err="1" smtClean="0"/>
              <a:t>гиперактивность</a:t>
            </a:r>
            <a:r>
              <a:rPr lang="ru-RU" sz="2800" dirty="0" smtClean="0"/>
              <a:t> )</a:t>
            </a:r>
            <a:endParaRPr lang="ru-RU" sz="2800" dirty="0"/>
          </a:p>
          <a:p>
            <a:pPr marL="609600" indent="-609600"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00FF"/>
                </a:solidFill>
              </a:rPr>
              <a:t>Причины </a:t>
            </a:r>
            <a:r>
              <a:rPr lang="ru-RU" sz="3600" dirty="0" err="1">
                <a:solidFill>
                  <a:srgbClr val="0000FF"/>
                </a:solidFill>
              </a:rPr>
              <a:t>дезадаптации</a:t>
            </a:r>
            <a:r>
              <a:rPr lang="ru-RU" sz="3600" dirty="0">
                <a:solidFill>
                  <a:srgbClr val="0000FF"/>
                </a:solidFill>
              </a:rPr>
              <a:t> в младшем школьном возрасте</a:t>
            </a:r>
            <a:br>
              <a:rPr lang="ru-RU" sz="3600" dirty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 dirty="0"/>
              <a:t>4. Неспособность приспособиться к темпу школьной жизни</a:t>
            </a:r>
          </a:p>
          <a:p>
            <a:pPr marL="609600" indent="-609600"/>
            <a:r>
              <a:rPr lang="ru-RU" sz="2800" dirty="0" smtClean="0"/>
              <a:t>(с</a:t>
            </a:r>
            <a:r>
              <a:rPr lang="ru-RU" sz="2800" dirty="0" smtClean="0"/>
              <a:t>оматически </a:t>
            </a:r>
            <a:r>
              <a:rPr lang="ru-RU" sz="2800" dirty="0"/>
              <a:t>ослабленные дети, с задержкой физического развития, нарушениями в работе </a:t>
            </a:r>
            <a:r>
              <a:rPr lang="ru-RU" sz="2800" dirty="0" smtClean="0"/>
              <a:t>анализаторов)</a:t>
            </a:r>
            <a:endParaRPr lang="ru-RU" sz="2800" dirty="0"/>
          </a:p>
          <a:p>
            <a:pPr marL="609600" indent="-609600"/>
            <a:endParaRPr lang="ru-RU" sz="2800" dirty="0"/>
          </a:p>
          <a:p>
            <a:pPr marL="609600" indent="-609600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6870700" cy="1600200"/>
          </a:xfrm>
        </p:spPr>
        <p:txBody>
          <a:bodyPr/>
          <a:lstStyle/>
          <a:p>
            <a:r>
              <a:rPr lang="ru-RU">
                <a:solidFill>
                  <a:srgbClr val="9933FF"/>
                </a:solidFill>
              </a:rPr>
              <a:t>Советы и рекомендации родителям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dirty="0"/>
              <a:t>Любите и цените ребенка не «ЗА» (за успехи и неудачи), не «ПОТОМУ»(не потому, что он хорошо учится), а просто так, самого по себе, как личность уникальную и неповторимую</a:t>
            </a:r>
          </a:p>
          <a:p>
            <a:pPr marL="609600" indent="-609600">
              <a:buFontTx/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В</a:t>
            </a:r>
            <a:r>
              <a:rPr lang="ru-RU" sz="2800" dirty="0" smtClean="0"/>
              <a:t>ыслушивайте его переживания </a:t>
            </a:r>
            <a:r>
              <a:rPr lang="ru-RU" sz="2800" dirty="0"/>
              <a:t>и </a:t>
            </a:r>
            <a:r>
              <a:rPr lang="ru-RU" sz="2800" dirty="0" smtClean="0"/>
              <a:t>потребности, отвечайте на вопросы</a:t>
            </a:r>
            <a:endParaRPr lang="ru-RU" sz="2800" dirty="0"/>
          </a:p>
          <a:p>
            <a:pPr marL="609600" indent="-609600">
              <a:buFontTx/>
              <a:buAutoNum type="arabicPeriod"/>
            </a:pPr>
            <a:r>
              <a:rPr lang="ru-RU" sz="2800" dirty="0" smtClean="0"/>
              <a:t>Бывайте чаще вместе </a:t>
            </a:r>
            <a:r>
              <a:rPr lang="ru-RU" sz="2800" dirty="0"/>
              <a:t>(читать, играть, </a:t>
            </a:r>
            <a:r>
              <a:rPr lang="ru-RU" sz="2800" dirty="0" smtClean="0"/>
              <a:t>заниматься, готовить, гулять,) </a:t>
            </a:r>
            <a:endParaRPr lang="ru-RU" sz="2800" dirty="0"/>
          </a:p>
          <a:p>
            <a:pPr marL="609600" indent="-609600">
              <a:buFontTx/>
              <a:buNone/>
            </a:pPr>
            <a:r>
              <a:rPr lang="ru-RU" sz="2800" dirty="0"/>
              <a:t>          </a:t>
            </a:r>
          </a:p>
          <a:p>
            <a:pPr marL="609600" indent="-609600">
              <a:buFontTx/>
              <a:buNone/>
            </a:pPr>
            <a:r>
              <a:rPr lang="ru-RU" sz="2800" dirty="0"/>
              <a:t>4.</a:t>
            </a:r>
          </a:p>
          <a:p>
            <a:pPr marL="609600" indent="-609600">
              <a:buFontTx/>
              <a:buNone/>
            </a:pP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33FF"/>
                </a:solidFill>
              </a:rPr>
              <a:t>Советы и рекомендации родителям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4. Поддерживайте дома четкий распорядок </a:t>
            </a:r>
            <a:r>
              <a:rPr lang="ru-RU" sz="2800" dirty="0" smtClean="0"/>
              <a:t>дня </a:t>
            </a:r>
            <a:r>
              <a:rPr lang="ru-RU" sz="2800" dirty="0" smtClean="0"/>
              <a:t>(в</a:t>
            </a:r>
            <a:r>
              <a:rPr lang="ru-RU" sz="2800" dirty="0" smtClean="0"/>
              <a:t>ремя </a:t>
            </a:r>
            <a:r>
              <a:rPr lang="ru-RU" sz="2800" dirty="0"/>
              <a:t>приема пищи, выполнение домашних заданий, прогулок, работы на компьютере и сна должно соответствовать этому </a:t>
            </a:r>
            <a:r>
              <a:rPr lang="ru-RU" sz="2800" dirty="0" smtClean="0"/>
              <a:t>распорядку)</a:t>
            </a: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/>
              <a:t>5. Создайте семейный совет (круглый </a:t>
            </a:r>
            <a:r>
              <a:rPr lang="ru-RU" sz="2800" dirty="0" smtClean="0"/>
              <a:t>стол-придумайте правила вашей семьи)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 smtClean="0"/>
              <a:t>6. Привлекайте в помощь себе( все, что делают родные-важно)</a:t>
            </a: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6870700" cy="1600200"/>
          </a:xfrm>
        </p:spPr>
        <p:txBody>
          <a:bodyPr/>
          <a:lstStyle/>
          <a:p>
            <a:r>
              <a:rPr lang="ru-RU">
                <a:solidFill>
                  <a:srgbClr val="9933FF"/>
                </a:solidFill>
              </a:rPr>
              <a:t>Советы и рекомендации родителям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480300" cy="33686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7</a:t>
            </a:r>
            <a:r>
              <a:rPr lang="ru-RU" sz="2800" dirty="0" smtClean="0"/>
              <a:t>. </a:t>
            </a:r>
            <a:r>
              <a:rPr lang="ru-RU" sz="2800" dirty="0"/>
              <a:t>Помогите ребенку подружиться (создайте условия для знакомства)</a:t>
            </a:r>
          </a:p>
          <a:p>
            <a:pPr>
              <a:buFontTx/>
              <a:buNone/>
            </a:pPr>
            <a:r>
              <a:rPr lang="ru-RU" sz="2800" dirty="0"/>
              <a:t>8</a:t>
            </a:r>
            <a:r>
              <a:rPr lang="ru-RU" sz="2800" dirty="0" smtClean="0"/>
              <a:t>. </a:t>
            </a:r>
            <a:r>
              <a:rPr lang="ru-RU" sz="2800" dirty="0"/>
              <a:t>Не вмешивайтесь в его занятия, с которыми он справляется</a:t>
            </a:r>
          </a:p>
          <a:p>
            <a:pPr>
              <a:buFontTx/>
              <a:buNone/>
            </a:pPr>
            <a:r>
              <a:rPr lang="ru-RU" sz="2800" dirty="0"/>
              <a:t>9</a:t>
            </a:r>
            <a:r>
              <a:rPr lang="ru-RU" sz="2800" dirty="0" smtClean="0"/>
              <a:t>. </a:t>
            </a:r>
            <a:r>
              <a:rPr lang="ru-RU" sz="2800" dirty="0"/>
              <a:t>Помогайте, когда просит</a:t>
            </a:r>
          </a:p>
          <a:p>
            <a:pPr>
              <a:buFontTx/>
              <a:buNone/>
            </a:pPr>
            <a:r>
              <a:rPr lang="ru-RU" sz="2800" dirty="0" smtClean="0"/>
              <a:t>10</a:t>
            </a:r>
            <a:r>
              <a:rPr lang="ru-RU" sz="2800" dirty="0" smtClean="0"/>
              <a:t>. </a:t>
            </a:r>
            <a:r>
              <a:rPr lang="ru-RU" sz="2800" dirty="0"/>
              <a:t>Поддерживайте успехи, хвалите</a:t>
            </a:r>
          </a:p>
          <a:p>
            <a:pPr>
              <a:buFontTx/>
              <a:buNone/>
            </a:pPr>
            <a:r>
              <a:rPr lang="ru-RU" sz="2800" dirty="0" smtClean="0"/>
              <a:t>11. </a:t>
            </a:r>
            <a:r>
              <a:rPr lang="ru-RU" sz="2800" dirty="0"/>
              <a:t>Делитесь своими чувствами     </a:t>
            </a:r>
          </a:p>
          <a:p>
            <a:pPr>
              <a:buFontTx/>
              <a:buNone/>
            </a:pPr>
            <a:r>
              <a:rPr lang="ru-RU" sz="2800" dirty="0"/>
              <a:t>             (доверяйте)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33FF"/>
                </a:solidFill>
              </a:rPr>
              <a:t>Советы и рекомендации родителям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/>
              <a:t>11. Конструктивно разрешайте конфликты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/>
              <a:t>12. Используйте в повседневном общении приветливые фразы.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/>
              <a:t> Например: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 b="1"/>
              <a:t> мне хорошо с тобой, я рада тебя видеть, хорошо что ты пришел, мне нравится как ты…, я по тебе соскучилась, давай (посидим, поделаем…) вместе, ты конечно справишься, как хорошо, что ты у нас есть, ты мой хороший и.т.д…</a:t>
            </a:r>
          </a:p>
          <a:p>
            <a:pPr marL="609600" indent="-609600">
              <a:lnSpc>
                <a:spcPct val="90000"/>
              </a:lnSpc>
            </a:pPr>
            <a:endParaRPr lang="ru-RU" sz="2400" b="1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33FF"/>
                </a:solidFill>
              </a:rPr>
              <a:t>Советы и рекомендации родителям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13. Обнимайте не менее 4-х раз, а лучше по 8 раз в день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14. Готовьте ребенка к школе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15. Обращайтесь за помощью к специалистам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16. Занимайтесь собственным просвещением (читайте литературу)</a:t>
            </a:r>
          </a:p>
          <a:p>
            <a:pPr>
              <a:lnSpc>
                <a:spcPct val="80000"/>
              </a:lnSpc>
            </a:pPr>
            <a:r>
              <a:rPr lang="ru-RU" sz="2800"/>
              <a:t>Заряна и Нина Некрасовы «Перестаньте детей воспитывать – помогите им расти»</a:t>
            </a:r>
          </a:p>
          <a:p>
            <a:pPr>
              <a:lnSpc>
                <a:spcPct val="80000"/>
              </a:lnSpc>
            </a:pPr>
            <a:r>
              <a:rPr lang="ru-RU" sz="2800"/>
              <a:t>       Ю. Б. Гиппенрейтер «Общаться с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      ребенком как?»    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CC00"/>
                </a:solidFill>
              </a:rPr>
              <a:t>Резюме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Основная задача взрослых в работе с детьми младшего школьного возраста – создание оптимальных условий для раскрытия и реализации возможностей детей с учетом индивидуальности каждого ребенка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WordArt 6"/>
          <p:cNvSpPr>
            <a:spLocks noChangeArrowheads="1" noChangeShapeType="1" noTextEdit="1"/>
          </p:cNvSpPr>
          <p:nvPr/>
        </p:nvSpPr>
        <p:spPr bwMode="auto">
          <a:xfrm>
            <a:off x="361950" y="4581525"/>
            <a:ext cx="8782050" cy="1682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normalizeH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 Удачи вам и душевного благополучия!            </a:t>
            </a:r>
          </a:p>
          <a:p>
            <a:pPr algn="ctr"/>
            <a:r>
              <a:rPr lang="ru-RU" sz="3600" kern="10" normalizeH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</a:t>
            </a:r>
          </a:p>
        </p:txBody>
      </p:sp>
      <p:pic>
        <p:nvPicPr>
          <p:cNvPr id="97288" name="Picture 8" descr="j02167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76250"/>
            <a:ext cx="2303462" cy="2665413"/>
          </a:xfrm>
          <a:prstGeom prst="rect">
            <a:avLst/>
          </a:prstGeom>
          <a:noFill/>
        </p:spPr>
      </p:pic>
      <p:sp>
        <p:nvSpPr>
          <p:cNvPr id="97289" name="WordArt 9"/>
          <p:cNvSpPr>
            <a:spLocks noChangeArrowheads="1" noChangeShapeType="1" noTextEdit="1"/>
          </p:cNvSpPr>
          <p:nvPr/>
        </p:nvSpPr>
        <p:spPr bwMode="auto">
          <a:xfrm>
            <a:off x="2771775" y="3068638"/>
            <a:ext cx="3448050" cy="965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</a:t>
            </a:r>
            <a:r>
              <a:rPr lang="ru-RU">
                <a:solidFill>
                  <a:srgbClr val="CC0000"/>
                </a:solidFill>
              </a:rPr>
              <a:t>Младший школьный</a:t>
            </a:r>
            <a:br>
              <a:rPr lang="ru-RU">
                <a:solidFill>
                  <a:srgbClr val="CC0000"/>
                </a:solidFill>
              </a:rPr>
            </a:br>
            <a:r>
              <a:rPr lang="ru-RU">
                <a:solidFill>
                  <a:srgbClr val="CC0000"/>
                </a:solidFill>
              </a:rPr>
              <a:t>           возраст</a:t>
            </a:r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/>
              <a:t> Психологические особенности младшего школьного возраста</a:t>
            </a:r>
          </a:p>
          <a:p>
            <a:pPr marL="609600" indent="-609600">
              <a:buFontTx/>
              <a:buAutoNum type="arabicPeriod"/>
            </a:pPr>
            <a:endParaRPr lang="ru-RU" sz="2800"/>
          </a:p>
          <a:p>
            <a:pPr marL="609600" indent="-609600">
              <a:buFontTx/>
              <a:buAutoNum type="arabicPeriod"/>
            </a:pPr>
            <a:r>
              <a:rPr lang="ru-RU" sz="2800"/>
              <a:t>Причины дезадаптации в младшем школьном возрасте</a:t>
            </a:r>
          </a:p>
          <a:p>
            <a:pPr marL="609600" indent="-609600">
              <a:buFontTx/>
              <a:buAutoNum type="arabicPeriod"/>
            </a:pPr>
            <a:endParaRPr lang="ru-RU" sz="2800"/>
          </a:p>
          <a:p>
            <a:pPr marL="609600" indent="-609600">
              <a:buFontTx/>
              <a:buAutoNum type="arabicPeriod"/>
            </a:pPr>
            <a:r>
              <a:rPr lang="ru-RU" sz="2800"/>
              <a:t>Советы и рекомендации родителям</a:t>
            </a:r>
          </a:p>
          <a:p>
            <a:pPr marL="609600" indent="-609600">
              <a:buFontTx/>
              <a:buAutoNum type="arabicPeriod"/>
            </a:pPr>
            <a:endParaRPr lang="ru-RU" sz="2800"/>
          </a:p>
          <a:p>
            <a:pPr marL="609600" indent="-609600">
              <a:buFontTx/>
              <a:buAutoNum type="arabicPeriod"/>
            </a:pPr>
            <a:endParaRPr lang="ru-RU" sz="2800"/>
          </a:p>
          <a:p>
            <a:pPr marL="609600" indent="-609600">
              <a:buFontTx/>
              <a:buNone/>
            </a:pPr>
            <a:endParaRPr lang="ru-RU" sz="2800"/>
          </a:p>
          <a:p>
            <a:pPr marL="609600" indent="-609600">
              <a:buFontTx/>
              <a:buAutoNum type="arabicPeriod"/>
            </a:pPr>
            <a:endParaRPr lang="ru-RU" sz="2800"/>
          </a:p>
          <a:p>
            <a:pPr marL="609600" indent="-609600">
              <a:buFontTx/>
              <a:buAutoNum type="arabicPeriod"/>
            </a:pPr>
            <a:endParaRPr lang="ru-RU" sz="28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Вид деятельности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/>
          </a:p>
          <a:p>
            <a:r>
              <a:rPr lang="ru-RU" dirty="0"/>
              <a:t>Учебная деятельность (</a:t>
            </a:r>
            <a:r>
              <a:rPr lang="ru-RU" dirty="0" smtClean="0"/>
              <a:t>игра перестает быть ведущей деятельностью; </a:t>
            </a:r>
            <a:r>
              <a:rPr lang="ru-RU" dirty="0"/>
              <a:t>игровая мотивация сменяется на познавательную.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208912" cy="792088"/>
          </a:xfrm>
        </p:spPr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 Особенности детей 6-7 лет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696200" cy="44336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Учится выполнять осмысленную </a:t>
            </a:r>
            <a:r>
              <a:rPr lang="ru-RU" dirty="0" smtClean="0"/>
              <a:t>работу, используя инструкцию в 3-4 действия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Развиваются такие качества, как устойчивое внимание и прилежание</a:t>
            </a:r>
          </a:p>
          <a:p>
            <a:pPr>
              <a:lnSpc>
                <a:spcPct val="90000"/>
              </a:lnSpc>
            </a:pPr>
            <a:r>
              <a:rPr lang="ru-RU" dirty="0"/>
              <a:t>Развивается словесно-логическое </a:t>
            </a:r>
            <a:r>
              <a:rPr lang="ru-RU" dirty="0" smtClean="0"/>
              <a:t>мышление, понимает, что время       остановить или ускорить  нельзя</a:t>
            </a: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7734796" cy="936104"/>
          </a:xfrm>
        </p:spPr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Особенности детей 6-7лет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696200" cy="4073624"/>
          </a:xfrm>
        </p:spPr>
        <p:txBody>
          <a:bodyPr/>
          <a:lstStyle/>
          <a:p>
            <a:r>
              <a:rPr lang="ru-RU" sz="2800" dirty="0"/>
              <a:t>Ребенок учится управлять восприятием, вниманием, памятью</a:t>
            </a:r>
          </a:p>
          <a:p>
            <a:r>
              <a:rPr lang="ru-RU" sz="2800" dirty="0"/>
              <a:t>Появляется способность к произвольной регуляции поведения</a:t>
            </a:r>
          </a:p>
          <a:p>
            <a:r>
              <a:rPr lang="ru-RU" sz="2800" dirty="0"/>
              <a:t>Усвоение умений чтения, письма, арифметических вычислений, накопление знаний</a:t>
            </a:r>
          </a:p>
          <a:p>
            <a:r>
              <a:rPr lang="ru-RU" sz="2800" dirty="0" smtClean="0"/>
              <a:t>Самообслуживание из цели превращается в средство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52400"/>
            <a:ext cx="7704856" cy="828328"/>
          </a:xfrm>
        </p:spPr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Особенности детей 6-7 лет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696200" cy="43616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Овладение навыками домашнего труда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Расширение сферы </a:t>
            </a:r>
            <a:r>
              <a:rPr lang="ru-RU" sz="2800" dirty="0" smtClean="0"/>
              <a:t>и формы общения</a:t>
            </a:r>
            <a:r>
              <a:rPr lang="ru-RU" sz="2800" dirty="0"/>
              <a:t>, появление новых авторитетов (учитель), формирование отношений в учебном коллективе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Формируется самооценка на основе оценивания учителями и достигнутых результатов в </a:t>
            </a:r>
            <a:r>
              <a:rPr lang="ru-RU" sz="2800" dirty="0" smtClean="0"/>
              <a:t>учении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 smtClean="0"/>
              <a:t>Изменяется форма ответственности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Появляется социальная обязанность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Три задачи для ребенка</a:t>
            </a:r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Научиться учиться и получать от этого удовольствие</a:t>
            </a:r>
          </a:p>
          <a:p>
            <a:r>
              <a:rPr lang="ru-RU" sz="2800"/>
              <a:t>Научиться дружить (то есть завязывать, поддерживать отношения с людьми)</a:t>
            </a:r>
          </a:p>
          <a:p>
            <a:r>
              <a:rPr lang="ru-RU" sz="2800"/>
              <a:t>Обрести уверенность в себе, в своих способностях и возможностях (поверить в себя)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00"/>
                </a:solidFill>
              </a:rPr>
              <a:t>ДА или НЕТ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20725" y="1871663"/>
            <a:ext cx="3743325" cy="36004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/>
              <a:t>Если задачи решены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/>
              <a:t>Ведут себя уверено (реализуют свои способности и возможности), проявляют трудолюбие во всем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/>
              <a:t>Живут в равновесии (в гармонии с миром)</a:t>
            </a:r>
          </a:p>
          <a:p>
            <a:pPr marL="533400" indent="-533400">
              <a:lnSpc>
                <a:spcPct val="90000"/>
              </a:lnSpc>
            </a:pPr>
            <a:endParaRPr lang="ru-RU" sz="2400"/>
          </a:p>
          <a:p>
            <a:pPr marL="533400" indent="-533400">
              <a:lnSpc>
                <a:spcPct val="90000"/>
              </a:lnSpc>
            </a:pPr>
            <a:endParaRPr lang="ru-RU" sz="240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dirty="0"/>
              <a:t>2. Если задачи не решены</a:t>
            </a:r>
          </a:p>
          <a:p>
            <a:pPr marL="533400" indent="-533400">
              <a:lnSpc>
                <a:spcPct val="90000"/>
              </a:lnSpc>
            </a:pPr>
            <a:r>
              <a:rPr lang="ru-RU" sz="2400" dirty="0"/>
              <a:t> Формируется неверие в свои силы, чувство неполноценности, </a:t>
            </a:r>
            <a:r>
              <a:rPr lang="ru-RU" sz="2400" dirty="0" smtClean="0"/>
              <a:t>потеря </a:t>
            </a:r>
            <a:r>
              <a:rPr lang="ru-RU" sz="2400" dirty="0"/>
              <a:t>интереса к учению, «школьные неврозы»</a:t>
            </a:r>
          </a:p>
          <a:p>
            <a:pPr marL="533400" indent="-533400"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00FF"/>
                </a:solidFill>
              </a:rPr>
              <a:t>Причины </a:t>
            </a:r>
            <a:r>
              <a:rPr lang="ru-RU" sz="3600" dirty="0" err="1">
                <a:solidFill>
                  <a:srgbClr val="0000FF"/>
                </a:solidFill>
              </a:rPr>
              <a:t>дезадаптации</a:t>
            </a:r>
            <a:r>
              <a:rPr lang="ru-RU" sz="3600" dirty="0">
                <a:solidFill>
                  <a:srgbClr val="0000FF"/>
                </a:solidFill>
              </a:rPr>
              <a:t> в младшем школьном возрасте</a:t>
            </a:r>
            <a:br>
              <a:rPr lang="ru-RU" sz="3600" dirty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/>
              <a:t>Недостаточный уровень мотивации к обучению в школе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 smtClean="0"/>
              <a:t>(негативное </a:t>
            </a:r>
            <a:r>
              <a:rPr lang="ru-RU" sz="2800" dirty="0"/>
              <a:t>отношение к школе, учителям, сверстникам, </a:t>
            </a:r>
            <a:r>
              <a:rPr lang="ru-RU" sz="2800" dirty="0" smtClean="0"/>
              <a:t>учению)</a:t>
            </a:r>
            <a:endParaRPr lang="ru-RU" sz="2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dirty="0"/>
              <a:t>2. 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</a:t>
            </a:r>
            <a:r>
              <a:rPr lang="ru-RU" dirty="0"/>
              <a:t>элементов и навыков учебной деятельности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 smtClean="0"/>
              <a:t>(индивидуальные </a:t>
            </a:r>
            <a:r>
              <a:rPr lang="ru-RU" sz="2800" dirty="0"/>
              <a:t>особенности развития интеллекта, так и педагогическая </a:t>
            </a:r>
            <a:r>
              <a:rPr lang="ru-RU" sz="2800" dirty="0" smtClean="0"/>
              <a:t>запущенность)</a:t>
            </a:r>
            <a:endParaRPr lang="ru-RU" sz="2800" dirty="0"/>
          </a:p>
          <a:p>
            <a:pPr marL="609600" indent="-609600">
              <a:lnSpc>
                <a:spcPct val="80000"/>
              </a:lnSpc>
            </a:pPr>
            <a:endParaRPr lang="ru-RU" sz="2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800" dirty="0"/>
          </a:p>
          <a:p>
            <a:pPr marL="609600" indent="-609600">
              <a:lnSpc>
                <a:spcPct val="80000"/>
              </a:lnSpc>
            </a:pPr>
            <a:endParaRPr lang="ru-RU" sz="2400" dirty="0"/>
          </a:p>
          <a:p>
            <a:pPr marL="609600" indent="-609600">
              <a:lnSpc>
                <a:spcPct val="80000"/>
              </a:lnSpc>
            </a:pPr>
            <a:endParaRPr lang="ru-RU" sz="2400" dirty="0"/>
          </a:p>
          <a:p>
            <a:pPr marL="609600" indent="-609600"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астель">
  <a:themeElements>
    <a:clrScheme name="1_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736</Words>
  <Application>Microsoft Office PowerPoint</Application>
  <PresentationFormat>Экран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Пастель</vt:lpstr>
      <vt:lpstr>Салют</vt:lpstr>
      <vt:lpstr>1_Пастель</vt:lpstr>
      <vt:lpstr>       </vt:lpstr>
      <vt:lpstr>   Младший школьный            возраст</vt:lpstr>
      <vt:lpstr>Вид деятельности</vt:lpstr>
      <vt:lpstr> Особенности детей 6-7 лет</vt:lpstr>
      <vt:lpstr>Особенности детей 6-7лет</vt:lpstr>
      <vt:lpstr>Особенности детей 6-7 лет</vt:lpstr>
      <vt:lpstr>Три задачи для ребенка</vt:lpstr>
      <vt:lpstr>ДА или НЕТ</vt:lpstr>
      <vt:lpstr>Причины дезадаптации в младшем школьном возрасте </vt:lpstr>
      <vt:lpstr>Причины дезадаптации в младшем школьном возрасте </vt:lpstr>
      <vt:lpstr>Причины дезадаптации в младшем школьном возрасте </vt:lpstr>
      <vt:lpstr>Советы и рекомендации родителям</vt:lpstr>
      <vt:lpstr>Советы и рекомендации родителям</vt:lpstr>
      <vt:lpstr>Советы и рекомендации родителям</vt:lpstr>
      <vt:lpstr>Советы и рекомендации родителям</vt:lpstr>
      <vt:lpstr>Советы и рекомендации родителям</vt:lpstr>
      <vt:lpstr>Резюме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Младший школьный возраст</dc:title>
  <dc:creator>Психолог</dc:creator>
  <cp:lastModifiedBy>215</cp:lastModifiedBy>
  <cp:revision>43</cp:revision>
  <dcterms:created xsi:type="dcterms:W3CDTF">2009-02-10T04:59:55Z</dcterms:created>
  <dcterms:modified xsi:type="dcterms:W3CDTF">2013-06-11T07:39:20Z</dcterms:modified>
</cp:coreProperties>
</file>