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9" r:id="rId5"/>
    <p:sldId id="275" r:id="rId6"/>
    <p:sldId id="272" r:id="rId7"/>
    <p:sldId id="277" r:id="rId8"/>
    <p:sldId id="278" r:id="rId9"/>
    <p:sldId id="280" r:id="rId10"/>
    <p:sldId id="281" r:id="rId11"/>
    <p:sldId id="282" r:id="rId12"/>
    <p:sldId id="283" r:id="rId13"/>
    <p:sldId id="288" r:id="rId14"/>
    <p:sldId id="290" r:id="rId15"/>
    <p:sldId id="260" r:id="rId16"/>
    <p:sldId id="257" r:id="rId17"/>
    <p:sldId id="262" r:id="rId18"/>
    <p:sldId id="302" r:id="rId19"/>
    <p:sldId id="263" r:id="rId20"/>
    <p:sldId id="264" r:id="rId21"/>
    <p:sldId id="291" r:id="rId22"/>
    <p:sldId id="292" r:id="rId23"/>
    <p:sldId id="293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3" r:id="rId32"/>
    <p:sldId id="304" r:id="rId33"/>
    <p:sldId id="305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7" autoAdjust="0"/>
    <p:restoredTop sz="86333" autoAdjust="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lour-pencils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41626" y="4071943"/>
            <a:ext cx="6616522" cy="1428760"/>
          </a:xfrm>
          <a:prstGeom prst="rect">
            <a:avLst/>
          </a:prstGeom>
        </p:spPr>
      </p:pic>
      <p:pic>
        <p:nvPicPr>
          <p:cNvPr id="9" name="Рисунок 8" descr="colour-pencils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4348" y="2143115"/>
            <a:ext cx="7858180" cy="1626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bordur-deti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07"/>
            <a:ext cx="9144000" cy="21741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lour-pencils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32" y="6215082"/>
            <a:ext cx="5143536" cy="642918"/>
          </a:xfrm>
          <a:prstGeom prst="rect">
            <a:avLst/>
          </a:prstGeom>
        </p:spPr>
      </p:pic>
      <p:pic>
        <p:nvPicPr>
          <p:cNvPr id="8" name="Рисунок 7" descr="colour-pencils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5214942" y="6215082"/>
            <a:ext cx="392909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0041-F57B-4764-A7EE-6C0D4680B622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.forum-grad.ru/files/2/2/5/0/4/deti-forma-02.jpg" TargetMode="External"/><Relationship Id="rId2" Type="http://schemas.openxmlformats.org/officeDocument/2006/relationships/hyperlink" Target="http://pedsovet.su/load/321-1-0-3559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estival.1september.ru/articles/512779/pril2.doc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 </a:t>
            </a:r>
            <a:br>
              <a:rPr lang="ru-RU" dirty="0" smtClean="0"/>
            </a:br>
            <a:r>
              <a:rPr lang="ru-RU" b="1" dirty="0" smtClean="0"/>
              <a:t>«Скоро в школу»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Забальская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Оксана Ивановна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Питание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 lnSpcReduction="10000"/>
          </a:bodyPr>
          <a:lstStyle/>
          <a:p>
            <a:pPr lvl="0" fontAlgn="base">
              <a:spcAft>
                <a:spcPct val="0"/>
              </a:spcAft>
              <a:buClr>
                <a:schemeClr val="hlink"/>
              </a:buClr>
              <a:defRPr/>
            </a:pPr>
            <a:r>
              <a:rPr lang="ru-RU" b="1" kern="0" dirty="0" smtClean="0">
                <a:cs typeface="Arial" pitchFamily="34" charset="0"/>
              </a:rPr>
              <a:t>В школе организовано питание по выбору:</a:t>
            </a:r>
          </a:p>
          <a:p>
            <a:pPr lvl="0" fontAlgn="base">
              <a:spcAft>
                <a:spcPct val="0"/>
              </a:spcAft>
              <a:buClr>
                <a:schemeClr val="hlink"/>
              </a:buClr>
              <a:buNone/>
              <a:defRPr/>
            </a:pPr>
            <a:r>
              <a:rPr lang="ru-RU" b="1" kern="0" dirty="0" smtClean="0">
                <a:cs typeface="Arial" pitchFamily="34" charset="0"/>
              </a:rPr>
              <a:t>     2-х разовое (79 рублей в день) или 1 разовое (60 рублей в день)</a:t>
            </a:r>
          </a:p>
          <a:p>
            <a:pPr lvl="0" fontAlgn="base">
              <a:spcAft>
                <a:spcPct val="0"/>
              </a:spcAft>
              <a:buClr>
                <a:schemeClr val="hlink"/>
              </a:buClr>
              <a:defRPr/>
            </a:pPr>
            <a:r>
              <a:rPr lang="ru-RU" b="1" kern="0" dirty="0" smtClean="0">
                <a:cs typeface="Arial" pitchFamily="34" charset="0"/>
              </a:rPr>
              <a:t>горячее питание для всех учеников</a:t>
            </a:r>
          </a:p>
          <a:p>
            <a:pPr lvl="0" fontAlgn="base">
              <a:spcAft>
                <a:spcPct val="0"/>
              </a:spcAft>
              <a:buClr>
                <a:schemeClr val="hlink"/>
              </a:buClr>
              <a:defRPr/>
            </a:pPr>
            <a:r>
              <a:rPr lang="ru-RU" b="1" kern="0" dirty="0" smtClean="0">
                <a:cs typeface="Arial" pitchFamily="34" charset="0"/>
              </a:rPr>
              <a:t> (+ молоко бесплатно)</a:t>
            </a:r>
          </a:p>
          <a:p>
            <a:pPr lvl="0" fontAlgn="base">
              <a:spcAft>
                <a:spcPct val="0"/>
              </a:spcAft>
              <a:buClr>
                <a:schemeClr val="hlink"/>
              </a:buClr>
              <a:defRPr/>
            </a:pPr>
            <a:r>
              <a:rPr lang="ru-RU" b="1" kern="0" dirty="0" smtClean="0">
                <a:cs typeface="Arial" pitchFamily="34" charset="0"/>
              </a:rPr>
              <a:t> Ученики из малообеспеченных семей питаются бесплатно. </a:t>
            </a:r>
          </a:p>
          <a:p>
            <a:endParaRPr lang="ru-RU" dirty="0"/>
          </a:p>
        </p:txBody>
      </p:sp>
      <p:pic>
        <p:nvPicPr>
          <p:cNvPr id="5" name="Содержимое 4" descr="ёжи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556792"/>
            <a:ext cx="3672407" cy="41732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Справки для бесплатного питания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О составе семьи</a:t>
            </a:r>
          </a:p>
          <a:p>
            <a:r>
              <a:rPr lang="ru-RU" b="1" dirty="0" smtClean="0"/>
              <a:t>О всех доходах за последние 3 месяца</a:t>
            </a:r>
          </a:p>
          <a:p>
            <a:r>
              <a:rPr lang="ru-RU" b="1" dirty="0" smtClean="0"/>
              <a:t>Заявление на имя директора</a:t>
            </a:r>
          </a:p>
          <a:p>
            <a:endParaRPr lang="ru-RU" dirty="0"/>
          </a:p>
        </p:txBody>
      </p:sp>
      <p:pic>
        <p:nvPicPr>
          <p:cNvPr id="5" name="Содержимое 4" descr="img_266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72816"/>
            <a:ext cx="4038600" cy="35283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Мобильные телефоны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24622" cy="4525963"/>
          </a:xfrm>
        </p:spPr>
        <p:txBody>
          <a:bodyPr/>
          <a:lstStyle/>
          <a:p>
            <a:r>
              <a:rPr lang="ru-RU" b="1" dirty="0" smtClean="0"/>
              <a:t>Мобильные телефоны носить в школу МОЖНО, но на уроках пользоваться телефонами </a:t>
            </a:r>
            <a:r>
              <a:rPr lang="ru-RU" b="1" u="sng" dirty="0" smtClean="0"/>
              <a:t>запрещено</a:t>
            </a:r>
          </a:p>
          <a:p>
            <a:pPr lvl="0" fontAlgn="base">
              <a:spcAft>
                <a:spcPct val="0"/>
              </a:spcAft>
              <a:buClr>
                <a:schemeClr val="hlink"/>
              </a:buClr>
              <a:defRPr/>
            </a:pPr>
            <a:r>
              <a:rPr lang="ru-RU" b="1" kern="0" dirty="0" smtClean="0">
                <a:cs typeface="Arial" pitchFamily="34" charset="0"/>
              </a:rPr>
              <a:t>Учителя и сотрудники школы </a:t>
            </a:r>
            <a:r>
              <a:rPr lang="ru-RU" b="1" u="sng" kern="0" dirty="0" smtClean="0">
                <a:cs typeface="Arial" pitchFamily="34" charset="0"/>
              </a:rPr>
              <a:t>НЕ НЕСУТ   </a:t>
            </a:r>
            <a:r>
              <a:rPr lang="ru-RU" b="1" kern="0" dirty="0" smtClean="0">
                <a:cs typeface="Arial" pitchFamily="34" charset="0"/>
              </a:rPr>
              <a:t>ответственности</a:t>
            </a:r>
          </a:p>
          <a:p>
            <a:pPr lvl="0" fontAlgn="base">
              <a:spcAft>
                <a:spcPct val="0"/>
              </a:spcAft>
              <a:buClr>
                <a:schemeClr val="hlink"/>
              </a:buClr>
              <a:buNone/>
              <a:defRPr/>
            </a:pPr>
            <a:r>
              <a:rPr lang="ru-RU" b="1" kern="0" dirty="0" smtClean="0">
                <a:cs typeface="Arial" pitchFamily="34" charset="0"/>
              </a:rPr>
              <a:t>     за утерю сотового телефона.</a:t>
            </a:r>
            <a:endParaRPr lang="ru-RU" dirty="0"/>
          </a:p>
        </p:txBody>
      </p:sp>
      <p:pic>
        <p:nvPicPr>
          <p:cNvPr id="5" name="Содержимое 4" descr="kid_on_cell_phon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7" y="1700808"/>
            <a:ext cx="2844526" cy="3991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Школьные принадлежности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Тетради в клетку и косую линию по 5 штук.</a:t>
            </a:r>
          </a:p>
          <a:p>
            <a:r>
              <a:rPr lang="ru-RU" dirty="0" smtClean="0"/>
              <a:t>2. Ручки с синей и зелёной пастой, простые карандаши, цветные карандаши, удобная точилка для карандашей, линейка, ластик, пенал.</a:t>
            </a:r>
          </a:p>
          <a:p>
            <a:r>
              <a:rPr lang="ru-RU" dirty="0" smtClean="0"/>
              <a:t>3. Папка для уроков изобразительного искусства: акварельные краски, кисти, альбом или папка с бумагой для рисования, стаканчик для воды, клеёнка.</a:t>
            </a:r>
          </a:p>
          <a:p>
            <a:endParaRPr lang="ru-RU" dirty="0"/>
          </a:p>
        </p:txBody>
      </p:sp>
      <p:pic>
        <p:nvPicPr>
          <p:cNvPr id="5" name="Содержимое 4" descr="1251002779_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56792"/>
            <a:ext cx="4038600" cy="43256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Школьные принадлежности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4. Папка для уроков технологии: цветная бумага, цветной картон, ножницы, клей-карандаш (хороший), пластилин (мягкий, яркий), доска для лепки.</a:t>
            </a:r>
          </a:p>
          <a:p>
            <a:r>
              <a:rPr lang="ru-RU" dirty="0" smtClean="0"/>
              <a:t>5. Веер цифр, веер гласных и согласных букв.</a:t>
            </a:r>
          </a:p>
          <a:p>
            <a:r>
              <a:rPr lang="ru-RU" dirty="0" smtClean="0"/>
              <a:t>6. Форма для уроков физической культуры. Лыжи.</a:t>
            </a:r>
          </a:p>
          <a:p>
            <a:endParaRPr lang="ru-RU" dirty="0"/>
          </a:p>
        </p:txBody>
      </p:sp>
      <p:pic>
        <p:nvPicPr>
          <p:cNvPr id="7" name="Содержимое 6" descr="19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28800"/>
            <a:ext cx="4038600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584176"/>
          </a:xfrm>
        </p:spPr>
        <p:txBody>
          <a:bodyPr>
            <a:noAutofit/>
          </a:bodyPr>
          <a:lstStyle/>
          <a:p>
            <a:r>
              <a:rPr lang="ru-RU" sz="3600" b="1" i="1" u="sng" dirty="0" smtClean="0"/>
              <a:t>Психологическая готовность </a:t>
            </a:r>
            <a:br>
              <a:rPr lang="ru-RU" sz="3600" b="1" i="1" u="sng" dirty="0" smtClean="0"/>
            </a:br>
            <a:r>
              <a:rPr lang="ru-RU" sz="3600" b="1" i="1" u="sng" dirty="0" smtClean="0"/>
              <a:t>к обучению в школе включает </a:t>
            </a:r>
            <a:br>
              <a:rPr lang="ru-RU" sz="3600" b="1" i="1" u="sng" dirty="0" smtClean="0"/>
            </a:br>
            <a:r>
              <a:rPr lang="ru-RU" sz="3600" b="1" i="1" u="sng" dirty="0" smtClean="0"/>
              <a:t>в себя: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-интеллектуальную готовность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-мотивационную готовность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-волевую готовность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-коммуникативную готовность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Интеллектуальная готовность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 smtClean="0"/>
              <a:t> </a:t>
            </a:r>
            <a:r>
              <a:rPr lang="ru-RU" b="1" dirty="0" smtClean="0"/>
              <a:t>предполагает развитие внимания, памяти, сформированные мыслительные операции анализа, синтеза, обобщения, умение устанавливать связи между явлениями и событиями. 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     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     </a:t>
            </a:r>
            <a:r>
              <a:rPr lang="ru-RU" b="1" u="sng" dirty="0" smtClean="0"/>
              <a:t>К 6–7-и годам ребенок должен знать: 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свой адрес и название города, в котором он живет; 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название страны и ее столицы; 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имена и отчества своих родителей, информацию о месте их работы; 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времена года, их последовательность и основные признаки; 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названия месяцев, дней недели; 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основные виды деревьев и цветов. 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ему следует уметь различать домашних и диких животных. 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/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Иными словами, он должен ориентироваться во времени, пространстве и своем ближайшем окружении.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Мотивационная готовность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ru-RU" dirty="0" smtClean="0"/>
              <a:t>    подразумевает наличие у ребенка желания принять новую социальную роль</a:t>
            </a:r>
            <a:r>
              <a:rPr lang="ru-RU" sz="4000" dirty="0" smtClean="0"/>
              <a:t> — </a:t>
            </a:r>
            <a:r>
              <a:rPr lang="ru-RU" sz="4000" b="1" dirty="0" err="1" smtClean="0"/>
              <a:t>роль</a:t>
            </a:r>
            <a:r>
              <a:rPr lang="ru-RU" sz="4000" b="1" dirty="0" smtClean="0"/>
              <a:t> школьника.</a:t>
            </a:r>
            <a:r>
              <a:rPr lang="ru-RU" sz="40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 этой целью родителям необходимо объяснить своему ребенку</a:t>
            </a:r>
            <a:r>
              <a:rPr lang="ru-RU" sz="4000" dirty="0" smtClean="0"/>
              <a:t>, </a:t>
            </a:r>
            <a:r>
              <a:rPr lang="ru-RU" sz="4000" u="sng" dirty="0" smtClean="0"/>
              <a:t>что дети ходят учиться для получения знаний, которые необходимы каждому человеку.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Следует давать ребенку только позитивную информацию о школе. Помните, что ваши оценки с легкостью заимствуются детьми.</a:t>
            </a:r>
            <a:r>
              <a:rPr lang="ru-RU" sz="4000" dirty="0" smtClean="0"/>
              <a:t> </a:t>
            </a:r>
            <a:r>
              <a:rPr lang="ru-RU" sz="4000" u="sng" dirty="0" smtClean="0"/>
              <a:t>Ребенок должен видеть, что родители спокойно и уверенно смотрят на его предстоящее поступление в школу.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Мотивационная готовность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Причиной нежелания идти в школу может быть и то, что ребенок “не наигрался”. Но в возрасте 6–7 лет психическое развитие очень пластично, и дети, которые “не наигрались”, придя в класс, скоро начинают испытывать удовольствие от процесса учебы</a:t>
            </a:r>
            <a:r>
              <a:rPr lang="ru-RU" sz="40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Вам не обязательно до начала учебного года формировать любовь к школе, поскольку невозможно полюбить то, с чем еще не сталкивался. Достаточно дать понять ребенку</a:t>
            </a:r>
            <a:r>
              <a:rPr lang="ru-RU" sz="4000" dirty="0" smtClean="0"/>
              <a:t>, </a:t>
            </a:r>
            <a:r>
              <a:rPr lang="ru-RU" sz="4000" i="1" dirty="0" smtClean="0"/>
              <a:t>что учеба — это обязанность каждого человека и от того, насколько он будет успешен в учении, зависит отношение к нему многих из окружающих ребенка людей.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Волевая готовность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ru-RU" dirty="0" smtClean="0"/>
              <a:t>предполагает наличие у ребенка: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способности ставить перед собой цель,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принять решение о начале деятельности,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наметить план действий,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выполнить его, проявив определенные усилия,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оценить результат своей деятельности,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а также умения длительно выполнять не очень привлекательную работу. 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   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/>
              <a:t>     Развитию волевой готовности к школе способствуют изобразительная деятельность и конструирование, поскольку они побуждают длительное время сосредоточиваться на постройке или рисовании.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29614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Поздравляю Вас</a:t>
            </a:r>
            <a:br>
              <a:rPr lang="ru-RU" sz="3600" b="1" dirty="0" smtClean="0"/>
            </a:br>
            <a:r>
              <a:rPr lang="ru-RU" sz="3600" b="1" dirty="0" smtClean="0"/>
              <a:t> с зачислением в 1 Б класс!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560840" cy="2736304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ru-RU" i="1" dirty="0" smtClean="0">
                <a:solidFill>
                  <a:schemeClr val="tx1"/>
                </a:solidFill>
              </a:rPr>
              <a:t>Классный руководитель:</a:t>
            </a:r>
          </a:p>
          <a:p>
            <a:pPr lvl="0" algn="l"/>
            <a:r>
              <a:rPr lang="ru-RU" b="1" i="1" dirty="0" err="1" smtClean="0">
                <a:solidFill>
                  <a:schemeClr val="tx1"/>
                </a:solidFill>
              </a:rPr>
              <a:t>Забальская</a:t>
            </a:r>
            <a:r>
              <a:rPr lang="ru-RU" b="1" i="1" dirty="0" smtClean="0">
                <a:solidFill>
                  <a:schemeClr val="tx1"/>
                </a:solidFill>
              </a:rPr>
              <a:t> Оксана Ивановна</a:t>
            </a:r>
          </a:p>
          <a:p>
            <a:pPr lvl="0" algn="l"/>
            <a:r>
              <a:rPr lang="ru-RU" b="1" i="1" dirty="0" smtClean="0">
                <a:solidFill>
                  <a:schemeClr val="tx1"/>
                </a:solidFill>
              </a:rPr>
              <a:t>Педагогический стаж 18 лет</a:t>
            </a:r>
          </a:p>
          <a:p>
            <a:pPr lvl="0" algn="l"/>
            <a:r>
              <a:rPr lang="ru-RU" b="1" i="1" dirty="0" smtClean="0">
                <a:solidFill>
                  <a:schemeClr val="tx1"/>
                </a:solidFill>
              </a:rPr>
              <a:t>1 квалификационная категория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i="1" dirty="0" smtClean="0">
                <a:solidFill>
                  <a:schemeClr val="tx1"/>
                </a:solidFill>
              </a:rPr>
              <a:t> 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Коммуникативная готовность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проявляется в умении ребенка подчинять свое поведение законам детских групп и нормам поведения, установленным в классе. </a:t>
            </a:r>
          </a:p>
          <a:p>
            <a:pPr>
              <a:buNone/>
            </a:pPr>
            <a:r>
              <a:rPr lang="ru-RU" dirty="0" smtClean="0"/>
              <a:t>    Она предполагает способность включиться в детское сообщество, действовать совместно с другими ребятами, в случае необходимости уступать или отстаивать свою правоту, подчиняться или руководить. </a:t>
            </a:r>
          </a:p>
          <a:p>
            <a:pPr>
              <a:buNone/>
            </a:pPr>
            <a:r>
              <a:rPr lang="ru-RU" dirty="0" smtClean="0"/>
              <a:t>    В целях развития коммуникативной компетентности следует поддерживать доброжелательные отношения вашего сына или дочери с окружающими. Личный пример терпимости во взаимоотношениях с друзьями, родными, соседями также играет большую роль в формировании этого вида готовности к школе.</a:t>
            </a:r>
            <a:r>
              <a:rPr lang="ru-RU" sz="40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Как родители могут помочь избежать некоторых трудностей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1) Организуйте распорядок дня:</a:t>
            </a:r>
            <a:endParaRPr lang="ru-RU" dirty="0" smtClean="0"/>
          </a:p>
          <a:p>
            <a:pPr lvl="0"/>
            <a:r>
              <a:rPr lang="ru-RU" dirty="0" smtClean="0"/>
              <a:t> стабильный режим дня;</a:t>
            </a:r>
          </a:p>
          <a:p>
            <a:pPr lvl="0"/>
            <a:r>
              <a:rPr lang="ru-RU" dirty="0" smtClean="0"/>
              <a:t> полноценный сон;</a:t>
            </a:r>
          </a:p>
          <a:p>
            <a:pPr lvl="0"/>
            <a:r>
              <a:rPr lang="ru-RU" dirty="0" smtClean="0"/>
              <a:t> прогулки на воздухе.</a:t>
            </a:r>
          </a:p>
          <a:p>
            <a:pPr>
              <a:buNone/>
            </a:pPr>
            <a:r>
              <a:rPr lang="ru-RU" b="1" i="1" dirty="0" smtClean="0"/>
              <a:t>2) Формируйте у ребенка умение общаться</a:t>
            </a:r>
            <a:endParaRPr lang="ru-RU" dirty="0" smtClean="0"/>
          </a:p>
          <a:p>
            <a:pPr lvl="0"/>
            <a:r>
              <a:rPr lang="ru-RU" dirty="0" smtClean="0"/>
              <a:t>Обратите внимание на то, умеет ли ваш ребенок вступать в контакт с новым взрослым, с другими детьми,   умеет ли он взаимодействовать, сотрудничать.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родители могут помочь избежать некоторых трудностей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3) Уделите особое внимание  развитию произвольности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Учите ребенка управлять своими желаниями, эмоциями, поступками. Он должен уметь подчиняться правилам поведения, выполнять действия по образцу.</a:t>
            </a:r>
          </a:p>
          <a:p>
            <a:pPr>
              <a:buNone/>
            </a:pPr>
            <a:r>
              <a:rPr lang="ru-RU" b="1" i="1" dirty="0" smtClean="0"/>
              <a:t>4) Ежедневно занимайтесь интеллектуальным развитием  ребенка    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Внимание!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  Ребенок 5-6 лет не может работать долго: 10-15 минут - вот предел, а потом он должен отдохнуть, отвлечься. Потому все занятия должны быть рассчитаны на 10-15 минут.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Развивайте связную речь детей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Учите пересказывать сказки, содержание мультфильмов.</a:t>
            </a:r>
          </a:p>
          <a:p>
            <a:pPr lvl="0"/>
            <a:r>
              <a:rPr lang="ru-RU" dirty="0" smtClean="0"/>
              <a:t>Составляйте рассказы по картинкам.</a:t>
            </a:r>
          </a:p>
          <a:p>
            <a:pPr lvl="0"/>
            <a:r>
              <a:rPr lang="ru-RU" dirty="0" smtClean="0"/>
              <a:t>Следите за правильным произношением и дикцией детей. Проговаривайте скороговорки.</a:t>
            </a:r>
          </a:p>
          <a:p>
            <a:pPr lvl="0"/>
            <a:r>
              <a:rPr lang="ru-RU" dirty="0" smtClean="0"/>
              <a:t>Можно заниматься с ребенком звуковым анализом  простых слов (дом, лес, шар, суп). Научите находить слова имеющие, например, звук «л».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Знакомьте ребенка с буквами и их печатным изображением, а так же звуком, обозначающим конкретную букву.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Научите ребенка различать и правильно называть основные геометрические фигуры (круг, квадрат, треугольник, прямоугольник), сравнивать и различать предметы по величине (больший, меньший) и цвету.</a:t>
            </a:r>
          </a:p>
          <a:p>
            <a:pPr lvl="0"/>
            <a:r>
              <a:rPr lang="ru-RU" dirty="0" smtClean="0"/>
              <a:t>Научите ребенка считать до 10 и обратно, сравнивать количество предметов (больше, меньше, столько же). Познакомьте с изображением цифр (не надо учить их писать, только знать)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Научите определять положение предметов на плоскости, знать слова, обозначающие местоположение и правильно понимать их значения: впереди, сзади, справа, слева, сверху, над, под, за, перед. </a:t>
            </a:r>
          </a:p>
          <a:p>
            <a:pPr lvl="0"/>
            <a:r>
              <a:rPr lang="ru-RU" dirty="0" smtClean="0"/>
              <a:t>Развитию мелкой моторики руки ребенка помогут рисование, штриховка, раскрашивание (но  небольших поверхностей), нанизывание бусинок, пуговиц, лепка, определение вслепую формы предметов (сначала самых простых, потом можно усложнять), игры с мелкими предметами (мозаика).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i="1" dirty="0" smtClean="0"/>
              <a:t>   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При выполнении любых письменных заданий  следите за правильным положением ручки (карандаша), тетради, позой школьника! Рука не должна быть сильно напряжена, а пальцы - чуть расслаблены.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/>
              <a:t>Внимание! При выполнении графических задании важны не быстрота, не количество сделанного, а точность выполнения - даже самых простых упражнений.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Копируйте фигуры. Это задание способствует развитию координации,  умению правильно воспринимать фигуры, расположенные на плоскости листа, различать прямые, кривые, наклонные  соблюдать соотношение штрихов и положения фигур между собой.   </a:t>
            </a:r>
            <a:r>
              <a:rPr lang="ru-RU" b="1" i="1" dirty="0" smtClean="0"/>
              <a:t>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На этапе подготовки: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/>
              <a:t>Избегайте чрезмерных требований</a:t>
            </a:r>
            <a:endParaRPr lang="ru-RU" dirty="0" smtClean="0"/>
          </a:p>
          <a:p>
            <a:pPr lvl="0"/>
            <a:r>
              <a:rPr lang="ru-RU" b="1" i="1" dirty="0" smtClean="0"/>
              <a:t>Предоставляйте  право на ошибку</a:t>
            </a:r>
            <a:endParaRPr lang="ru-RU" dirty="0" smtClean="0"/>
          </a:p>
          <a:p>
            <a:pPr lvl="0"/>
            <a:r>
              <a:rPr lang="ru-RU" b="1" i="1" dirty="0" smtClean="0"/>
              <a:t>Не думайте за ребёнка</a:t>
            </a:r>
            <a:endParaRPr lang="ru-RU" dirty="0" smtClean="0"/>
          </a:p>
          <a:p>
            <a:pPr lvl="0"/>
            <a:r>
              <a:rPr lang="ru-RU" b="1" i="1" dirty="0" smtClean="0"/>
              <a:t>Не перегружайте ребёнка</a:t>
            </a:r>
            <a:endParaRPr lang="ru-RU" dirty="0" smtClean="0"/>
          </a:p>
          <a:p>
            <a:pPr lvl="0"/>
            <a:r>
              <a:rPr lang="ru-RU" b="1" i="1" dirty="0" smtClean="0"/>
              <a:t>Не пропустите первые трудности и обратитесь к узким специалистам.</a:t>
            </a:r>
            <a:endParaRPr lang="ru-RU" dirty="0" smtClean="0"/>
          </a:p>
          <a:p>
            <a:pPr lvl="0"/>
            <a:r>
              <a:rPr lang="ru-RU" b="1" i="1" dirty="0" smtClean="0"/>
              <a:t>Устраивайте ребенку маленькие праздники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Документы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Копия свидетельства о рождении</a:t>
            </a:r>
          </a:p>
          <a:p>
            <a:pPr>
              <a:lnSpc>
                <a:spcPct val="90000"/>
              </a:lnSpc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Медицинская карта</a:t>
            </a:r>
          </a:p>
          <a:p>
            <a:pPr>
              <a:lnSpc>
                <a:spcPct val="90000"/>
              </a:lnSpc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Копия страхового полиса</a:t>
            </a:r>
          </a:p>
          <a:p>
            <a:pPr>
              <a:lnSpc>
                <a:spcPct val="90000"/>
              </a:lnSpc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Заявление</a:t>
            </a:r>
          </a:p>
          <a:p>
            <a:pPr>
              <a:lnSpc>
                <a:spcPct val="90000"/>
              </a:lnSpc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Анкета родителей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Заполните, пожалуйста, анкету!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1.Ф.И.О.ребенка, дата рождения</a:t>
            </a:r>
          </a:p>
          <a:p>
            <a:r>
              <a:rPr lang="ru-RU" dirty="0" smtClean="0"/>
              <a:t>Укажите состав семьи</a:t>
            </a:r>
          </a:p>
          <a:p>
            <a:r>
              <a:rPr lang="ru-RU" dirty="0" smtClean="0"/>
              <a:t>2.Домашний адрес, телефон</a:t>
            </a:r>
          </a:p>
          <a:p>
            <a:r>
              <a:rPr lang="ru-RU" dirty="0" smtClean="0"/>
              <a:t>3.Ф.И.О. , образование, место работы, рабочий телефон и мобильный</a:t>
            </a:r>
          </a:p>
          <a:p>
            <a:r>
              <a:rPr lang="ru-RU" dirty="0" smtClean="0"/>
              <a:t>Отец</a:t>
            </a:r>
          </a:p>
          <a:p>
            <a:r>
              <a:rPr lang="ru-RU" dirty="0" smtClean="0"/>
              <a:t>Мать</a:t>
            </a:r>
          </a:p>
          <a:p>
            <a:r>
              <a:rPr lang="ru-RU" dirty="0" smtClean="0"/>
              <a:t>4.Укажите жилищные условия семьи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dirty="0" smtClean="0"/>
              <a:t>5.Каково материальное положение семьи?    Нуждаетесь ли в материальной помощи, бесплатном питании для ребенка?</a:t>
            </a:r>
          </a:p>
          <a:p>
            <a:r>
              <a:rPr lang="ru-RU" dirty="0" smtClean="0"/>
              <a:t>6. Может ли ребенок сам себя занять, находясь дома или все время ищет общества взрослых?</a:t>
            </a:r>
          </a:p>
          <a:p>
            <a:r>
              <a:rPr lang="ru-RU" dirty="0" smtClean="0"/>
              <a:t>7.Умеет ли читать, считать?</a:t>
            </a:r>
          </a:p>
          <a:p>
            <a:r>
              <a:rPr lang="ru-RU" dirty="0" smtClean="0"/>
              <a:t>8.Как быстро устает ребенок в процессе работы, усидчив ли? Может ли работать долго, даже если ему это не нравится?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  9.Есть ли у ребенка проблемы со здоровьем,   о которых нужно знать учителю?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10.Владеет ли ребенок навыками самообслуживания? Приучен ли убирать игрушки, книги, вещи?</a:t>
            </a:r>
          </a:p>
          <a:p>
            <a:r>
              <a:rPr lang="ru-RU" sz="2800" dirty="0" smtClean="0"/>
              <a:t>11.Как вы думаете, на что следует обратить внимание учителю, чтобы Ваш ребенок успешно учился в школе? </a:t>
            </a:r>
          </a:p>
          <a:p>
            <a:r>
              <a:rPr lang="ru-RU" sz="2800" dirty="0" smtClean="0"/>
              <a:t>12.Какую помощь Вы бы могли оказать учителю?</a:t>
            </a:r>
          </a:p>
          <a:p>
            <a:r>
              <a:rPr lang="ru-RU" sz="2800" dirty="0" smtClean="0"/>
              <a:t>13.Хотели ли Вы сообщить что-то еще о своем ребенке? Есть ли у вас пожелания, предложения к учителю, администрации?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Шаблон для презентации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http://pedsovet.su/load/321-1-0-35593</a:t>
            </a:r>
            <a:endParaRPr lang="ru-RU" dirty="0" smtClean="0"/>
          </a:p>
          <a:p>
            <a:r>
              <a:rPr lang="ru-RU" dirty="0" smtClean="0"/>
              <a:t>Картинки</a:t>
            </a:r>
            <a:endParaRPr lang="ru-RU" dirty="0" smtClean="0">
              <a:hlinkClick r:id="rId3"/>
            </a:endParaRPr>
          </a:p>
          <a:p>
            <a:pPr>
              <a:buNone/>
            </a:pPr>
            <a:r>
              <a:rPr lang="en-US" dirty="0" smtClean="0">
                <a:hlinkClick r:id="rId3"/>
              </a:rPr>
              <a:t>http://gallery.forum-grad.ru/files/2/2/5/0/4/deti-forma-02.jpg</a:t>
            </a:r>
            <a:endParaRPr lang="ru-RU" dirty="0" smtClean="0"/>
          </a:p>
          <a:p>
            <a:r>
              <a:rPr lang="en-US" dirty="0" smtClean="0"/>
              <a:t> </a:t>
            </a:r>
            <a:r>
              <a:rPr lang="en-US" dirty="0" smtClean="0">
                <a:hlinkClick r:id="rId4"/>
              </a:rPr>
              <a:t>http://festival.1september.ru/articles/512779/pril2.doc</a:t>
            </a:r>
            <a:endParaRPr lang="ru-RU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За внимание!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My private\картинки\благодарю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620688"/>
            <a:ext cx="581383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Программа</a:t>
            </a:r>
            <a:endParaRPr lang="ru-RU" b="1" dirty="0"/>
          </a:p>
        </p:txBody>
      </p:sp>
      <p:pic>
        <p:nvPicPr>
          <p:cNvPr id="4" name="Содержимое 3" descr="FG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087489" cy="49580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Особенности школьной жизни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пятидневная учебная неделя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 адаптационный период – по 3 урока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ea typeface="Times New Roman" pitchFamily="18" charset="0"/>
                <a:cs typeface="Arial" pitchFamily="34" charset="0"/>
              </a:rPr>
              <a:t>безотметочное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 обучение в первом классе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словесная оценка работы,  наклейки и картинки как положительные отметки</a:t>
            </a:r>
            <a:endParaRPr lang="ru-RU" dirty="0" smtClean="0">
              <a:ea typeface="Calibri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Содержимое 4" descr="clip_image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3799334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Особенности школьной жизни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рассаживание и     пересаживание детей за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 парты по медицинским показаниям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ea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порядок питания в столовой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дополнительные каникулы в феврале      месяце. </a:t>
            </a:r>
            <a:endParaRPr lang="ru-RU" dirty="0" smtClean="0"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Содержимое 4" descr="16baa254178accd16a8ad75c6a8f4aac.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4042792" cy="3600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Форма</a:t>
            </a:r>
            <a:endParaRPr lang="ru-RU" b="1" dirty="0"/>
          </a:p>
        </p:txBody>
      </p:sp>
      <p:pic>
        <p:nvPicPr>
          <p:cNvPr id="5" name="Picture 3" descr="D:\My private\deti-forma-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84019"/>
            <a:ext cx="4038600" cy="33583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6" name="Picture 4" descr="D:\My private\deti-forma-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84019"/>
            <a:ext cx="4038600" cy="33583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Форма</a:t>
            </a:r>
            <a:endParaRPr lang="ru-RU" b="1" dirty="0"/>
          </a:p>
        </p:txBody>
      </p:sp>
      <p:pic>
        <p:nvPicPr>
          <p:cNvPr id="5" name="Содержимое 4" descr="for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39511"/>
            <a:ext cx="4038600" cy="3647340"/>
          </a:xfrm>
        </p:spPr>
      </p:pic>
      <p:pic>
        <p:nvPicPr>
          <p:cNvPr id="6" name="Содержимое 5" descr="6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5809" y="1600200"/>
            <a:ext cx="262338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Физкультура</a:t>
            </a:r>
            <a:endParaRPr lang="ru-RU" b="1" dirty="0"/>
          </a:p>
        </p:txBody>
      </p:sp>
      <p:pic>
        <p:nvPicPr>
          <p:cNvPr id="4" name="Содержимое 3" descr="2011_sport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056783" cy="47853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1316</Words>
  <Application>Microsoft Office PowerPoint</Application>
  <PresentationFormat>Экран (4:3)</PresentationFormat>
  <Paragraphs>157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Родительское собрание  «Скоро в школу»</vt:lpstr>
      <vt:lpstr>Поздравляю Вас  с зачислением в 1 Б класс!</vt:lpstr>
      <vt:lpstr>Документы</vt:lpstr>
      <vt:lpstr>Программа</vt:lpstr>
      <vt:lpstr>Особенности школьной жизни</vt:lpstr>
      <vt:lpstr>Особенности школьной жизни</vt:lpstr>
      <vt:lpstr>Форма</vt:lpstr>
      <vt:lpstr>Форма</vt:lpstr>
      <vt:lpstr>Физкультура</vt:lpstr>
      <vt:lpstr>Питание</vt:lpstr>
      <vt:lpstr>Справки для бесплатного питания</vt:lpstr>
      <vt:lpstr>Мобильные телефоны</vt:lpstr>
      <vt:lpstr>Школьные принадлежности</vt:lpstr>
      <vt:lpstr>Школьные принадлежности</vt:lpstr>
      <vt:lpstr>Психологическая готовность  к обучению в школе включает  в себя:</vt:lpstr>
      <vt:lpstr>Интеллектуальная готовность</vt:lpstr>
      <vt:lpstr>Мотивационная готовность</vt:lpstr>
      <vt:lpstr>Мотивационная готовность</vt:lpstr>
      <vt:lpstr>Волевая готовность</vt:lpstr>
      <vt:lpstr>Коммуникативная готовность</vt:lpstr>
      <vt:lpstr>Как родители могут помочь избежать некоторых трудностей</vt:lpstr>
      <vt:lpstr>Как родители могут помочь избежать некоторых трудностей</vt:lpstr>
      <vt:lpstr> Внимание! </vt:lpstr>
      <vt:lpstr>Развивайте связную речь детей</vt:lpstr>
      <vt:lpstr> Знакомьте ребенка с буквами и их печатным изображением, а так же звуком, обозначающим конкретную букву.  </vt:lpstr>
      <vt:lpstr>Слайд 26</vt:lpstr>
      <vt:lpstr>      Внимание!</vt:lpstr>
      <vt:lpstr>Внимание! При выполнении графических задании важны не быстрота, не количество сделанного, а точность выполнения - даже самых простых упражнений.</vt:lpstr>
      <vt:lpstr>  На этапе подготовки: </vt:lpstr>
      <vt:lpstr>Заполните, пожалуйста, анкету!</vt:lpstr>
      <vt:lpstr>     </vt:lpstr>
      <vt:lpstr>  9.Есть ли у ребенка проблемы со здоровьем,   о которых нужно знать учителю?</vt:lpstr>
      <vt:lpstr>Источники</vt:lpstr>
      <vt:lpstr>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Оксана</cp:lastModifiedBy>
  <cp:revision>24</cp:revision>
  <dcterms:created xsi:type="dcterms:W3CDTF">2013-03-16T17:10:51Z</dcterms:created>
  <dcterms:modified xsi:type="dcterms:W3CDTF">2013-06-07T19:07:25Z</dcterms:modified>
</cp:coreProperties>
</file>