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varScale="1">
        <p:scale>
          <a:sx n="67" d="100"/>
          <a:sy n="67" d="100"/>
        </p:scale>
        <p:origin x="-14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8D0FCEBB-96B9-4E33-855C-1C8D7F8B1AAE}" type="datetimeFigureOut">
              <a:rPr lang="ru-RU"/>
              <a:pPr>
                <a:defRPr/>
              </a:pPr>
              <a:t>28.11.2013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968995B3-CE02-43C3-B73D-3F10BBF52FB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42824C4-51B2-4FC7-A81E-7547878BDEAD}" type="datetimeFigureOut">
              <a:rPr lang="ru-RU"/>
              <a:pPr>
                <a:defRPr/>
              </a:pPr>
              <a:t>28.11.2013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9325169-DD0F-431A-9B21-F4E270EAC21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175CE3C-8373-4FE1-9127-58AE00CC1450}" type="datetimeFigureOut">
              <a:rPr lang="ru-RU"/>
              <a:pPr>
                <a:defRPr/>
              </a:pPr>
              <a:t>28.11.2013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A727FA4-5BB7-4F40-A2F5-DE2F238DFAE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A98109E6-9854-46AF-9CBC-A4B29404F072}" type="datetimeFigureOut">
              <a:rPr lang="ru-RU"/>
              <a:pPr>
                <a:defRPr/>
              </a:pPr>
              <a:t>28.11.2013</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74B491C0-1EDD-4296-8EB0-918BD5DA847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1D91824-D01E-43DE-9826-6F91A4B04926}" type="datetimeFigureOut">
              <a:rPr lang="ru-RU"/>
              <a:pPr>
                <a:defRPr/>
              </a:pPr>
              <a:t>28.11.2013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91623A4F-6944-4244-9138-5517F321712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B2329739-8822-4AB9-B40E-2233D51E3733}" type="datetimeFigureOut">
              <a:rPr lang="ru-RU"/>
              <a:pPr>
                <a:defRPr/>
              </a:pPr>
              <a:t>28.11.2013</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DD9E3D4E-9597-4D20-90B4-8B0ED0B68E1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A0FE1F69-87B3-469F-AF07-E41EE7774E33}" type="datetimeFigureOut">
              <a:rPr lang="ru-RU"/>
              <a:pPr>
                <a:defRPr/>
              </a:pPr>
              <a:t>28.11.2013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9525AA5B-B9D1-4F2B-8C3E-149192A9937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36EB7C08-07C3-4374-8429-6646FC2D12F3}" type="datetimeFigureOut">
              <a:rPr lang="ru-RU"/>
              <a:pPr>
                <a:defRPr/>
              </a:pPr>
              <a:t>28.11.2013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CCB6361B-A81B-4312-82CA-A2DA54077AC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0DBE3B-A56F-4441-84D4-C2E36F89FB01}" type="datetimeFigureOut">
              <a:rPr lang="ru-RU"/>
              <a:pPr>
                <a:defRPr/>
              </a:pPr>
              <a:t>28.11.2013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C75CE15-9C66-43FB-8A8A-F004632CCC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E362B98-0CE1-4074-BE9E-FE033652540E}" type="datetimeFigureOut">
              <a:rPr lang="ru-RU"/>
              <a:pPr>
                <a:defRPr/>
              </a:pPr>
              <a:t>28.11.2013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23C7A8D-231C-424C-8778-DFD5A0B122C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3B3F5F92-1482-4A77-A2FE-154DD494B3F0}" type="datetimeFigureOut">
              <a:rPr lang="ru-RU"/>
              <a:pPr>
                <a:defRPr/>
              </a:pPr>
              <a:t>28.11.2013</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C656ECD4-414C-4DED-9CCA-2B91BEC45B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99070434-22D1-4956-A933-1B9BA614B915}" type="datetimeFigureOut">
              <a:rPr lang="ru-RU"/>
              <a:pPr>
                <a:defRPr/>
              </a:pPr>
              <a:t>28.11.2013</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a:defRPr/>
            </a:pPr>
            <a:fld id="{CD8D9701-82E3-40B8-B7FB-8A54C416B56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435600" y="5053013"/>
            <a:ext cx="3600450" cy="881062"/>
          </a:xfrm>
        </p:spPr>
        <p:txBody>
          <a:bodyPr rtlCol="0">
            <a:normAutofit fontScale="70000" lnSpcReduction="20000"/>
          </a:bodyPr>
          <a:lstStyle/>
          <a:p>
            <a:pPr algn="ctr" fontAlgn="auto">
              <a:buClr>
                <a:schemeClr val="accent6">
                  <a:lumMod val="75000"/>
                </a:schemeClr>
              </a:buClr>
              <a:defRPr/>
            </a:pPr>
            <a:r>
              <a:rPr lang="ru-RU" b="1" dirty="0" smtClean="0"/>
              <a:t>Петрученко Лариса Владимировна, учитель начальных классов</a:t>
            </a:r>
            <a:br>
              <a:rPr lang="ru-RU" b="1" dirty="0" smtClean="0"/>
            </a:br>
            <a:r>
              <a:rPr lang="ru-RU" b="1" dirty="0" smtClean="0"/>
              <a:t>МАОУ «СОШ№64» </a:t>
            </a:r>
            <a:r>
              <a:rPr lang="ru-RU" b="1" dirty="0" err="1" smtClean="0"/>
              <a:t>г.Перми</a:t>
            </a:r>
            <a:endParaRPr lang="ru-RU" b="1" dirty="0"/>
          </a:p>
        </p:txBody>
      </p:sp>
      <p:sp>
        <p:nvSpPr>
          <p:cNvPr id="2" name="Заголовок 1"/>
          <p:cNvSpPr>
            <a:spLocks noGrp="1"/>
          </p:cNvSpPr>
          <p:nvPr>
            <p:ph type="ctrTitle"/>
          </p:nvPr>
        </p:nvSpPr>
        <p:spPr>
          <a:xfrm>
            <a:off x="817581" y="476672"/>
            <a:ext cx="7175351" cy="4448785"/>
          </a:xfrm>
        </p:spPr>
        <p:txBody>
          <a:bodyPr/>
          <a:lstStyle/>
          <a:p>
            <a:pPr marL="182880" indent="0" algn="ctr" fontAlgn="auto">
              <a:spcAft>
                <a:spcPts val="0"/>
              </a:spcAft>
              <a:buClr>
                <a:schemeClr val="accent6">
                  <a:lumMod val="75000"/>
                </a:schemeClr>
              </a:buClr>
              <a:buFont typeface="Georgia" pitchFamily="18" charset="0"/>
              <a:buNone/>
              <a:defRPr/>
            </a:pPr>
            <a:r>
              <a:rPr lang="ru-RU" sz="7200" dirty="0" smtClean="0"/>
              <a:t>Швецов Аркадий Дмитриевич</a:t>
            </a:r>
            <a:endParaRPr lang="ru-RU"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1"/>
          <p:cNvSpPr>
            <a:spLocks noChangeArrowheads="1"/>
          </p:cNvSpPr>
          <p:nvPr/>
        </p:nvSpPr>
        <p:spPr bwMode="auto">
          <a:xfrm>
            <a:off x="3708400" y="865188"/>
            <a:ext cx="5376863" cy="5324475"/>
          </a:xfrm>
          <a:prstGeom prst="rect">
            <a:avLst/>
          </a:prstGeom>
          <a:noFill/>
          <a:ln w="9525">
            <a:noFill/>
            <a:miter lim="800000"/>
            <a:headEnd/>
            <a:tailEnd/>
          </a:ln>
        </p:spPr>
        <p:txBody>
          <a:bodyPr>
            <a:spAutoFit/>
          </a:bodyPr>
          <a:lstStyle/>
          <a:p>
            <a:r>
              <a:rPr lang="ru-RU" sz="2000" b="1">
                <a:latin typeface="Trebuchet MS" pitchFamily="34" charset="0"/>
              </a:rPr>
              <a:t>В мае 1941 г. двигатель АШ-82 прошел государственные испытания и был запущен в серийное производство. Этот мотор принес конструкторскому бюро Швецова всесоюзную славу. Многие самолеты с двигателями Швецова сражались на фронте: высокоманевренный истребитель И-15, прославившийся еще на Халхин-Голе, бомбардировщики Ту-2 и Пе-8. В 1942 г. Указом Президиума Верховного Совета СССР за выдающиеся достижения в области авиационного моторостроения А.Д. Швецову присвоено звание Героя Социалистического Труда и присуждена Государственная премия первой степени.</a:t>
            </a:r>
          </a:p>
        </p:txBody>
      </p:sp>
      <p:pic>
        <p:nvPicPr>
          <p:cNvPr id="22530" name="Picture 2" descr="C:\Users\Zera\Desktop\Новая папка\ash-82fn_1_t.jpg"/>
          <p:cNvPicPr>
            <a:picLocks noChangeAspect="1" noChangeArrowheads="1"/>
          </p:cNvPicPr>
          <p:nvPr/>
        </p:nvPicPr>
        <p:blipFill>
          <a:blip r:embed="rId2"/>
          <a:srcRect/>
          <a:stretch>
            <a:fillRect/>
          </a:stretch>
        </p:blipFill>
        <p:spPr bwMode="auto">
          <a:xfrm>
            <a:off x="179388" y="333375"/>
            <a:ext cx="3275012" cy="2455863"/>
          </a:xfrm>
          <a:prstGeom prst="rect">
            <a:avLst/>
          </a:prstGeom>
          <a:noFill/>
          <a:ln w="9525">
            <a:noFill/>
            <a:miter lim="800000"/>
            <a:headEnd/>
            <a:tailEnd/>
          </a:ln>
        </p:spPr>
      </p:pic>
      <p:pic>
        <p:nvPicPr>
          <p:cNvPr id="22531" name="Picture 4" descr="C:\Users\Zera\Desktop\Новая папка\ash-82fn_2_t.jpg"/>
          <p:cNvPicPr>
            <a:picLocks noChangeAspect="1" noChangeArrowheads="1"/>
          </p:cNvPicPr>
          <p:nvPr/>
        </p:nvPicPr>
        <p:blipFill>
          <a:blip r:embed="rId3"/>
          <a:srcRect/>
          <a:stretch>
            <a:fillRect/>
          </a:stretch>
        </p:blipFill>
        <p:spPr bwMode="auto">
          <a:xfrm>
            <a:off x="179388" y="3527425"/>
            <a:ext cx="3228975" cy="2422525"/>
          </a:xfrm>
          <a:prstGeom prst="rect">
            <a:avLst/>
          </a:prstGeom>
          <a:noFill/>
          <a:ln w="9525">
            <a:noFill/>
            <a:miter lim="800000"/>
            <a:headEnd/>
            <a:tailEnd/>
          </a:ln>
        </p:spPr>
      </p:pic>
      <p:sp>
        <p:nvSpPr>
          <p:cNvPr id="22532" name="TextBox 3"/>
          <p:cNvSpPr txBox="1">
            <a:spLocks noChangeArrowheads="1"/>
          </p:cNvSpPr>
          <p:nvPr/>
        </p:nvSpPr>
        <p:spPr bwMode="auto">
          <a:xfrm>
            <a:off x="1258888" y="3068638"/>
            <a:ext cx="1944687" cy="369887"/>
          </a:xfrm>
          <a:prstGeom prst="rect">
            <a:avLst/>
          </a:prstGeom>
          <a:noFill/>
          <a:ln w="9525">
            <a:noFill/>
            <a:miter lim="800000"/>
            <a:headEnd/>
            <a:tailEnd/>
          </a:ln>
        </p:spPr>
        <p:txBody>
          <a:bodyPr>
            <a:spAutoFit/>
          </a:bodyPr>
          <a:lstStyle/>
          <a:p>
            <a:r>
              <a:rPr lang="ru-RU" b="1">
                <a:solidFill>
                  <a:srgbClr val="0070C0"/>
                </a:solidFill>
                <a:latin typeface="Trebuchet MS" pitchFamily="34" charset="0"/>
              </a:rPr>
              <a:t>АШ-82ФН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1"/>
          <p:cNvSpPr>
            <a:spLocks noChangeArrowheads="1"/>
          </p:cNvSpPr>
          <p:nvPr/>
        </p:nvSpPr>
        <p:spPr bwMode="auto">
          <a:xfrm>
            <a:off x="4643438" y="836613"/>
            <a:ext cx="4249737" cy="4094162"/>
          </a:xfrm>
          <a:prstGeom prst="rect">
            <a:avLst/>
          </a:prstGeom>
          <a:noFill/>
          <a:ln w="9525">
            <a:noFill/>
            <a:miter lim="800000"/>
            <a:headEnd/>
            <a:tailEnd/>
          </a:ln>
        </p:spPr>
        <p:txBody>
          <a:bodyPr>
            <a:spAutoFit/>
          </a:bodyPr>
          <a:lstStyle/>
          <a:p>
            <a:r>
              <a:rPr lang="ru-RU" sz="2000" b="1">
                <a:latin typeface="Trebuchet MS" pitchFamily="34" charset="0"/>
              </a:rPr>
              <a:t>В 1940-е годы Швецовым был разработан целый ряд поршневых двигателей воздушного охлаждения семейства АШ, мощность которых последовательно возрастала: АШ-62ИР, установленный на самолетах Ли-2, Ан-2; АШ-82, АШ-82ФН для истребителей Ла-5 и Ла-7, бомбардировщиков Ту-2, Пе-8, пассажирских самолетов Ил-12, Ил-14.</a:t>
            </a:r>
          </a:p>
        </p:txBody>
      </p:sp>
      <p:pic>
        <p:nvPicPr>
          <p:cNvPr id="23554" name="Picture 2" descr="C:\Users\Zera\Desktop\Новая папка\03.jpg"/>
          <p:cNvPicPr>
            <a:picLocks noChangeAspect="1" noChangeArrowheads="1"/>
          </p:cNvPicPr>
          <p:nvPr/>
        </p:nvPicPr>
        <p:blipFill>
          <a:blip r:embed="rId2"/>
          <a:srcRect/>
          <a:stretch>
            <a:fillRect/>
          </a:stretch>
        </p:blipFill>
        <p:spPr bwMode="auto">
          <a:xfrm>
            <a:off x="250825" y="1196975"/>
            <a:ext cx="4162425" cy="3095625"/>
          </a:xfrm>
          <a:prstGeom prst="rect">
            <a:avLst/>
          </a:prstGeom>
          <a:noFill/>
          <a:ln w="9525">
            <a:noFill/>
            <a:miter lim="800000"/>
            <a:headEnd/>
            <a:tailEnd/>
          </a:ln>
        </p:spPr>
      </p:pic>
      <p:pic>
        <p:nvPicPr>
          <p:cNvPr id="23555" name="Рисунок 2"/>
          <p:cNvPicPr>
            <a:picLocks noChangeAspect="1"/>
          </p:cNvPicPr>
          <p:nvPr/>
        </p:nvPicPr>
        <p:blipFill>
          <a:blip r:embed="rId3"/>
          <a:srcRect/>
          <a:stretch>
            <a:fillRect/>
          </a:stretch>
        </p:blipFill>
        <p:spPr bwMode="auto">
          <a:xfrm>
            <a:off x="6659563" y="5373688"/>
            <a:ext cx="1352550" cy="97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1"/>
          <p:cNvSpPr>
            <a:spLocks noChangeArrowheads="1"/>
          </p:cNvSpPr>
          <p:nvPr/>
        </p:nvSpPr>
        <p:spPr bwMode="auto">
          <a:xfrm>
            <a:off x="3995738" y="817563"/>
            <a:ext cx="4968875" cy="1938337"/>
          </a:xfrm>
          <a:prstGeom prst="rect">
            <a:avLst/>
          </a:prstGeom>
          <a:noFill/>
          <a:ln w="9525">
            <a:noFill/>
            <a:miter lim="800000"/>
            <a:headEnd/>
            <a:tailEnd/>
          </a:ln>
        </p:spPr>
        <p:txBody>
          <a:bodyPr>
            <a:spAutoFit/>
          </a:bodyPr>
          <a:lstStyle/>
          <a:p>
            <a:r>
              <a:rPr lang="ru-RU" sz="2000" b="1">
                <a:latin typeface="Trebuchet MS" pitchFamily="34" charset="0"/>
              </a:rPr>
              <a:t>    В 1946 г. Аркадий Дмитриевич был выдвинут кандидатом в депутаты Верховного Совета СССР по Кунгурскому избирательному округу. В 1950 г. он во второй раз был избран депутатом Верховного Совета СССР.</a:t>
            </a:r>
          </a:p>
        </p:txBody>
      </p:sp>
      <p:sp>
        <p:nvSpPr>
          <p:cNvPr id="24578" name="Прямоугольник 2"/>
          <p:cNvSpPr>
            <a:spLocks noChangeArrowheads="1"/>
          </p:cNvSpPr>
          <p:nvPr/>
        </p:nvSpPr>
        <p:spPr bwMode="auto">
          <a:xfrm>
            <a:off x="4140200" y="3089275"/>
            <a:ext cx="4824413" cy="2554288"/>
          </a:xfrm>
          <a:prstGeom prst="rect">
            <a:avLst/>
          </a:prstGeom>
          <a:noFill/>
          <a:ln w="9525">
            <a:noFill/>
            <a:miter lim="800000"/>
            <a:headEnd/>
            <a:tailEnd/>
          </a:ln>
        </p:spPr>
        <p:txBody>
          <a:bodyPr>
            <a:spAutoFit/>
          </a:bodyPr>
          <a:lstStyle/>
          <a:p>
            <a:r>
              <a:rPr lang="ru-RU" b="1">
                <a:latin typeface="Trebuchet MS" pitchFamily="34" charset="0"/>
              </a:rPr>
              <a:t>   </a:t>
            </a:r>
            <a:r>
              <a:rPr lang="ru-RU" sz="2000" b="1">
                <a:latin typeface="Trebuchet MS" pitchFamily="34" charset="0"/>
              </a:rPr>
              <a:t>Люди обращались к депутату </a:t>
            </a:r>
          </a:p>
          <a:p>
            <a:r>
              <a:rPr lang="ru-RU" sz="2000" b="1">
                <a:latin typeface="Trebuchet MS" pitchFamily="34" charset="0"/>
              </a:rPr>
              <a:t>А.Д. Швецову со своими проблемами и бедами: были просьбы об оказании материальной помощи, о лечении, о выделении бензина, транспорта, мотоколясок для инвалидов. Швецов старался помочь всем</a:t>
            </a:r>
          </a:p>
        </p:txBody>
      </p:sp>
      <p:pic>
        <p:nvPicPr>
          <p:cNvPr id="24579" name="Picture 2" descr="C:\Users\Zera\Desktop\Новая папка\04.jpg"/>
          <p:cNvPicPr>
            <a:picLocks noChangeAspect="1" noChangeArrowheads="1"/>
          </p:cNvPicPr>
          <p:nvPr/>
        </p:nvPicPr>
        <p:blipFill>
          <a:blip r:embed="rId2"/>
          <a:srcRect/>
          <a:stretch>
            <a:fillRect/>
          </a:stretch>
        </p:blipFill>
        <p:spPr bwMode="auto">
          <a:xfrm>
            <a:off x="449263" y="742950"/>
            <a:ext cx="3397250" cy="4694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1"/>
          <p:cNvSpPr>
            <a:spLocks noChangeArrowheads="1"/>
          </p:cNvSpPr>
          <p:nvPr/>
        </p:nvSpPr>
        <p:spPr bwMode="auto">
          <a:xfrm>
            <a:off x="684213" y="4292600"/>
            <a:ext cx="7726362" cy="1939925"/>
          </a:xfrm>
          <a:prstGeom prst="rect">
            <a:avLst/>
          </a:prstGeom>
          <a:noFill/>
          <a:ln w="9525">
            <a:noFill/>
            <a:miter lim="800000"/>
            <a:headEnd/>
            <a:tailEnd/>
          </a:ln>
        </p:spPr>
        <p:txBody>
          <a:bodyPr>
            <a:spAutoFit/>
          </a:bodyPr>
          <a:lstStyle/>
          <a:p>
            <a:pPr algn="ctr"/>
            <a:r>
              <a:rPr lang="ru-RU" sz="2000" b="1">
                <a:latin typeface="Trebuchet MS" pitchFamily="34" charset="0"/>
              </a:rPr>
              <a:t>В январе 1952 г. Аркадий Дмитриевич был награжден орденом Трудового Красного Знамени. Помимо этой награды, список орденов А.Д. Швецова включает в себя пять орденов Ленина, орден Кутузова первой степени и Суворова второй степени, четыре Государственные премии (1942, 1943, 1946, 1948 гг.) и еще четыре медали.</a:t>
            </a:r>
          </a:p>
        </p:txBody>
      </p:sp>
      <p:pic>
        <p:nvPicPr>
          <p:cNvPr id="25602" name="Picture 3" descr="C:\Users\Zera\Desktop\Новая папка\632.jpg"/>
          <p:cNvPicPr>
            <a:picLocks noChangeAspect="1" noChangeArrowheads="1"/>
          </p:cNvPicPr>
          <p:nvPr/>
        </p:nvPicPr>
        <p:blipFill>
          <a:blip r:embed="rId2"/>
          <a:srcRect/>
          <a:stretch>
            <a:fillRect/>
          </a:stretch>
        </p:blipFill>
        <p:spPr bwMode="auto">
          <a:xfrm>
            <a:off x="1933575" y="188913"/>
            <a:ext cx="5370513"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
          <p:cNvSpPr txBox="1">
            <a:spLocks noChangeArrowheads="1"/>
          </p:cNvSpPr>
          <p:nvPr/>
        </p:nvSpPr>
        <p:spPr bwMode="auto">
          <a:xfrm>
            <a:off x="122238" y="3500438"/>
            <a:ext cx="8928100" cy="3170237"/>
          </a:xfrm>
          <a:prstGeom prst="rect">
            <a:avLst/>
          </a:prstGeom>
          <a:noFill/>
          <a:ln w="9525">
            <a:noFill/>
            <a:miter lim="800000"/>
            <a:headEnd/>
            <a:tailEnd/>
          </a:ln>
        </p:spPr>
        <p:txBody>
          <a:bodyPr>
            <a:spAutoFit/>
          </a:bodyPr>
          <a:lstStyle/>
          <a:p>
            <a:pPr algn="ctr"/>
            <a:r>
              <a:rPr lang="ru-RU" sz="2000" b="1">
                <a:latin typeface="Trebuchet MS" pitchFamily="34" charset="0"/>
              </a:rPr>
              <a:t>Аркадий Дмитриевич был разносторонне талантлив.</a:t>
            </a:r>
          </a:p>
          <a:p>
            <a:pPr algn="ctr"/>
            <a:r>
              <a:rPr lang="ru-RU" sz="2000" b="1">
                <a:latin typeface="Trebuchet MS" pitchFamily="34" charset="0"/>
              </a:rPr>
              <a:t>Он часами бродил по нехоженым тропам или плыл на лодке, наблюдая жизнь леса, любуясь красотой уральских пейзажей. Иногда он брал с собой подрамник и краски. Любил Аркадий Дмитриевич отдыхать за шахматами. Даже не имея партнера, он мог часами разбирать сложные турнирные партии. Но самым большим увлечением его была музыка. Аркадий Дмитриевич часто говорил, что готов примириться с любыми лишениями, но не мог бы отказаться от рояля. В любой час, вернувшись домой, он садился за рояль. </a:t>
            </a:r>
          </a:p>
        </p:txBody>
      </p:sp>
      <p:pic>
        <p:nvPicPr>
          <p:cNvPr id="26626" name="Picture 2" descr="C:\Users\Zera\Desktop\Новая папка\doroga-w-roshu-art-lim.jpg"/>
          <p:cNvPicPr>
            <a:picLocks noChangeAspect="1" noChangeArrowheads="1"/>
          </p:cNvPicPr>
          <p:nvPr/>
        </p:nvPicPr>
        <p:blipFill>
          <a:blip r:embed="rId2"/>
          <a:srcRect/>
          <a:stretch>
            <a:fillRect/>
          </a:stretch>
        </p:blipFill>
        <p:spPr bwMode="auto">
          <a:xfrm>
            <a:off x="771525" y="206375"/>
            <a:ext cx="7600950" cy="3151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1"/>
          <p:cNvSpPr>
            <a:spLocks noChangeArrowheads="1"/>
          </p:cNvSpPr>
          <p:nvPr/>
        </p:nvSpPr>
        <p:spPr bwMode="auto">
          <a:xfrm>
            <a:off x="4067175" y="1412875"/>
            <a:ext cx="4572000" cy="2246313"/>
          </a:xfrm>
          <a:prstGeom prst="rect">
            <a:avLst/>
          </a:prstGeom>
          <a:noFill/>
          <a:ln w="9525">
            <a:noFill/>
            <a:miter lim="800000"/>
            <a:headEnd/>
            <a:tailEnd/>
          </a:ln>
        </p:spPr>
        <p:txBody>
          <a:bodyPr>
            <a:spAutoFit/>
          </a:bodyPr>
          <a:lstStyle/>
          <a:p>
            <a:r>
              <a:rPr lang="ru-RU" sz="2000" b="1">
                <a:latin typeface="Trebuchet MS" pitchFamily="34" charset="0"/>
              </a:rPr>
              <a:t>Аркадий Дмитриевич Швецов создал не только первый отечественный серийный авиационный двигатель с воздушным охлаждением, но и школу специалистов, способных создавать эти двигатели. </a:t>
            </a:r>
          </a:p>
        </p:txBody>
      </p:sp>
      <p:pic>
        <p:nvPicPr>
          <p:cNvPr id="27650" name="Picture 2" descr="C:\Users\Zera\Desktop\Новая папка\06.jpg"/>
          <p:cNvPicPr>
            <a:picLocks noChangeAspect="1" noChangeArrowheads="1"/>
          </p:cNvPicPr>
          <p:nvPr/>
        </p:nvPicPr>
        <p:blipFill>
          <a:blip r:embed="rId2"/>
          <a:srcRect/>
          <a:stretch>
            <a:fillRect/>
          </a:stretch>
        </p:blipFill>
        <p:spPr bwMode="auto">
          <a:xfrm>
            <a:off x="684213" y="771525"/>
            <a:ext cx="3095625" cy="4222750"/>
          </a:xfrm>
          <a:prstGeom prst="rect">
            <a:avLst/>
          </a:prstGeom>
          <a:noFill/>
          <a:ln w="9525">
            <a:noFill/>
            <a:miter lim="800000"/>
            <a:headEnd/>
            <a:tailEnd/>
          </a:ln>
        </p:spPr>
      </p:pic>
      <p:pic>
        <p:nvPicPr>
          <p:cNvPr id="27651" name="Рисунок 2"/>
          <p:cNvPicPr>
            <a:picLocks noChangeAspect="1"/>
          </p:cNvPicPr>
          <p:nvPr/>
        </p:nvPicPr>
        <p:blipFill>
          <a:blip r:embed="rId3"/>
          <a:srcRect/>
          <a:stretch>
            <a:fillRect/>
          </a:stretch>
        </p:blipFill>
        <p:spPr bwMode="auto">
          <a:xfrm>
            <a:off x="5980113" y="4994275"/>
            <a:ext cx="2894012" cy="1360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1"/>
          <p:cNvSpPr>
            <a:spLocks noChangeArrowheads="1"/>
          </p:cNvSpPr>
          <p:nvPr/>
        </p:nvSpPr>
        <p:spPr bwMode="auto">
          <a:xfrm>
            <a:off x="3995738" y="1125538"/>
            <a:ext cx="4572000" cy="4370387"/>
          </a:xfrm>
          <a:prstGeom prst="rect">
            <a:avLst/>
          </a:prstGeom>
          <a:noFill/>
          <a:ln w="9525">
            <a:noFill/>
            <a:miter lim="800000"/>
            <a:headEnd/>
            <a:tailEnd/>
          </a:ln>
        </p:spPr>
        <p:txBody>
          <a:bodyPr>
            <a:spAutoFit/>
          </a:bodyPr>
          <a:lstStyle/>
          <a:p>
            <a:r>
              <a:rPr lang="ru-RU" sz="2000" b="1">
                <a:latin typeface="Trebuchet MS" pitchFamily="34" charset="0"/>
              </a:rPr>
              <a:t> Именем Швецова в г. Перми названа улица и авиационный техникум, расположенный в здании бывшего Алексеевского реального училища, которое окончил А.Д. Швецов. В городе Нижние Серги и у здания управления завода ОАО "Авиадвигатель" в Перми установлены памятники великому земляку. В Перми и посёлке Суксун Пермского края  установлены бронзовые бюсты.</a:t>
            </a:r>
          </a:p>
          <a:p>
            <a:endParaRPr lang="ru-RU">
              <a:latin typeface="Trebuchet MS" pitchFamily="34" charset="0"/>
            </a:endParaRPr>
          </a:p>
        </p:txBody>
      </p:sp>
      <p:pic>
        <p:nvPicPr>
          <p:cNvPr id="28674" name="Picture 2" descr="C:\Users\Zera\Desktop\Новая папка\shvezhov.jpg"/>
          <p:cNvPicPr>
            <a:picLocks noChangeAspect="1" noChangeArrowheads="1"/>
          </p:cNvPicPr>
          <p:nvPr/>
        </p:nvPicPr>
        <p:blipFill>
          <a:blip r:embed="rId2"/>
          <a:srcRect/>
          <a:stretch>
            <a:fillRect/>
          </a:stretch>
        </p:blipFill>
        <p:spPr bwMode="auto">
          <a:xfrm>
            <a:off x="323850" y="260350"/>
            <a:ext cx="3289300" cy="635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Прямоугольник 1"/>
          <p:cNvSpPr>
            <a:spLocks noChangeArrowheads="1"/>
          </p:cNvSpPr>
          <p:nvPr/>
        </p:nvSpPr>
        <p:spPr bwMode="auto">
          <a:xfrm>
            <a:off x="2195513" y="836613"/>
            <a:ext cx="4572000" cy="3970337"/>
          </a:xfrm>
          <a:prstGeom prst="rect">
            <a:avLst/>
          </a:prstGeom>
          <a:noFill/>
          <a:ln w="9525">
            <a:noFill/>
            <a:miter lim="800000"/>
            <a:headEnd/>
            <a:tailEnd/>
          </a:ln>
        </p:spPr>
        <p:txBody>
          <a:bodyPr>
            <a:spAutoFit/>
          </a:bodyPr>
          <a:lstStyle/>
          <a:p>
            <a:pPr algn="ctr"/>
            <a:r>
              <a:rPr lang="ru-RU" sz="2800" b="1">
                <a:solidFill>
                  <a:srgbClr val="0070C0"/>
                </a:solidFill>
                <a:latin typeface="Trebuchet MS" pitchFamily="34" charset="0"/>
              </a:rPr>
              <a:t>«И небо, как голод, свинцово</a:t>
            </a:r>
          </a:p>
          <a:p>
            <a:pPr algn="ctr"/>
            <a:r>
              <a:rPr lang="ru-RU" sz="2800" b="1">
                <a:solidFill>
                  <a:srgbClr val="0070C0"/>
                </a:solidFill>
                <a:latin typeface="Trebuchet MS" pitchFamily="34" charset="0"/>
              </a:rPr>
              <a:t>Ложилось на плечи страны,</a:t>
            </a:r>
          </a:p>
          <a:p>
            <a:pPr algn="ctr"/>
            <a:r>
              <a:rPr lang="ru-RU" sz="2800" b="1">
                <a:solidFill>
                  <a:srgbClr val="0070C0"/>
                </a:solidFill>
                <a:latin typeface="Trebuchet MS" pitchFamily="34" charset="0"/>
              </a:rPr>
              <a:t>И были МОТОРЫ Швецова,</a:t>
            </a:r>
          </a:p>
          <a:p>
            <a:pPr algn="ctr"/>
            <a:r>
              <a:rPr lang="ru-RU" sz="2800" b="1">
                <a:solidFill>
                  <a:srgbClr val="0070C0"/>
                </a:solidFill>
                <a:latin typeface="Trebuchet MS" pitchFamily="34" charset="0"/>
              </a:rPr>
              <a:t>Как хлеб и как ВОЗДУХ, НУЖНЫ.»</a:t>
            </a:r>
          </a:p>
          <a:p>
            <a:pPr algn="ctr"/>
            <a:r>
              <a:rPr lang="ru-RU" sz="2800" b="1">
                <a:latin typeface="Trebuchet MS" pitchFamily="34" charset="0"/>
              </a:rPr>
              <a:t>В. Радкевич</a:t>
            </a:r>
          </a:p>
        </p:txBody>
      </p:sp>
      <p:pic>
        <p:nvPicPr>
          <p:cNvPr id="29698" name="Picture 5" descr="C:\Users\Zera\AppData\Local\Microsoft\Windows\Temporary Internet Files\Content.IE5\2G86SF0N\MC900238935[1].wmf"/>
          <p:cNvPicPr>
            <a:picLocks noChangeAspect="1" noChangeArrowheads="1"/>
          </p:cNvPicPr>
          <p:nvPr/>
        </p:nvPicPr>
        <p:blipFill>
          <a:blip r:embed="rId2"/>
          <a:srcRect/>
          <a:stretch>
            <a:fillRect/>
          </a:stretch>
        </p:blipFill>
        <p:spPr bwMode="auto">
          <a:xfrm>
            <a:off x="5508625" y="5084763"/>
            <a:ext cx="3395663"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755650" y="1341438"/>
            <a:ext cx="7848600" cy="3508375"/>
          </a:xfrm>
          <a:prstGeom prst="rect">
            <a:avLst/>
          </a:prstGeom>
          <a:noFill/>
          <a:ln w="9525">
            <a:noFill/>
            <a:miter lim="800000"/>
            <a:headEnd/>
            <a:tailEnd/>
          </a:ln>
        </p:spPr>
        <p:txBody>
          <a:bodyPr>
            <a:spAutoFit/>
          </a:bodyPr>
          <a:lstStyle/>
          <a:p>
            <a:r>
              <a:rPr lang="ru-RU" sz="2400">
                <a:solidFill>
                  <a:srgbClr val="0070C0"/>
                </a:solidFill>
                <a:latin typeface="Trebuchet MS" pitchFamily="34" charset="0"/>
              </a:rPr>
              <a:t>Источники информации.</a:t>
            </a:r>
          </a:p>
          <a:p>
            <a:r>
              <a:rPr lang="ru-RU">
                <a:latin typeface="Trebuchet MS" pitchFamily="34" charset="0"/>
              </a:rPr>
              <a:t>1.</a:t>
            </a:r>
            <a:r>
              <a:rPr lang="en-US">
                <a:latin typeface="Trebuchet MS" pitchFamily="34" charset="0"/>
              </a:rPr>
              <a:t> http://www.warheroes.ru</a:t>
            </a:r>
            <a:endParaRPr lang="ru-RU">
              <a:latin typeface="Trebuchet MS" pitchFamily="34" charset="0"/>
            </a:endParaRPr>
          </a:p>
          <a:p>
            <a:r>
              <a:rPr lang="ru-RU">
                <a:latin typeface="Trebuchet MS" pitchFamily="34" charset="0"/>
              </a:rPr>
              <a:t>2.</a:t>
            </a:r>
            <a:r>
              <a:rPr lang="en-US">
                <a:latin typeface="Trebuchet MS" pitchFamily="34" charset="0"/>
              </a:rPr>
              <a:t> http://ru.wikipedia.org/wiki</a:t>
            </a:r>
            <a:endParaRPr lang="ru-RU">
              <a:latin typeface="Trebuchet MS" pitchFamily="34" charset="0"/>
            </a:endParaRPr>
          </a:p>
          <a:p>
            <a:r>
              <a:rPr lang="ru-RU">
                <a:latin typeface="Trebuchet MS" pitchFamily="34" charset="0"/>
              </a:rPr>
              <a:t>3.</a:t>
            </a:r>
            <a:r>
              <a:rPr lang="en-US">
                <a:latin typeface="Trebuchet MS" pitchFamily="34" charset="0"/>
              </a:rPr>
              <a:t> http://olymp.aviaschool.net</a:t>
            </a:r>
            <a:endParaRPr lang="ru-RU">
              <a:latin typeface="Trebuchet MS" pitchFamily="34" charset="0"/>
            </a:endParaRPr>
          </a:p>
          <a:p>
            <a:r>
              <a:rPr lang="ru-RU">
                <a:latin typeface="Trebuchet MS" pitchFamily="34" charset="0"/>
              </a:rPr>
              <a:t>4.</a:t>
            </a:r>
            <a:r>
              <a:rPr lang="en-US">
                <a:latin typeface="Trebuchet MS" pitchFamily="34" charset="0"/>
              </a:rPr>
              <a:t> http://aviacija.dljavseh.ru</a:t>
            </a:r>
            <a:endParaRPr lang="ru-RU">
              <a:latin typeface="Trebuchet MS" pitchFamily="34" charset="0"/>
            </a:endParaRPr>
          </a:p>
          <a:p>
            <a:r>
              <a:rPr lang="ru-RU">
                <a:latin typeface="Trebuchet MS" pitchFamily="34" charset="0"/>
              </a:rPr>
              <a:t>5.</a:t>
            </a:r>
            <a:r>
              <a:rPr lang="en-US">
                <a:latin typeface="Trebuchet MS" pitchFamily="34" charset="0"/>
              </a:rPr>
              <a:t> http://enc-dic.com/enc_tech</a:t>
            </a:r>
            <a:endParaRPr lang="ru-RU">
              <a:latin typeface="Trebuchet MS" pitchFamily="34" charset="0"/>
            </a:endParaRPr>
          </a:p>
          <a:p>
            <a:r>
              <a:rPr lang="ru-RU">
                <a:latin typeface="Trebuchet MS" pitchFamily="34" charset="0"/>
              </a:rPr>
              <a:t>6.</a:t>
            </a:r>
            <a:r>
              <a:rPr lang="en-US">
                <a:latin typeface="Trebuchet MS" pitchFamily="34" charset="0"/>
              </a:rPr>
              <a:t>http://www.hrono.ru/biograf</a:t>
            </a:r>
            <a:endParaRPr lang="ru-RU">
              <a:latin typeface="Trebuchet MS" pitchFamily="34" charset="0"/>
            </a:endParaRPr>
          </a:p>
          <a:p>
            <a:r>
              <a:rPr lang="ru-RU">
                <a:latin typeface="Trebuchet MS" pitchFamily="34" charset="0"/>
              </a:rPr>
              <a:t>7.</a:t>
            </a:r>
            <a:r>
              <a:rPr lang="en-US">
                <a:latin typeface="Trebuchet MS" pitchFamily="34" charset="0"/>
              </a:rPr>
              <a:t> http://militera.lib.ru/bio/ponomarev</a:t>
            </a:r>
            <a:endParaRPr lang="ru-RU">
              <a:latin typeface="Trebuchet MS" pitchFamily="34" charset="0"/>
            </a:endParaRPr>
          </a:p>
          <a:p>
            <a:r>
              <a:rPr lang="ru-RU">
                <a:latin typeface="Trebuchet MS" pitchFamily="34" charset="0"/>
              </a:rPr>
              <a:t>8.</a:t>
            </a:r>
            <a:r>
              <a:rPr lang="en-US">
                <a:latin typeface="Trebuchet MS" pitchFamily="34" charset="0"/>
              </a:rPr>
              <a:t> http://wiki.airforce.ru/index</a:t>
            </a:r>
            <a:endParaRPr lang="ru-RU">
              <a:latin typeface="Trebuchet MS" pitchFamily="34" charset="0"/>
            </a:endParaRPr>
          </a:p>
          <a:p>
            <a:r>
              <a:rPr lang="ru-RU">
                <a:latin typeface="Trebuchet MS" pitchFamily="34" charset="0"/>
              </a:rPr>
              <a:t>9.</a:t>
            </a:r>
            <a:r>
              <a:rPr lang="en-US">
                <a:latin typeface="Trebuchet MS" pitchFamily="34" charset="0"/>
              </a:rPr>
              <a:t> http://www.people.su</a:t>
            </a:r>
            <a:endParaRPr lang="ru-RU">
              <a:latin typeface="Trebuchet MS" pitchFamily="34" charset="0"/>
            </a:endParaRPr>
          </a:p>
          <a:p>
            <a:r>
              <a:rPr lang="ru-RU">
                <a:latin typeface="Trebuchet MS" pitchFamily="34" charset="0"/>
              </a:rPr>
              <a:t>10.Пономарев А. Н. Советские авиационные конструкторы. М., 1977; </a:t>
            </a:r>
          </a:p>
          <a:p>
            <a:r>
              <a:rPr lang="ru-RU">
                <a:latin typeface="Trebuchet MS" pitchFamily="34" charset="0"/>
              </a:rPr>
              <a:t>11.Грин Б. Д. Высокое небо. [Изд. 2-е]. Пермь, 1973. </a:t>
            </a:r>
          </a:p>
        </p:txBody>
      </p:sp>
      <p:pic>
        <p:nvPicPr>
          <p:cNvPr id="30722" name="Picture 3" descr="C:\Program Files (x86)\Microsoft Office\MEDIA\CAGCAT10\j0233070.wmf"/>
          <p:cNvPicPr>
            <a:picLocks noChangeAspect="1" noChangeArrowheads="1"/>
          </p:cNvPicPr>
          <p:nvPr/>
        </p:nvPicPr>
        <p:blipFill>
          <a:blip r:embed="rId2"/>
          <a:srcRect/>
          <a:stretch>
            <a:fillRect/>
          </a:stretch>
        </p:blipFill>
        <p:spPr bwMode="auto">
          <a:xfrm>
            <a:off x="5653088" y="5084763"/>
            <a:ext cx="2960687"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Объект 3"/>
          <p:cNvPicPr>
            <a:picLocks noGrp="1" noChangeAspect="1"/>
          </p:cNvPicPr>
          <p:nvPr>
            <p:ph sz="quarter" idx="13"/>
          </p:nvPr>
        </p:nvPicPr>
        <p:blipFill>
          <a:blip r:embed="rId2"/>
          <a:srcRect/>
          <a:stretch>
            <a:fillRect/>
          </a:stretch>
        </p:blipFill>
        <p:spPr>
          <a:xfrm>
            <a:off x="684213" y="333375"/>
            <a:ext cx="1701800" cy="2540000"/>
          </a:xfrm>
        </p:spPr>
      </p:pic>
      <p:sp>
        <p:nvSpPr>
          <p:cNvPr id="14338" name="TextBox 4"/>
          <p:cNvSpPr txBox="1">
            <a:spLocks noChangeArrowheads="1"/>
          </p:cNvSpPr>
          <p:nvPr/>
        </p:nvSpPr>
        <p:spPr bwMode="auto">
          <a:xfrm>
            <a:off x="468313" y="2924175"/>
            <a:ext cx="2016125" cy="1016000"/>
          </a:xfrm>
          <a:prstGeom prst="rect">
            <a:avLst/>
          </a:prstGeom>
          <a:noFill/>
          <a:ln w="9525">
            <a:noFill/>
            <a:miter lim="800000"/>
            <a:headEnd/>
            <a:tailEnd/>
          </a:ln>
        </p:spPr>
        <p:txBody>
          <a:bodyPr>
            <a:spAutoFit/>
          </a:bodyPr>
          <a:lstStyle/>
          <a:p>
            <a:pPr algn="ctr"/>
            <a:r>
              <a:rPr lang="ru-RU" sz="2000" b="1">
                <a:latin typeface="Trebuchet MS" pitchFamily="34" charset="0"/>
              </a:rPr>
              <a:t>Попов</a:t>
            </a:r>
            <a:br>
              <a:rPr lang="ru-RU" sz="2000" b="1">
                <a:latin typeface="Trebuchet MS" pitchFamily="34" charset="0"/>
              </a:rPr>
            </a:br>
            <a:r>
              <a:rPr lang="ru-RU" sz="2000" b="1">
                <a:latin typeface="Trebuchet MS" pitchFamily="34" charset="0"/>
              </a:rPr>
              <a:t>Александр Степанович</a:t>
            </a:r>
          </a:p>
        </p:txBody>
      </p:sp>
      <p:sp>
        <p:nvSpPr>
          <p:cNvPr id="14339" name="TextBox 6"/>
          <p:cNvSpPr txBox="1">
            <a:spLocks noChangeArrowheads="1"/>
          </p:cNvSpPr>
          <p:nvPr/>
        </p:nvSpPr>
        <p:spPr bwMode="auto">
          <a:xfrm>
            <a:off x="468313" y="4508500"/>
            <a:ext cx="8197850" cy="1570038"/>
          </a:xfrm>
          <a:prstGeom prst="rect">
            <a:avLst/>
          </a:prstGeom>
          <a:noFill/>
          <a:ln w="9525">
            <a:noFill/>
            <a:miter lim="800000"/>
            <a:headEnd/>
            <a:tailEnd/>
          </a:ln>
        </p:spPr>
        <p:txBody>
          <a:bodyPr>
            <a:spAutoFit/>
          </a:bodyPr>
          <a:lstStyle/>
          <a:p>
            <a:pPr algn="ctr"/>
            <a:r>
              <a:rPr lang="ru-RU" sz="2400" b="1">
                <a:solidFill>
                  <a:srgbClr val="0070C0"/>
                </a:solidFill>
                <a:latin typeface="Trebuchet MS" pitchFamily="34" charset="0"/>
              </a:rPr>
              <a:t>Немало замечательных людей, принесли славу пермской земле. Кто-то из них родился и провёл всю свою жизнь в Перми, кто-то прожил здесь лишь часть жизни, но оставил неизгладимый след.</a:t>
            </a:r>
          </a:p>
        </p:txBody>
      </p:sp>
      <p:pic>
        <p:nvPicPr>
          <p:cNvPr id="14340" name="Рисунок 7"/>
          <p:cNvPicPr>
            <a:picLocks noChangeAspect="1"/>
          </p:cNvPicPr>
          <p:nvPr/>
        </p:nvPicPr>
        <p:blipFill>
          <a:blip r:embed="rId3"/>
          <a:srcRect/>
          <a:stretch>
            <a:fillRect/>
          </a:stretch>
        </p:blipFill>
        <p:spPr bwMode="auto">
          <a:xfrm>
            <a:off x="2727325" y="384175"/>
            <a:ext cx="1890713" cy="2520950"/>
          </a:xfrm>
          <a:prstGeom prst="rect">
            <a:avLst/>
          </a:prstGeom>
          <a:noFill/>
          <a:ln w="9525">
            <a:noFill/>
            <a:miter lim="800000"/>
            <a:headEnd/>
            <a:tailEnd/>
          </a:ln>
        </p:spPr>
      </p:pic>
      <p:sp>
        <p:nvSpPr>
          <p:cNvPr id="14341" name="TextBox 9"/>
          <p:cNvSpPr txBox="1">
            <a:spLocks noChangeArrowheads="1"/>
          </p:cNvSpPr>
          <p:nvPr/>
        </p:nvSpPr>
        <p:spPr bwMode="auto">
          <a:xfrm>
            <a:off x="2700338" y="2924175"/>
            <a:ext cx="2016125" cy="1016000"/>
          </a:xfrm>
          <a:prstGeom prst="rect">
            <a:avLst/>
          </a:prstGeom>
          <a:noFill/>
          <a:ln w="9525">
            <a:noFill/>
            <a:miter lim="800000"/>
            <a:headEnd/>
            <a:tailEnd/>
          </a:ln>
        </p:spPr>
        <p:txBody>
          <a:bodyPr>
            <a:spAutoFit/>
          </a:bodyPr>
          <a:lstStyle/>
          <a:p>
            <a:pPr algn="ctr"/>
            <a:r>
              <a:rPr lang="ru-RU" sz="2000" b="1">
                <a:latin typeface="Trebuchet MS" pitchFamily="34" charset="0"/>
              </a:rPr>
              <a:t>Славянов </a:t>
            </a:r>
            <a:br>
              <a:rPr lang="ru-RU" sz="2000" b="1">
                <a:latin typeface="Trebuchet MS" pitchFamily="34" charset="0"/>
              </a:rPr>
            </a:br>
            <a:r>
              <a:rPr lang="ru-RU" sz="2000" b="1">
                <a:latin typeface="Trebuchet MS" pitchFamily="34" charset="0"/>
              </a:rPr>
              <a:t>Николай </a:t>
            </a:r>
            <a:br>
              <a:rPr lang="ru-RU" sz="2000" b="1">
                <a:latin typeface="Trebuchet MS" pitchFamily="34" charset="0"/>
              </a:rPr>
            </a:br>
            <a:r>
              <a:rPr lang="ru-RU" sz="2000" b="1">
                <a:latin typeface="Trebuchet MS" pitchFamily="34" charset="0"/>
              </a:rPr>
              <a:t>Гаврилович </a:t>
            </a:r>
          </a:p>
        </p:txBody>
      </p:sp>
      <p:pic>
        <p:nvPicPr>
          <p:cNvPr id="14342" name="Рисунок 11"/>
          <p:cNvPicPr>
            <a:picLocks noChangeAspect="1"/>
          </p:cNvPicPr>
          <p:nvPr/>
        </p:nvPicPr>
        <p:blipFill>
          <a:blip r:embed="rId4"/>
          <a:srcRect/>
          <a:stretch>
            <a:fillRect/>
          </a:stretch>
        </p:blipFill>
        <p:spPr bwMode="auto">
          <a:xfrm>
            <a:off x="6875463" y="384175"/>
            <a:ext cx="1790700" cy="2540000"/>
          </a:xfrm>
          <a:prstGeom prst="rect">
            <a:avLst/>
          </a:prstGeom>
          <a:noFill/>
          <a:ln w="9525">
            <a:noFill/>
            <a:miter lim="800000"/>
            <a:headEnd/>
            <a:tailEnd/>
          </a:ln>
        </p:spPr>
      </p:pic>
      <p:sp>
        <p:nvSpPr>
          <p:cNvPr id="14343" name="TextBox 12"/>
          <p:cNvSpPr txBox="1">
            <a:spLocks noChangeArrowheads="1"/>
          </p:cNvSpPr>
          <p:nvPr/>
        </p:nvSpPr>
        <p:spPr bwMode="auto">
          <a:xfrm>
            <a:off x="6875463" y="2973388"/>
            <a:ext cx="1790700" cy="1014412"/>
          </a:xfrm>
          <a:prstGeom prst="rect">
            <a:avLst/>
          </a:prstGeom>
          <a:noFill/>
          <a:ln w="9525">
            <a:noFill/>
            <a:miter lim="800000"/>
            <a:headEnd/>
            <a:tailEnd/>
          </a:ln>
        </p:spPr>
        <p:txBody>
          <a:bodyPr>
            <a:spAutoFit/>
          </a:bodyPr>
          <a:lstStyle/>
          <a:p>
            <a:pPr algn="ctr"/>
            <a:r>
              <a:rPr lang="ru-RU" sz="2000" b="1">
                <a:latin typeface="Trebuchet MS" pitchFamily="34" charset="0"/>
              </a:rPr>
              <a:t>Швецов</a:t>
            </a:r>
            <a:br>
              <a:rPr lang="ru-RU" sz="2000" b="1">
                <a:latin typeface="Trebuchet MS" pitchFamily="34" charset="0"/>
              </a:rPr>
            </a:br>
            <a:r>
              <a:rPr lang="ru-RU" sz="2000" b="1">
                <a:latin typeface="Trebuchet MS" pitchFamily="34" charset="0"/>
              </a:rPr>
              <a:t>Аркадий Дмитриевич</a:t>
            </a:r>
          </a:p>
        </p:txBody>
      </p:sp>
      <p:pic>
        <p:nvPicPr>
          <p:cNvPr id="14344" name="Рисунок 13"/>
          <p:cNvPicPr>
            <a:picLocks noChangeAspect="1"/>
          </p:cNvPicPr>
          <p:nvPr/>
        </p:nvPicPr>
        <p:blipFill>
          <a:blip r:embed="rId5"/>
          <a:srcRect/>
          <a:stretch>
            <a:fillRect/>
          </a:stretch>
        </p:blipFill>
        <p:spPr bwMode="auto">
          <a:xfrm>
            <a:off x="4859338" y="384175"/>
            <a:ext cx="1822450" cy="2479675"/>
          </a:xfrm>
          <a:prstGeom prst="rect">
            <a:avLst/>
          </a:prstGeom>
          <a:noFill/>
          <a:ln w="9525">
            <a:noFill/>
            <a:miter lim="800000"/>
            <a:headEnd/>
            <a:tailEnd/>
          </a:ln>
        </p:spPr>
      </p:pic>
      <p:sp>
        <p:nvSpPr>
          <p:cNvPr id="14345" name="TextBox 14"/>
          <p:cNvSpPr txBox="1">
            <a:spLocks noChangeArrowheads="1"/>
          </p:cNvSpPr>
          <p:nvPr/>
        </p:nvSpPr>
        <p:spPr bwMode="auto">
          <a:xfrm>
            <a:off x="4881563" y="2909888"/>
            <a:ext cx="1800225" cy="1016000"/>
          </a:xfrm>
          <a:prstGeom prst="rect">
            <a:avLst/>
          </a:prstGeom>
          <a:noFill/>
          <a:ln w="9525">
            <a:noFill/>
            <a:miter lim="800000"/>
            <a:headEnd/>
            <a:tailEnd/>
          </a:ln>
        </p:spPr>
        <p:txBody>
          <a:bodyPr>
            <a:spAutoFit/>
          </a:bodyPr>
          <a:lstStyle/>
          <a:p>
            <a:pPr algn="ctr"/>
            <a:r>
              <a:rPr lang="ru-RU" sz="2000" b="1">
                <a:latin typeface="Trebuchet MS" pitchFamily="34" charset="0"/>
              </a:rPr>
              <a:t>Петров</a:t>
            </a:r>
            <a:br>
              <a:rPr lang="ru-RU" sz="2000" b="1">
                <a:latin typeface="Trebuchet MS" pitchFamily="34" charset="0"/>
              </a:rPr>
            </a:br>
            <a:r>
              <a:rPr lang="ru-RU" sz="2000" b="1">
                <a:latin typeface="Trebuchet MS" pitchFamily="34" charset="0"/>
              </a:rPr>
              <a:t>Фёдор Фёдорович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a:extLst>
              <a:ext uri="{28A0092B-C50C-407E-A947-70E740481C1C}"/>
            </a:extLst>
          </a:blip>
          <a:stretch>
            <a:fillRect/>
          </a:stretch>
        </p:blipFill>
        <p:spPr>
          <a:xfrm>
            <a:off x="251520" y="560426"/>
            <a:ext cx="3312368" cy="4698394"/>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362" name="TextBox 4"/>
          <p:cNvSpPr txBox="1">
            <a:spLocks noChangeArrowheads="1"/>
          </p:cNvSpPr>
          <p:nvPr/>
        </p:nvSpPr>
        <p:spPr bwMode="auto">
          <a:xfrm>
            <a:off x="3348038" y="981075"/>
            <a:ext cx="5795962" cy="4032250"/>
          </a:xfrm>
          <a:prstGeom prst="rect">
            <a:avLst/>
          </a:prstGeom>
          <a:noFill/>
          <a:ln w="9525">
            <a:noFill/>
            <a:miter lim="800000"/>
            <a:headEnd/>
            <a:tailEnd/>
          </a:ln>
        </p:spPr>
        <p:txBody>
          <a:bodyPr>
            <a:spAutoFit/>
          </a:bodyPr>
          <a:lstStyle/>
          <a:p>
            <a:pPr algn="ctr"/>
            <a:r>
              <a:rPr lang="ru-RU" sz="4400" b="1">
                <a:solidFill>
                  <a:srgbClr val="0070C0"/>
                </a:solidFill>
                <a:latin typeface="Trebuchet MS" pitchFamily="34" charset="0"/>
              </a:rPr>
              <a:t>Швецов Аркадий Дмитриевич -</a:t>
            </a:r>
          </a:p>
          <a:p>
            <a:pPr algn="ctr"/>
            <a:r>
              <a:rPr lang="ru-RU" sz="2800" b="1">
                <a:latin typeface="Trebuchet MS" pitchFamily="34" charset="0"/>
              </a:rPr>
              <a:t>конструктор  авиационных двигателей, доктор технических наук, генерал-лейтенант  инженерно-технической службы, </a:t>
            </a:r>
            <a:br>
              <a:rPr lang="ru-RU" sz="2800" b="1">
                <a:latin typeface="Trebuchet MS" pitchFamily="34" charset="0"/>
              </a:rPr>
            </a:br>
            <a:r>
              <a:rPr lang="ru-RU" sz="2800" b="1">
                <a:latin typeface="Trebuchet MS" pitchFamily="34" charset="0"/>
              </a:rPr>
              <a:t>Герой Труда.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Рисунок 2"/>
          <p:cNvPicPr>
            <a:picLocks noChangeAspect="1"/>
          </p:cNvPicPr>
          <p:nvPr/>
        </p:nvPicPr>
        <p:blipFill>
          <a:blip r:embed="rId2"/>
          <a:srcRect/>
          <a:stretch>
            <a:fillRect/>
          </a:stretch>
        </p:blipFill>
        <p:spPr bwMode="auto">
          <a:xfrm>
            <a:off x="250825" y="404813"/>
            <a:ext cx="3802063" cy="2519362"/>
          </a:xfrm>
          <a:prstGeom prst="rect">
            <a:avLst/>
          </a:prstGeom>
          <a:noFill/>
          <a:ln w="9525">
            <a:noFill/>
            <a:miter lim="800000"/>
            <a:headEnd/>
            <a:tailEnd/>
          </a:ln>
        </p:spPr>
      </p:pic>
      <p:sp>
        <p:nvSpPr>
          <p:cNvPr id="16386" name="TextBox 3"/>
          <p:cNvSpPr txBox="1">
            <a:spLocks noChangeArrowheads="1"/>
          </p:cNvSpPr>
          <p:nvPr/>
        </p:nvSpPr>
        <p:spPr bwMode="auto">
          <a:xfrm>
            <a:off x="468313" y="3284538"/>
            <a:ext cx="3095625" cy="1939925"/>
          </a:xfrm>
          <a:prstGeom prst="rect">
            <a:avLst/>
          </a:prstGeom>
          <a:noFill/>
          <a:ln w="9525">
            <a:noFill/>
            <a:miter lim="800000"/>
            <a:headEnd/>
            <a:tailEnd/>
          </a:ln>
        </p:spPr>
        <p:txBody>
          <a:bodyPr>
            <a:spAutoFit/>
          </a:bodyPr>
          <a:lstStyle/>
          <a:p>
            <a:pPr algn="ctr"/>
            <a:r>
              <a:rPr lang="ru-RU" sz="2000" b="1">
                <a:solidFill>
                  <a:srgbClr val="0070C0"/>
                </a:solidFill>
                <a:latin typeface="Trebuchet MS" pitchFamily="34" charset="0"/>
              </a:rPr>
              <a:t>Пермское реальное Алексеевское училище, ныне авиатехникум имени А.Д.Швецова. </a:t>
            </a:r>
            <a:br>
              <a:rPr lang="ru-RU" sz="2000" b="1">
                <a:solidFill>
                  <a:srgbClr val="0070C0"/>
                </a:solidFill>
                <a:latin typeface="Trebuchet MS" pitchFamily="34" charset="0"/>
              </a:rPr>
            </a:br>
            <a:r>
              <a:rPr lang="ru-RU" sz="2000" b="1">
                <a:solidFill>
                  <a:srgbClr val="0070C0"/>
                </a:solidFill>
                <a:latin typeface="Trebuchet MS" pitchFamily="34" charset="0"/>
              </a:rPr>
              <a:t>г.Пермь 1903г</a:t>
            </a:r>
            <a:r>
              <a:rPr lang="ru-RU" sz="2000" b="1">
                <a:latin typeface="Trebuchet MS" pitchFamily="34" charset="0"/>
              </a:rPr>
              <a:t>.</a:t>
            </a:r>
          </a:p>
        </p:txBody>
      </p:sp>
      <p:sp>
        <p:nvSpPr>
          <p:cNvPr id="16387" name="TextBox 4"/>
          <p:cNvSpPr txBox="1">
            <a:spLocks noChangeArrowheads="1"/>
          </p:cNvSpPr>
          <p:nvPr/>
        </p:nvSpPr>
        <p:spPr bwMode="auto">
          <a:xfrm>
            <a:off x="4140200" y="404813"/>
            <a:ext cx="4895850" cy="6248400"/>
          </a:xfrm>
          <a:prstGeom prst="rect">
            <a:avLst/>
          </a:prstGeom>
          <a:noFill/>
          <a:ln w="9525">
            <a:noFill/>
            <a:miter lim="800000"/>
            <a:headEnd/>
            <a:tailEnd/>
          </a:ln>
        </p:spPr>
        <p:txBody>
          <a:bodyPr>
            <a:spAutoFit/>
          </a:bodyPr>
          <a:lstStyle/>
          <a:p>
            <a:r>
              <a:rPr lang="ru-RU" sz="2000" b="1">
                <a:latin typeface="Trebuchet MS" pitchFamily="34" charset="0"/>
              </a:rPr>
              <a:t>Аркадий Дмитриевич  Швецов родился в 1892 году в посёлке Нижнесергинского завода Красноуфимского уезда Пермской губернии, в семье заводского учителя. </a:t>
            </a:r>
          </a:p>
          <a:p>
            <a:endParaRPr lang="ru-RU" sz="2000" b="1">
              <a:latin typeface="Trebuchet MS" pitchFamily="34" charset="0"/>
            </a:endParaRPr>
          </a:p>
          <a:p>
            <a:r>
              <a:rPr lang="ru-RU" sz="2000" b="1">
                <a:latin typeface="Trebuchet MS" pitchFamily="34" charset="0"/>
              </a:rPr>
              <a:t>Летом 1901 г. Аркадий Швецов был зачислен в приготовительный класс Пермского Алексеевского реального училища. 5 июня 1908 г. ему был выдан аттестат о среднем образовании.</a:t>
            </a:r>
          </a:p>
          <a:p>
            <a:endParaRPr lang="ru-RU" sz="2000" b="1">
              <a:latin typeface="Trebuchet MS" pitchFamily="34" charset="0"/>
            </a:endParaRPr>
          </a:p>
          <a:p>
            <a:r>
              <a:rPr lang="ru-RU" sz="2000" b="1">
                <a:latin typeface="Trebuchet MS" pitchFamily="34" charset="0"/>
              </a:rPr>
              <a:t>Летом 1909 г. Аркадий приехал в Москву и поступил на механическое отделение Высшего технического училища, уже тогда имевшего славу замечательной школы русских механиков.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4356100" y="260350"/>
            <a:ext cx="4537075" cy="6248400"/>
          </a:xfrm>
          <a:prstGeom prst="rect">
            <a:avLst/>
          </a:prstGeom>
          <a:noFill/>
          <a:ln w="9525">
            <a:noFill/>
            <a:miter lim="800000"/>
            <a:headEnd/>
            <a:tailEnd/>
          </a:ln>
        </p:spPr>
        <p:txBody>
          <a:bodyPr>
            <a:spAutoFit/>
          </a:bodyPr>
          <a:lstStyle/>
          <a:p>
            <a:r>
              <a:rPr lang="ru-RU" sz="2000">
                <a:latin typeface="Trebuchet MS" pitchFamily="34" charset="0"/>
              </a:rPr>
              <a:t>  </a:t>
            </a:r>
            <a:r>
              <a:rPr lang="ru-RU" sz="2000" b="1">
                <a:latin typeface="Trebuchet MS" pitchFamily="34" charset="0"/>
              </a:rPr>
              <a:t>В конце 1911 г. умер Дмитрий Степанович, отец Швецова, и Аркадий предложил матери с младшими детьми переехать в Москву. Он взял на себя материальные заботы о семье: днем работал чертежником на заводе, корректором в типографии, а вечера просиживал над учебниками. И все же денег не хватало. Швецову пришлось на время оставить учебу. В это время у него зародился страстный интерес ко всему, что связано с авиацией. Он поступил на завод «Динамо» токарем, где раскрылся как конструктор станочных приспособлений. В начале 1917 г. руководство завода предложило ему место техника-конструктора.</a:t>
            </a:r>
          </a:p>
        </p:txBody>
      </p:sp>
      <p:pic>
        <p:nvPicPr>
          <p:cNvPr id="17410" name="Рисунок 2"/>
          <p:cNvPicPr>
            <a:picLocks noChangeAspect="1"/>
          </p:cNvPicPr>
          <p:nvPr/>
        </p:nvPicPr>
        <p:blipFill>
          <a:blip r:embed="rId2"/>
          <a:srcRect/>
          <a:stretch>
            <a:fillRect/>
          </a:stretch>
        </p:blipFill>
        <p:spPr bwMode="auto">
          <a:xfrm>
            <a:off x="180975" y="1557338"/>
            <a:ext cx="4002088" cy="300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611188" y="260350"/>
            <a:ext cx="8101012" cy="3786188"/>
          </a:xfrm>
          <a:prstGeom prst="rect">
            <a:avLst/>
          </a:prstGeom>
          <a:noFill/>
          <a:ln w="9525">
            <a:noFill/>
            <a:miter lim="800000"/>
            <a:headEnd/>
            <a:tailEnd/>
          </a:ln>
        </p:spPr>
        <p:txBody>
          <a:bodyPr>
            <a:spAutoFit/>
          </a:bodyPr>
          <a:lstStyle/>
          <a:p>
            <a:r>
              <a:rPr lang="ru-RU" sz="2000" b="1">
                <a:latin typeface="Trebuchet MS" pitchFamily="34" charset="0"/>
              </a:rPr>
              <a:t>В 1922 г. Швецов приступает к работе по созданию русского авиационного мотора. Еще через год он возглавил технический отдел завода «Мотор» и закончил работу по созданию М-8-РАМ. </a:t>
            </a:r>
          </a:p>
          <a:p>
            <a:r>
              <a:rPr lang="ru-RU" sz="2000" b="1">
                <a:latin typeface="Trebuchet MS" pitchFamily="34" charset="0"/>
              </a:rPr>
              <a:t>11 февраля 1924 г. А.Д. Швецова назначили главным инженером авиазавода «Мотор». В 1926 г. конструкторской группе под руководством Швецова удалось создать пятицилиндровый звездообразный двигатель с воздушным охлаждением, который стал первым серийным авиамотором отечественной конструкции.</a:t>
            </a:r>
          </a:p>
          <a:p>
            <a:r>
              <a:rPr lang="ru-RU" sz="2000" b="1">
                <a:latin typeface="Trebuchet MS" pitchFamily="34" charset="0"/>
              </a:rPr>
              <a:t>Этот двигатель Швецова получил марку М-11 и был установлен на самолетах.</a:t>
            </a:r>
          </a:p>
        </p:txBody>
      </p:sp>
      <p:pic>
        <p:nvPicPr>
          <p:cNvPr id="18434" name="Picture 2" descr="C:\Users\Zera\Desktop\Новая папка\history_museum_1.jpg"/>
          <p:cNvPicPr>
            <a:picLocks noChangeAspect="1" noChangeArrowheads="1"/>
          </p:cNvPicPr>
          <p:nvPr/>
        </p:nvPicPr>
        <p:blipFill>
          <a:blip r:embed="rId2"/>
          <a:srcRect/>
          <a:stretch>
            <a:fillRect/>
          </a:stretch>
        </p:blipFill>
        <p:spPr bwMode="auto">
          <a:xfrm>
            <a:off x="2727325" y="4051300"/>
            <a:ext cx="3906838" cy="2624138"/>
          </a:xfrm>
          <a:prstGeom prst="rect">
            <a:avLst/>
          </a:prstGeom>
          <a:noFill/>
          <a:ln w="9525">
            <a:noFill/>
            <a:miter lim="800000"/>
            <a:headEnd/>
            <a:tailEnd/>
          </a:ln>
        </p:spPr>
      </p:pic>
      <p:sp>
        <p:nvSpPr>
          <p:cNvPr id="18435" name="TextBox 2"/>
          <p:cNvSpPr txBox="1">
            <a:spLocks noChangeArrowheads="1"/>
          </p:cNvSpPr>
          <p:nvPr/>
        </p:nvSpPr>
        <p:spPr bwMode="auto">
          <a:xfrm>
            <a:off x="6804025" y="4292600"/>
            <a:ext cx="1908175" cy="1016000"/>
          </a:xfrm>
          <a:prstGeom prst="rect">
            <a:avLst/>
          </a:prstGeom>
          <a:noFill/>
          <a:ln w="9525">
            <a:noFill/>
            <a:miter lim="800000"/>
            <a:headEnd/>
            <a:tailEnd/>
          </a:ln>
        </p:spPr>
        <p:txBody>
          <a:bodyPr>
            <a:spAutoFit/>
          </a:bodyPr>
          <a:lstStyle/>
          <a:p>
            <a:pPr algn="ctr"/>
            <a:r>
              <a:rPr lang="ru-RU" sz="2000" b="1">
                <a:solidFill>
                  <a:srgbClr val="0070C0"/>
                </a:solidFill>
                <a:latin typeface="Trebuchet MS" pitchFamily="34" charset="0"/>
              </a:rPr>
              <a:t>Самолет</a:t>
            </a:r>
          </a:p>
          <a:p>
            <a:pPr algn="ctr"/>
            <a:r>
              <a:rPr lang="ru-RU" sz="2000" b="1">
                <a:solidFill>
                  <a:srgbClr val="0070C0"/>
                </a:solidFill>
                <a:latin typeface="Trebuchet MS" pitchFamily="34" charset="0"/>
              </a:rPr>
              <a:t>«У-2»</a:t>
            </a:r>
          </a:p>
          <a:p>
            <a:pPr algn="ctr"/>
            <a:r>
              <a:rPr lang="ru-RU" sz="2000" b="1">
                <a:solidFill>
                  <a:srgbClr val="0070C0"/>
                </a:solidFill>
                <a:latin typeface="Trebuchet MS" pitchFamily="34" charset="0"/>
              </a:rPr>
              <a:t>(«ПО-2»).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4500563" y="896938"/>
            <a:ext cx="4175125" cy="3784600"/>
          </a:xfrm>
          <a:prstGeom prst="rect">
            <a:avLst/>
          </a:prstGeom>
          <a:noFill/>
          <a:ln w="9525">
            <a:noFill/>
            <a:miter lim="800000"/>
            <a:headEnd/>
            <a:tailEnd/>
          </a:ln>
        </p:spPr>
        <p:txBody>
          <a:bodyPr>
            <a:spAutoFit/>
          </a:bodyPr>
          <a:lstStyle/>
          <a:p>
            <a:r>
              <a:rPr lang="ru-RU" sz="2000" b="1">
                <a:latin typeface="Trebuchet MS" pitchFamily="34" charset="0"/>
              </a:rPr>
              <a:t>Швецов получил известность как талантливый конструктор авиамоторов с воздушным охлаждением. </a:t>
            </a:r>
          </a:p>
          <a:p>
            <a:r>
              <a:rPr lang="ru-RU" sz="2000" b="1">
                <a:latin typeface="Trebuchet MS" pitchFamily="34" charset="0"/>
              </a:rPr>
              <a:t>В 1927 г. выпущенный под руководством Швецова двигатель М-22 привлек внимание авиаконструктора А.Н. Туполева. Был построен опытный истребитель, который поступил в серийное производство. </a:t>
            </a:r>
          </a:p>
        </p:txBody>
      </p:sp>
      <p:pic>
        <p:nvPicPr>
          <p:cNvPr id="19458" name="Picture 2" descr="C:\Users\Zera\Desktop\Новая папка\300px-Jupiter.engine.arp.750pix.jpg"/>
          <p:cNvPicPr>
            <a:picLocks noChangeAspect="1" noChangeArrowheads="1"/>
          </p:cNvPicPr>
          <p:nvPr/>
        </p:nvPicPr>
        <p:blipFill>
          <a:blip r:embed="rId2"/>
          <a:srcRect/>
          <a:stretch>
            <a:fillRect/>
          </a:stretch>
        </p:blipFill>
        <p:spPr bwMode="auto">
          <a:xfrm>
            <a:off x="327025" y="896938"/>
            <a:ext cx="3668713" cy="4106862"/>
          </a:xfrm>
          <a:prstGeom prst="rect">
            <a:avLst/>
          </a:prstGeom>
          <a:noFill/>
          <a:ln w="9525">
            <a:noFill/>
            <a:miter lim="800000"/>
            <a:headEnd/>
            <a:tailEnd/>
          </a:ln>
        </p:spPr>
      </p:pic>
      <p:sp>
        <p:nvSpPr>
          <p:cNvPr id="19459" name="TextBox 2"/>
          <p:cNvSpPr txBox="1">
            <a:spLocks noChangeArrowheads="1"/>
          </p:cNvSpPr>
          <p:nvPr/>
        </p:nvSpPr>
        <p:spPr bwMode="auto">
          <a:xfrm>
            <a:off x="327025" y="5300663"/>
            <a:ext cx="3957638" cy="1016000"/>
          </a:xfrm>
          <a:prstGeom prst="rect">
            <a:avLst/>
          </a:prstGeom>
          <a:noFill/>
          <a:ln w="9525">
            <a:noFill/>
            <a:miter lim="800000"/>
            <a:headEnd/>
            <a:tailEnd/>
          </a:ln>
        </p:spPr>
        <p:txBody>
          <a:bodyPr>
            <a:spAutoFit/>
          </a:bodyPr>
          <a:lstStyle/>
          <a:p>
            <a:pPr algn="ctr"/>
            <a:r>
              <a:rPr lang="ru-RU" sz="2000" b="1">
                <a:solidFill>
                  <a:srgbClr val="0070C0"/>
                </a:solidFill>
                <a:latin typeface="Trebuchet MS" pitchFamily="34" charset="0"/>
              </a:rPr>
              <a:t>9-цилиндровый, звездообразный, однорядный </a:t>
            </a:r>
          </a:p>
          <a:p>
            <a:pPr algn="ctr"/>
            <a:r>
              <a:rPr lang="ru-RU" sz="2000" b="1">
                <a:solidFill>
                  <a:srgbClr val="0070C0"/>
                </a:solidFill>
                <a:latin typeface="Trebuchet MS" pitchFamily="34" charset="0"/>
              </a:rPr>
              <a:t>М-22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323850" y="2492375"/>
            <a:ext cx="8640763" cy="4094163"/>
          </a:xfrm>
          <a:prstGeom prst="rect">
            <a:avLst/>
          </a:prstGeom>
          <a:noFill/>
          <a:ln w="9525">
            <a:noFill/>
            <a:miter lim="800000"/>
            <a:headEnd/>
            <a:tailEnd/>
          </a:ln>
        </p:spPr>
        <p:txBody>
          <a:bodyPr>
            <a:spAutoFit/>
          </a:bodyPr>
          <a:lstStyle/>
          <a:p>
            <a:r>
              <a:rPr lang="ru-RU" sz="2000" b="1">
                <a:latin typeface="Trebuchet MS" pitchFamily="34" charset="0"/>
              </a:rPr>
              <a:t>В 1931 г. и в 1933 г. Швецов с группой специалистов авиапрома был командирован в Соединенные Штаты Америки для ознакомления с опытом авиационных фирм. После возвращения Аркадия Дмитриевича в 1934 г. правительство приняло решение направить его главным конструктором на новый моторостроительный завод в г. Пермь, которым остался до конца жизни. В июле 1935 г. первый пермский мотор М-25 отлично выдержал государственные испытания. Этот двигатель был установлен на истребителе И-15, созданном авиаконструктором </a:t>
            </a:r>
          </a:p>
          <a:p>
            <a:r>
              <a:rPr lang="ru-RU" sz="2000" b="1">
                <a:latin typeface="Trebuchet MS" pitchFamily="34" charset="0"/>
              </a:rPr>
              <a:t>Н.Н. Поликарповым. Его с полным правом называли одним из лучших истребителей в мире. Это было подтверждено на международной авиационной выставке, которая проходила </a:t>
            </a:r>
          </a:p>
          <a:p>
            <a:r>
              <a:rPr lang="ru-RU" sz="2000" b="1">
                <a:latin typeface="Trebuchet MS" pitchFamily="34" charset="0"/>
              </a:rPr>
              <a:t>в 1935 г. в Италии. </a:t>
            </a:r>
          </a:p>
        </p:txBody>
      </p:sp>
      <p:pic>
        <p:nvPicPr>
          <p:cNvPr id="20482" name="Picture 2" descr="C:\Users\Zera\Desktop\Новая папка\300px-Shvetsov_M-25A.jpg"/>
          <p:cNvPicPr>
            <a:picLocks noChangeAspect="1" noChangeArrowheads="1"/>
          </p:cNvPicPr>
          <p:nvPr/>
        </p:nvPicPr>
        <p:blipFill>
          <a:blip r:embed="rId2"/>
          <a:srcRect/>
          <a:stretch>
            <a:fillRect/>
          </a:stretch>
        </p:blipFill>
        <p:spPr bwMode="auto">
          <a:xfrm>
            <a:off x="3021013" y="190500"/>
            <a:ext cx="3279775" cy="2301875"/>
          </a:xfrm>
          <a:prstGeom prst="rect">
            <a:avLst/>
          </a:prstGeom>
          <a:noFill/>
          <a:ln w="9525">
            <a:noFill/>
            <a:miter lim="800000"/>
            <a:headEnd/>
            <a:tailEnd/>
          </a:ln>
        </p:spPr>
      </p:pic>
      <p:sp>
        <p:nvSpPr>
          <p:cNvPr id="20483" name="TextBox 2"/>
          <p:cNvSpPr txBox="1">
            <a:spLocks noChangeArrowheads="1"/>
          </p:cNvSpPr>
          <p:nvPr/>
        </p:nvSpPr>
        <p:spPr bwMode="auto">
          <a:xfrm>
            <a:off x="6443663" y="333375"/>
            <a:ext cx="2520950" cy="1476375"/>
          </a:xfrm>
          <a:prstGeom prst="rect">
            <a:avLst/>
          </a:prstGeom>
          <a:noFill/>
          <a:ln w="9525">
            <a:noFill/>
            <a:miter lim="800000"/>
            <a:headEnd/>
            <a:tailEnd/>
          </a:ln>
        </p:spPr>
        <p:txBody>
          <a:bodyPr>
            <a:spAutoFit/>
          </a:bodyPr>
          <a:lstStyle/>
          <a:p>
            <a:pPr algn="ctr"/>
            <a:r>
              <a:rPr lang="ru-RU" b="1">
                <a:solidFill>
                  <a:srgbClr val="0070C0"/>
                </a:solidFill>
                <a:latin typeface="Trebuchet MS" pitchFamily="34" charset="0"/>
              </a:rPr>
              <a:t>Двигатель М-25А</a:t>
            </a:r>
          </a:p>
          <a:p>
            <a:pPr algn="ctr"/>
            <a:r>
              <a:rPr lang="ru-RU" b="1">
                <a:solidFill>
                  <a:srgbClr val="0070C0"/>
                </a:solidFill>
                <a:latin typeface="Trebuchet MS" pitchFamily="34" charset="0"/>
              </a:rPr>
              <a:t>(звездообразный,</a:t>
            </a:r>
            <a:br>
              <a:rPr lang="ru-RU" b="1">
                <a:solidFill>
                  <a:srgbClr val="0070C0"/>
                </a:solidFill>
                <a:latin typeface="Trebuchet MS" pitchFamily="34" charset="0"/>
              </a:rPr>
            </a:br>
            <a:r>
              <a:rPr lang="ru-RU" b="1">
                <a:solidFill>
                  <a:srgbClr val="0070C0"/>
                </a:solidFill>
                <a:latin typeface="Trebuchet MS" pitchFamily="34" charset="0"/>
              </a:rPr>
              <a:t>с системой </a:t>
            </a:r>
            <a:br>
              <a:rPr lang="ru-RU" b="1">
                <a:solidFill>
                  <a:srgbClr val="0070C0"/>
                </a:solidFill>
                <a:latin typeface="Trebuchet MS" pitchFamily="34" charset="0"/>
              </a:rPr>
            </a:br>
            <a:r>
              <a:rPr lang="ru-RU" b="1">
                <a:solidFill>
                  <a:srgbClr val="0070C0"/>
                </a:solidFill>
                <a:latin typeface="Trebuchet MS" pitchFamily="34" charset="0"/>
              </a:rPr>
              <a:t>воздушного охлаждения)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1"/>
          <p:cNvSpPr>
            <a:spLocks noChangeArrowheads="1"/>
          </p:cNvSpPr>
          <p:nvPr/>
        </p:nvSpPr>
        <p:spPr bwMode="auto">
          <a:xfrm>
            <a:off x="4716463" y="552450"/>
            <a:ext cx="4211637" cy="5018088"/>
          </a:xfrm>
          <a:prstGeom prst="rect">
            <a:avLst/>
          </a:prstGeom>
          <a:noFill/>
          <a:ln w="9525">
            <a:noFill/>
            <a:miter lim="800000"/>
            <a:headEnd/>
            <a:tailEnd/>
          </a:ln>
        </p:spPr>
        <p:txBody>
          <a:bodyPr>
            <a:spAutoFit/>
          </a:bodyPr>
          <a:lstStyle/>
          <a:p>
            <a:r>
              <a:rPr lang="ru-RU" sz="2000" b="1">
                <a:latin typeface="Trebuchet MS" pitchFamily="34" charset="0"/>
              </a:rPr>
              <a:t> Швецов как руководитель опытно-конструкторского бюро в преддверии возможной войны с фашистской Германией стремился форсировать работу над АШ-82, поскольку понимал, что предстоящая война станет гигантской схваткой моторов. </a:t>
            </a:r>
          </a:p>
          <a:p>
            <a:r>
              <a:rPr lang="ru-RU" sz="2000" b="1">
                <a:latin typeface="Trebuchet MS" pitchFamily="34" charset="0"/>
              </a:rPr>
              <a:t>Осенью 1940 г. за большой научно-технический вклад, внесенный в создание авиадвигателей, Высшая аттестационная комиссия присудила Швецову без защиты диссертации ученую степень доктора технических наук.</a:t>
            </a:r>
          </a:p>
        </p:txBody>
      </p:sp>
      <p:pic>
        <p:nvPicPr>
          <p:cNvPr id="21506" name="Picture 2" descr="C:\Users\Zera\Desktop\Новая папка\e569434ce263b5d9c00690516328f6a3.jpg"/>
          <p:cNvPicPr>
            <a:picLocks noChangeAspect="1" noChangeArrowheads="1"/>
          </p:cNvPicPr>
          <p:nvPr/>
        </p:nvPicPr>
        <p:blipFill>
          <a:blip r:embed="rId2"/>
          <a:srcRect/>
          <a:stretch>
            <a:fillRect/>
          </a:stretch>
        </p:blipFill>
        <p:spPr bwMode="auto">
          <a:xfrm>
            <a:off x="544513" y="404813"/>
            <a:ext cx="3505200" cy="4949825"/>
          </a:xfrm>
          <a:prstGeom prst="rect">
            <a:avLst/>
          </a:prstGeom>
          <a:noFill/>
          <a:ln w="9525">
            <a:noFill/>
            <a:miter lim="800000"/>
            <a:headEnd/>
            <a:tailEnd/>
          </a:ln>
        </p:spPr>
      </p:pic>
      <p:sp>
        <p:nvSpPr>
          <p:cNvPr id="21507" name="TextBox 2"/>
          <p:cNvSpPr txBox="1">
            <a:spLocks noChangeArrowheads="1"/>
          </p:cNvSpPr>
          <p:nvPr/>
        </p:nvSpPr>
        <p:spPr bwMode="auto">
          <a:xfrm>
            <a:off x="0" y="5354638"/>
            <a:ext cx="4859338" cy="1200150"/>
          </a:xfrm>
          <a:prstGeom prst="rect">
            <a:avLst/>
          </a:prstGeom>
          <a:noFill/>
          <a:ln w="9525">
            <a:noFill/>
            <a:miter lim="800000"/>
            <a:headEnd/>
            <a:tailEnd/>
          </a:ln>
        </p:spPr>
        <p:txBody>
          <a:bodyPr>
            <a:spAutoFit/>
          </a:bodyPr>
          <a:lstStyle/>
          <a:p>
            <a:r>
              <a:rPr lang="ru-RU" b="1">
                <a:solidFill>
                  <a:srgbClr val="0070C0"/>
                </a:solidFill>
                <a:latin typeface="Trebuchet MS" pitchFamily="34" charset="0"/>
              </a:rPr>
              <a:t>А.Д. Швецов 24 марта 1942г. с Героями Советского Союза Бирюковым Б.В. и Перепелица А.М., оба погибли в мае 1942 года.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313</TotalTime>
  <Words>947</Words>
  <Application>Microsoft Office PowerPoint</Application>
  <PresentationFormat>Экран (4:3)</PresentationFormat>
  <Paragraphs>61</Paragraphs>
  <Slides>18</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4</vt:i4>
      </vt:variant>
      <vt:variant>
        <vt:lpstr>Заголовки слайдов</vt:lpstr>
      </vt:variant>
      <vt:variant>
        <vt:i4>18</vt:i4>
      </vt:variant>
    </vt:vector>
  </HeadingPairs>
  <TitlesOfParts>
    <vt:vector size="26" baseType="lpstr">
      <vt:lpstr>Trebuchet MS</vt:lpstr>
      <vt:lpstr>Arial</vt:lpstr>
      <vt:lpstr>Georgia</vt:lpstr>
      <vt:lpstr>Calibri</vt:lpstr>
      <vt:lpstr>Воздушный поток</vt:lpstr>
      <vt:lpstr>Воздушный поток</vt:lpstr>
      <vt:lpstr>Воздушный поток</vt: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Швецов Аркадий Дмитриевич</dc:title>
  <dc:creator>Zera</dc:creator>
  <cp:lastModifiedBy>ИвАн</cp:lastModifiedBy>
  <cp:revision>34</cp:revision>
  <dcterms:created xsi:type="dcterms:W3CDTF">2013-03-11T16:09:50Z</dcterms:created>
  <dcterms:modified xsi:type="dcterms:W3CDTF">2013-11-27T19:03:45Z</dcterms:modified>
</cp:coreProperties>
</file>