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  <p:sldId id="266" r:id="rId6"/>
    <p:sldId id="265" r:id="rId7"/>
    <p:sldId id="269" r:id="rId8"/>
    <p:sldId id="275" r:id="rId9"/>
    <p:sldId id="267" r:id="rId10"/>
    <p:sldId id="276" r:id="rId11"/>
    <p:sldId id="273" r:id="rId12"/>
    <p:sldId id="270" r:id="rId13"/>
    <p:sldId id="271" r:id="rId14"/>
    <p:sldId id="274" r:id="rId15"/>
    <p:sldId id="262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5BD"/>
    <a:srgbClr val="FD8C0F"/>
    <a:srgbClr val="D13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7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741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14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1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04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114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95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948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43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42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B7C17-AF1A-4982-B54B-15FA20A68EC5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84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B7C17-AF1A-4982-B54B-15FA20A68EC5}" type="datetimeFigureOut">
              <a:rPr lang="ru-RU" smtClean="0"/>
              <a:pPr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9A422-E78C-41D1-AFF0-28451DEA15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23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articles/615668/" TargetMode="External"/><Relationship Id="rId7" Type="http://schemas.openxmlformats.org/officeDocument/2006/relationships/hyperlink" Target="http://arthome.kiev.ua/mitchenko.html" TargetMode="External"/><Relationship Id="rId2" Type="http://schemas.openxmlformats.org/officeDocument/2006/relationships/hyperlink" Target="http://nsportal.ru/nachalnaya-shkola/matematika/pismennoe-umnozhenie-na-chisla-okanchivayushchiesya-nulyami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roki.net/bp/adclick.php" TargetMode="External"/><Relationship Id="rId5" Type="http://schemas.openxmlformats.org/officeDocument/2006/relationships/hyperlink" Target="http://www.fullhdoboi.com/fantastika/kartinka-zverki-8002/" TargetMode="External"/><Relationship Id="rId4" Type="http://schemas.openxmlformats.org/officeDocument/2006/relationships/hyperlink" Target="http://images.yandex.ru/yandsearch?text=%D0%BC%D0%B0%D0%BB%D0%B5%D0%BD%D1%8C%D0%BA%D0%B8%D0%B9%20%D0%BF%D1%80%D0%B8%D0%BD%D1%86%20%D0%BA%D0%B0%D1%80%D1%82%D0%B8%D0%BD%D0%BA%D0%B8&amp;stype=image&amp;lr=23&amp;noreask=1&amp;source=wi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9" y="1417687"/>
            <a:ext cx="7143799" cy="3011445"/>
          </a:xfrm>
          <a:noFill/>
        </p:spPr>
        <p:txBody>
          <a:bodyPr>
            <a:noAutofit/>
          </a:bodyPr>
          <a:lstStyle/>
          <a:p>
            <a:r>
              <a:rPr lang="ru-RU" sz="5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Письменное </a:t>
            </a:r>
            <a:r>
              <a:rPr lang="ru-RU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умножение на </a:t>
            </a:r>
            <a:r>
              <a:rPr lang="ru-RU" sz="5400" b="1" dirty="0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Monotype Corsiva" panose="03010101010201010101" pitchFamily="66" charset="0"/>
              </a:rPr>
              <a:t>числа, оканчивающиеся нулями.</a:t>
            </a:r>
            <a:endParaRPr lang="ru-RU" sz="5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4797152"/>
            <a:ext cx="5616624" cy="1728192"/>
          </a:xfrm>
          <a:noFill/>
        </p:spPr>
        <p:txBody>
          <a:bodyPr>
            <a:noAutofit/>
          </a:bodyPr>
          <a:lstStyle/>
          <a:p>
            <a:pPr algn="r"/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E05BD"/>
                </a:solidFill>
                <a:latin typeface="Monotype Corsiva" panose="03010101010201010101" pitchFamily="66" charset="0"/>
              </a:rPr>
              <a:t>Автор: Березина Ирина Евгеньевна</a:t>
            </a:r>
          </a:p>
          <a:p>
            <a:pPr algn="r"/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E05BD"/>
                </a:solidFill>
                <a:latin typeface="Monotype Corsiva" panose="03010101010201010101" pitchFamily="66" charset="0"/>
              </a:rPr>
              <a:t> учитель начальных классов</a:t>
            </a:r>
          </a:p>
          <a:p>
            <a:pPr algn="r"/>
            <a:r>
              <a:rPr lang="ru-RU" b="1" dirty="0" smtClean="0">
                <a:ln>
                  <a:solidFill>
                    <a:srgbClr val="7030A0"/>
                  </a:solidFill>
                </a:ln>
                <a:solidFill>
                  <a:srgbClr val="0E05BD"/>
                </a:solidFill>
                <a:latin typeface="Monotype Corsiva" panose="03010101010201010101" pitchFamily="66" charset="0"/>
              </a:rPr>
              <a:t>МБОУ «ООШ №15 н.п.Нивский»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21349" y="638796"/>
            <a:ext cx="56893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0E0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           Урок математики в 4 классе</a:t>
            </a:r>
            <a:endParaRPr lang="ru-RU" sz="3200" b="1" cap="none" spc="0" dirty="0">
              <a:ln w="10160">
                <a:solidFill>
                  <a:srgbClr val="7030A0"/>
                </a:solidFill>
                <a:prstDash val="solid"/>
              </a:ln>
              <a:solidFill>
                <a:srgbClr val="0E05BD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5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938459" cy="5953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53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"/>
            <a:ext cx="9144000" cy="6857207"/>
          </a:xfrm>
          <a:prstGeom prst="rect">
            <a:avLst/>
          </a:prstGeom>
        </p:spPr>
      </p:pic>
      <p:sp>
        <p:nvSpPr>
          <p:cNvPr id="12" name="Пятно 1 11"/>
          <p:cNvSpPr/>
          <p:nvPr/>
        </p:nvSpPr>
        <p:spPr>
          <a:xfrm>
            <a:off x="6548858" y="3079614"/>
            <a:ext cx="2510012" cy="2354956"/>
          </a:xfrm>
          <a:prstGeom prst="irregularSeal1">
            <a:avLst/>
          </a:prstGeom>
          <a:solidFill>
            <a:srgbClr val="D13B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Monotype Corsiva" panose="03010101010201010101" pitchFamily="66" charset="0"/>
              </a:rPr>
              <a:t>330</a:t>
            </a:r>
            <a:endParaRPr lang="ru-RU" sz="4400" b="1" dirty="0"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2370013" cy="23176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20513">
            <a:off x="7704687" y="1960242"/>
            <a:ext cx="601329" cy="1929404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>
          <a:xfrm flipH="1" flipV="1">
            <a:off x="2152184" y="1692794"/>
            <a:ext cx="4714519" cy="267231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1664007" y="1763750"/>
            <a:ext cx="543186" cy="72008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365566" y="4365104"/>
            <a:ext cx="458202" cy="72008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1700968" y="2404473"/>
            <a:ext cx="4752618" cy="266717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 rot="1740573">
            <a:off x="3664663" y="3046324"/>
            <a:ext cx="1213794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км</a:t>
            </a:r>
            <a:endParaRPr lang="ru-RU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44208" y="924486"/>
            <a:ext cx="2358274" cy="95410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 – </a:t>
            </a:r>
            <a:r>
              <a:rPr lang="ru-RU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1200 км/ч</a:t>
            </a:r>
          </a:p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 – 9 </a:t>
            </a:r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endParaRPr lang="ru-RU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3141" y="3503805"/>
            <a:ext cx="2545533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 = V </a:t>
            </a:r>
            <a:r>
              <a:rPr lang="ru-RU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en-US" sz="4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7504" y="4629165"/>
            <a:ext cx="4468535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 </a:t>
            </a: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9=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10800 км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95517" y="5673910"/>
            <a:ext cx="8952966" cy="707886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Ответ: расстояние до Земли 10800 км. </a:t>
            </a:r>
            <a:endParaRPr lang="ru-RU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28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-0.51719 -0.2740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68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7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4816693" cy="6563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Куб 4"/>
          <p:cNvSpPr/>
          <p:nvPr/>
        </p:nvSpPr>
        <p:spPr>
          <a:xfrm>
            <a:off x="5508104" y="764704"/>
            <a:ext cx="3016352" cy="121615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Monotype Corsiva" panose="03010101010201010101" pitchFamily="66" charset="0"/>
              </a:rPr>
              <a:t>Барашек</a:t>
            </a:r>
            <a:endParaRPr lang="ru-RU" sz="4000" dirty="0"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42317" y="3134805"/>
            <a:ext cx="2387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S = a </a:t>
            </a:r>
            <a:r>
              <a:rPr 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b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96649" y="2204864"/>
            <a:ext cx="17379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E0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b = 20 </a:t>
            </a:r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E0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см</a:t>
            </a:r>
            <a:r>
              <a:rPr 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E0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E05BD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96205" y="2675171"/>
            <a:ext cx="39503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E0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</a:t>
            </a:r>
            <a:r>
              <a:rPr lang="en-US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E0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= </a:t>
            </a:r>
            <a:r>
              <a:rPr lang="ru-RU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E0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 см в 2 раза больше</a:t>
            </a:r>
            <a:endParaRPr lang="ru-RU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E05BD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4128344"/>
            <a:ext cx="263565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E0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1) 20 х 2 = 40 см</a:t>
            </a:r>
            <a:endParaRPr lang="ru-RU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E05BD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71127" y="4620970"/>
            <a:ext cx="30412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E0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2) 40 х 20 = 800см²</a:t>
            </a:r>
            <a:endParaRPr lang="ru-RU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E05BD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61626" y="5203687"/>
            <a:ext cx="2748573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E0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Ответ: площадь </a:t>
            </a:r>
          </a:p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E0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ящика </a:t>
            </a:r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E0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800см²</a:t>
            </a:r>
          </a:p>
          <a:p>
            <a:pPr algn="ctr"/>
            <a:r>
              <a:rPr lang="ru-RU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E0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28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E05BD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835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6632"/>
            <a:ext cx="3243262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2"/>
            <a:ext cx="4828224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898992" y="4797152"/>
            <a:ext cx="41424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E0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Т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E0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ы 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E0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навсегда в ответе </a:t>
            </a:r>
            <a:endParaRPr lang="ru-RU" sz="36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0E05BD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/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E0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за </a:t>
            </a:r>
            <a:r>
              <a:rPr lang="ru-RU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E0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всех, кого приручил</a:t>
            </a:r>
            <a:r>
              <a:rPr lang="ru-RU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E0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.</a:t>
            </a:r>
          </a:p>
          <a:p>
            <a:pPr algn="r"/>
            <a:r>
              <a:rPr lang="ru-RU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E0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Лис.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0E05BD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5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741" y="4149080"/>
            <a:ext cx="8576387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540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E05BD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Моя роза… я за нее в ответе…</a:t>
            </a:r>
          </a:p>
          <a:p>
            <a:pPr lvl="0" algn="ctr"/>
            <a:r>
              <a:rPr lang="ru-RU" sz="540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E05BD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До новых встреч…</a:t>
            </a:r>
            <a:endParaRPr lang="ru-RU" sz="5400" dirty="0">
              <a:ln w="10160">
                <a:solidFill>
                  <a:srgbClr val="4F81BD"/>
                </a:solidFill>
                <a:prstDash val="solid"/>
              </a:ln>
              <a:solidFill>
                <a:srgbClr val="0E05BD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99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857224" y="1916832"/>
            <a:ext cx="2357454" cy="2440862"/>
          </a:xfrm>
          <a:prstGeom prst="ellipse">
            <a:avLst/>
          </a:prstGeom>
          <a:solidFill>
            <a:srgbClr val="FD8C0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5715008" y="1700808"/>
            <a:ext cx="2357454" cy="244827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86116" y="3214686"/>
            <a:ext cx="2357454" cy="244656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500166" y="2285992"/>
            <a:ext cx="285752" cy="8572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429388" y="2143116"/>
            <a:ext cx="271458" cy="7818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000892" y="2143116"/>
            <a:ext cx="285752" cy="7818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29058" y="3786190"/>
            <a:ext cx="271458" cy="842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143108" y="2285992"/>
            <a:ext cx="271458" cy="842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643438" y="3786190"/>
            <a:ext cx="271458" cy="84296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Арка 15"/>
          <p:cNvSpPr/>
          <p:nvPr/>
        </p:nvSpPr>
        <p:spPr>
          <a:xfrm>
            <a:off x="6429388" y="3429000"/>
            <a:ext cx="914400" cy="928694"/>
          </a:xfrm>
          <a:prstGeom prst="blockArc">
            <a:avLst>
              <a:gd name="adj1" fmla="val 11473303"/>
              <a:gd name="adj2" fmla="val 20550838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143372" y="5214950"/>
            <a:ext cx="642942" cy="158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Арка 18"/>
          <p:cNvSpPr/>
          <p:nvPr/>
        </p:nvSpPr>
        <p:spPr>
          <a:xfrm flipV="1">
            <a:off x="1571604" y="3571876"/>
            <a:ext cx="928694" cy="428628"/>
          </a:xfrm>
          <a:prstGeom prst="blockArc">
            <a:avLst>
              <a:gd name="adj1" fmla="val 10569995"/>
              <a:gd name="adj2" fmla="val 409861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28860" y="428604"/>
            <a:ext cx="38234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E05BD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Рефлексия</a:t>
            </a:r>
            <a:endParaRPr lang="ru-RU" sz="72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0E05BD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8251" y="4372911"/>
            <a:ext cx="320786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E0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было интересно,</a:t>
            </a:r>
          </a:p>
          <a:p>
            <a:pPr algn="ctr"/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E0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меня все получилось.</a:t>
            </a:r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E05BD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45480" y="5614392"/>
            <a:ext cx="54387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E0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было интересно,</a:t>
            </a:r>
          </a:p>
          <a:p>
            <a:pPr algn="ctr"/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E0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E0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 некоторые задания вызвали затруднения.</a:t>
            </a:r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E05BD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02883" y="4181642"/>
            <a:ext cx="339169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E0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E0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ыло скучно, мне </a:t>
            </a:r>
          </a:p>
          <a:p>
            <a:pPr algn="ctr"/>
            <a:r>
              <a:rPr lang="ru-RU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E05BD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выполнять задания.</a:t>
            </a:r>
            <a:endParaRPr lang="ru-RU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E05BD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12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ln w="10160">
                  <a:solidFill>
                    <a:srgbClr val="4F81BD"/>
                  </a:solidFill>
                  <a:prstDash val="solid"/>
                </a:ln>
                <a:solidFill>
                  <a:srgbClr val="0E05BD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ea typeface="+mn-ea"/>
                <a:cs typeface="+mn-cs"/>
              </a:rPr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22722"/>
            <a:ext cx="8229600" cy="5846638"/>
          </a:xfrm>
        </p:spPr>
        <p:txBody>
          <a:bodyPr>
            <a:normAutofit fontScale="47500" lnSpcReduction="20000"/>
          </a:bodyPr>
          <a:lstStyle/>
          <a:p>
            <a:pPr marL="0" indent="0">
              <a:spcAft>
                <a:spcPts val="0"/>
              </a:spcAft>
              <a:buNone/>
              <a:tabLst>
                <a:tab pos="2099945" algn="l"/>
              </a:tabLst>
            </a:pPr>
            <a:r>
              <a:rPr lang="ru-RU" sz="4200" dirty="0">
                <a:latin typeface="Monotype Corsiva" panose="03010101010201010101" pitchFamily="66" charset="0"/>
                <a:ea typeface="Calibri" panose="020F0502020204030204" pitchFamily="34" charset="0"/>
              </a:rPr>
              <a:t>1. </a:t>
            </a:r>
            <a:r>
              <a:rPr lang="ru-RU" sz="4200" dirty="0">
                <a:solidFill>
                  <a:srgbClr val="0E05BD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Антуан де Сент-Экзюпери Маленький принц: Сборник сказок / Художник </a:t>
            </a:r>
            <a:r>
              <a:rPr lang="ru-RU" sz="4200" dirty="0" err="1">
                <a:solidFill>
                  <a:srgbClr val="0E05BD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В.Лесников</a:t>
            </a:r>
            <a:r>
              <a:rPr lang="ru-RU" sz="4200" dirty="0">
                <a:solidFill>
                  <a:srgbClr val="0E05BD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. – М: Изд-во </a:t>
            </a:r>
            <a:r>
              <a:rPr lang="ru-RU" sz="4200" dirty="0" err="1">
                <a:solidFill>
                  <a:srgbClr val="0E05BD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Эксмо</a:t>
            </a:r>
            <a:r>
              <a:rPr lang="ru-RU" sz="4200" dirty="0">
                <a:solidFill>
                  <a:srgbClr val="0E05BD"/>
                </a:solidFill>
                <a:latin typeface="Monotype Corsiva" panose="03010101010201010101" pitchFamily="66" charset="0"/>
                <a:ea typeface="Calibri" panose="020F0502020204030204" pitchFamily="34" charset="0"/>
              </a:rPr>
              <a:t>, 2005.</a:t>
            </a:r>
          </a:p>
          <a:p>
            <a:pPr marL="0" indent="0">
              <a:spcAft>
                <a:spcPts val="0"/>
              </a:spcAft>
              <a:buNone/>
              <a:tabLst>
                <a:tab pos="2099945" algn="l"/>
              </a:tabLst>
            </a:pPr>
            <a:r>
              <a:rPr lang="ru-RU" sz="4200" dirty="0">
                <a:latin typeface="Monotype Corsiva" panose="03010101010201010101" pitchFamily="66" charset="0"/>
                <a:ea typeface="Calibri" panose="020F0502020204030204" pitchFamily="34" charset="0"/>
              </a:rPr>
              <a:t> 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200" dirty="0">
                <a:latin typeface="Monotype Corsiva" panose="03010101010201010101" pitchFamily="66" charset="0"/>
                <a:ea typeface="Calibri" panose="020F0502020204030204" pitchFamily="34" charset="0"/>
              </a:rPr>
              <a:t>2. </a:t>
            </a:r>
            <a:r>
              <a:rPr lang="ru-RU" sz="4200" u="sng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hlinkClick r:id="rId2"/>
              </a:rPr>
              <a:t>http://nsportal.ru/nachalnaya-shkola/matematika/pismennoe-umnozhenie-na-chisla-okanchivayushchiesya-nulyami-1</a:t>
            </a:r>
            <a:endParaRPr lang="ru-RU" sz="4200" dirty="0"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4200" dirty="0">
                <a:latin typeface="Monotype Corsiva" panose="03010101010201010101" pitchFamily="66" charset="0"/>
                <a:ea typeface="Calibri" panose="020F0502020204030204" pitchFamily="34" charset="0"/>
              </a:rPr>
              <a:t>3. </a:t>
            </a:r>
            <a:r>
              <a:rPr lang="ru-RU" sz="4200" u="sng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hlinkClick r:id="rId3"/>
              </a:rPr>
              <a:t>http://festival.1september.ru/articles/615668/</a:t>
            </a:r>
            <a:endParaRPr lang="ru-RU" sz="4200" dirty="0"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2099945" algn="l"/>
              </a:tabLst>
            </a:pPr>
            <a:r>
              <a:rPr lang="ru-RU" sz="4200" dirty="0">
                <a:latin typeface="Monotype Corsiva" panose="03010101010201010101" pitchFamily="66" charset="0"/>
                <a:ea typeface="Calibri" panose="020F0502020204030204" pitchFamily="34" charset="0"/>
              </a:rPr>
              <a:t>4.</a:t>
            </a:r>
            <a:r>
              <a:rPr lang="ru-RU" sz="4200" u="sng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hlinkClick r:id="rId4"/>
              </a:rPr>
              <a:t>http://images.yandex.ru/</a:t>
            </a:r>
            <a:r>
              <a:rPr lang="ru-RU" sz="4200" u="sng" dirty="0" err="1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hlinkClick r:id="rId4"/>
              </a:rPr>
              <a:t>yandsearch?text</a:t>
            </a:r>
            <a:r>
              <a:rPr lang="ru-RU" sz="4200" u="sng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hlinkClick r:id="rId4"/>
              </a:rPr>
              <a:t>=%D0%BC%D0%B0%D0%BB%D0%B5%D0%BD%D1%8C%D0%BA%D0%B8%D0%B9%20%D0%BF%D1%80%D0%B8%D0%BD%D1%86%20%D0%BA%D0%B0%D1%80%D1%82%D0%B8%D0%BD%D0%BA%D0%B8&amp;stype=</a:t>
            </a:r>
            <a:r>
              <a:rPr lang="ru-RU" sz="4200" u="sng" dirty="0" err="1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hlinkClick r:id="rId4"/>
              </a:rPr>
              <a:t>image&amp;lr</a:t>
            </a:r>
            <a:r>
              <a:rPr lang="ru-RU" sz="4200" u="sng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hlinkClick r:id="rId4"/>
              </a:rPr>
              <a:t>=23&amp;noreask=1&amp;source=</a:t>
            </a:r>
            <a:r>
              <a:rPr lang="ru-RU" sz="4200" u="sng" dirty="0" err="1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hlinkClick r:id="rId4"/>
              </a:rPr>
              <a:t>wiz</a:t>
            </a:r>
            <a:endParaRPr lang="ru-RU" sz="4200" dirty="0"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2099945" algn="l"/>
              </a:tabLst>
            </a:pPr>
            <a:r>
              <a:rPr lang="ru-RU" sz="4200" dirty="0">
                <a:latin typeface="Monotype Corsiva" panose="03010101010201010101" pitchFamily="66" charset="0"/>
                <a:ea typeface="Calibri" panose="020F0502020204030204" pitchFamily="34" charset="0"/>
              </a:rPr>
              <a:t> </a:t>
            </a:r>
          </a:p>
          <a:p>
            <a:pPr marL="0" indent="0">
              <a:spcAft>
                <a:spcPts val="0"/>
              </a:spcAft>
              <a:buNone/>
              <a:tabLst>
                <a:tab pos="2099945" algn="l"/>
              </a:tabLst>
            </a:pPr>
            <a:r>
              <a:rPr lang="ru-RU" sz="4200" dirty="0">
                <a:latin typeface="Monotype Corsiva" panose="03010101010201010101" pitchFamily="66" charset="0"/>
                <a:ea typeface="Calibri" panose="020F0502020204030204" pitchFamily="34" charset="0"/>
              </a:rPr>
              <a:t>5. </a:t>
            </a:r>
            <a:r>
              <a:rPr lang="ru-RU" sz="4200" u="sng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hlinkClick r:id="rId5"/>
              </a:rPr>
              <a:t>http://www.fullhdoboi.com/fantastika/kartinka-zverki-8002/</a:t>
            </a:r>
            <a:endParaRPr lang="ru-RU" sz="4200" dirty="0"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2099945" algn="l"/>
              </a:tabLst>
            </a:pPr>
            <a:r>
              <a:rPr lang="ru-RU" sz="4200" dirty="0">
                <a:latin typeface="Monotype Corsiva" panose="03010101010201010101" pitchFamily="66" charset="0"/>
                <a:ea typeface="Calibri" panose="020F0502020204030204" pitchFamily="34" charset="0"/>
              </a:rPr>
              <a:t> </a:t>
            </a:r>
          </a:p>
          <a:p>
            <a:pPr marL="0" indent="0">
              <a:spcAft>
                <a:spcPts val="0"/>
              </a:spcAft>
              <a:buNone/>
              <a:tabLst>
                <a:tab pos="2099945" algn="l"/>
              </a:tabLst>
            </a:pPr>
            <a:r>
              <a:rPr lang="ru-RU" sz="4200" dirty="0">
                <a:latin typeface="Monotype Corsiva" panose="03010101010201010101" pitchFamily="66" charset="0"/>
                <a:ea typeface="Calibri" panose="020F0502020204030204" pitchFamily="34" charset="0"/>
              </a:rPr>
              <a:t>6. </a:t>
            </a:r>
            <a:r>
              <a:rPr lang="en-US" sz="4200" u="sng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hlinkClick r:id="rId6"/>
              </a:rPr>
              <a:t>http</a:t>
            </a:r>
            <a:r>
              <a:rPr lang="ru-RU" sz="4200" u="sng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hlinkClick r:id="rId6"/>
              </a:rPr>
              <a:t>://</a:t>
            </a:r>
            <a:r>
              <a:rPr lang="en-US" sz="4200" u="sng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hlinkClick r:id="rId6"/>
              </a:rPr>
              <a:t>www</a:t>
            </a:r>
            <a:r>
              <a:rPr lang="ru-RU" sz="4200" u="sng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hlinkClick r:id="rId6"/>
              </a:rPr>
              <a:t>.</a:t>
            </a:r>
            <a:r>
              <a:rPr lang="en-US" sz="4200" u="sng" dirty="0" err="1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hlinkClick r:id="rId6"/>
              </a:rPr>
              <a:t>uroki</a:t>
            </a:r>
            <a:r>
              <a:rPr lang="ru-RU" sz="4200" u="sng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hlinkClick r:id="rId6"/>
              </a:rPr>
              <a:t>.</a:t>
            </a:r>
            <a:r>
              <a:rPr lang="en-US" sz="4200" u="sng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hlinkClick r:id="rId6"/>
              </a:rPr>
              <a:t>net</a:t>
            </a:r>
            <a:r>
              <a:rPr lang="ru-RU" sz="4200" u="sng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hlinkClick r:id="rId6"/>
              </a:rPr>
              <a:t>/</a:t>
            </a:r>
            <a:r>
              <a:rPr lang="en-US" sz="4200" u="sng" dirty="0" err="1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hlinkClick r:id="rId6"/>
              </a:rPr>
              <a:t>bp</a:t>
            </a:r>
            <a:r>
              <a:rPr lang="ru-RU" sz="4200" u="sng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hlinkClick r:id="rId6"/>
              </a:rPr>
              <a:t>/</a:t>
            </a:r>
            <a:r>
              <a:rPr lang="en-US" sz="4200" u="sng" dirty="0" err="1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hlinkClick r:id="rId6"/>
              </a:rPr>
              <a:t>adclick</a:t>
            </a:r>
            <a:r>
              <a:rPr lang="ru-RU" sz="4200" u="sng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hlinkClick r:id="rId6"/>
              </a:rPr>
              <a:t>.</a:t>
            </a:r>
            <a:r>
              <a:rPr lang="en-US" sz="4200" u="sng" dirty="0" err="1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hlinkClick r:id="rId6"/>
              </a:rPr>
              <a:t>php</a:t>
            </a:r>
            <a:endParaRPr lang="ru-RU" sz="4200" dirty="0"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2099945" algn="l"/>
              </a:tabLst>
            </a:pPr>
            <a:r>
              <a:rPr lang="ru-RU" sz="4200" dirty="0">
                <a:latin typeface="Monotype Corsiva" panose="03010101010201010101" pitchFamily="66" charset="0"/>
                <a:ea typeface="Calibri" panose="020F0502020204030204" pitchFamily="34" charset="0"/>
              </a:rPr>
              <a:t> </a:t>
            </a:r>
          </a:p>
          <a:p>
            <a:pPr marL="0" indent="0">
              <a:spcAft>
                <a:spcPts val="0"/>
              </a:spcAft>
              <a:buNone/>
              <a:tabLst>
                <a:tab pos="2099945" algn="l"/>
              </a:tabLst>
            </a:pPr>
            <a:r>
              <a:rPr lang="ru-RU" sz="4200" dirty="0">
                <a:latin typeface="Monotype Corsiva" panose="03010101010201010101" pitchFamily="66" charset="0"/>
                <a:ea typeface="Calibri" panose="020F0502020204030204" pitchFamily="34" charset="0"/>
              </a:rPr>
              <a:t>7. </a:t>
            </a:r>
            <a:r>
              <a:rPr lang="ru-RU" sz="4200" u="sng" dirty="0">
                <a:solidFill>
                  <a:srgbClr val="0000FF"/>
                </a:solidFill>
                <a:latin typeface="Monotype Corsiva" panose="03010101010201010101" pitchFamily="66" charset="0"/>
                <a:ea typeface="Calibri" panose="020F0502020204030204" pitchFamily="34" charset="0"/>
                <a:hlinkClick r:id="rId7"/>
              </a:rPr>
              <a:t>http://arthome.kiev.ua/mitchenko.html</a:t>
            </a:r>
            <a:endParaRPr lang="ru-RU" sz="4200" dirty="0">
              <a:latin typeface="Monotype Corsiva" panose="03010101010201010101" pitchFamily="66" charset="0"/>
              <a:ea typeface="Calibri" panose="020F0502020204030204" pitchFamily="34" charset="0"/>
            </a:endParaRPr>
          </a:p>
          <a:p>
            <a:pPr marL="0" indent="0">
              <a:spcAft>
                <a:spcPts val="0"/>
              </a:spcAft>
              <a:buNone/>
              <a:tabLst>
                <a:tab pos="2099945" algn="l"/>
              </a:tabLst>
            </a:pPr>
            <a:r>
              <a:rPr lang="ru-RU" sz="4200" dirty="0">
                <a:latin typeface="Monotype Corsiva" panose="03010101010201010101" pitchFamily="66" charset="0"/>
                <a:ea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56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6840760" cy="513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025">
            <a:off x="62942" y="5417771"/>
            <a:ext cx="2306960" cy="8980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623">
            <a:off x="2190262" y="5305531"/>
            <a:ext cx="2306960" cy="8980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19976">
            <a:off x="4622420" y="5306344"/>
            <a:ext cx="2310584" cy="8961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51687">
            <a:off x="6781485" y="5323355"/>
            <a:ext cx="2310584" cy="896190"/>
          </a:xfrm>
          <a:prstGeom prst="rect">
            <a:avLst/>
          </a:prstGeom>
        </p:spPr>
      </p:pic>
      <p:sp>
        <p:nvSpPr>
          <p:cNvPr id="10" name="7-конечная звезда 9"/>
          <p:cNvSpPr/>
          <p:nvPr/>
        </p:nvSpPr>
        <p:spPr>
          <a:xfrm>
            <a:off x="275318" y="5888228"/>
            <a:ext cx="997914" cy="697439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325</a:t>
            </a:r>
            <a:endParaRPr lang="ru-RU" dirty="0"/>
          </a:p>
        </p:txBody>
      </p:sp>
      <p:sp>
        <p:nvSpPr>
          <p:cNvPr id="11" name="7-конечная звезда 10"/>
          <p:cNvSpPr/>
          <p:nvPr/>
        </p:nvSpPr>
        <p:spPr>
          <a:xfrm>
            <a:off x="2455371" y="5870883"/>
            <a:ext cx="968163" cy="63638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450</a:t>
            </a:r>
            <a:endParaRPr lang="ru-RU" dirty="0"/>
          </a:p>
        </p:txBody>
      </p:sp>
      <p:sp>
        <p:nvSpPr>
          <p:cNvPr id="12" name="7-конечная звезда 11"/>
          <p:cNvSpPr/>
          <p:nvPr/>
        </p:nvSpPr>
        <p:spPr>
          <a:xfrm>
            <a:off x="4788024" y="5866804"/>
            <a:ext cx="970168" cy="619042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612</a:t>
            </a:r>
            <a:endParaRPr lang="ru-RU" dirty="0"/>
          </a:p>
        </p:txBody>
      </p:sp>
      <p:sp>
        <p:nvSpPr>
          <p:cNvPr id="13" name="7-конечная звезда 12"/>
          <p:cNvSpPr/>
          <p:nvPr/>
        </p:nvSpPr>
        <p:spPr>
          <a:xfrm>
            <a:off x="7004107" y="5888228"/>
            <a:ext cx="1024277" cy="621574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714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868144" y="2659069"/>
            <a:ext cx="3145053" cy="2123658"/>
          </a:xfrm>
          <a:prstGeom prst="rect">
            <a:avLst/>
          </a:prstGeom>
          <a:solidFill>
            <a:srgbClr val="0070C0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ru-RU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360 : 60 = 6</a:t>
            </a:r>
          </a:p>
          <a:p>
            <a:r>
              <a:rPr lang="ru-RU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100 : 100 = 1</a:t>
            </a:r>
          </a:p>
          <a:p>
            <a:r>
              <a:rPr lang="ru-RU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200 :</a:t>
            </a:r>
            <a:r>
              <a:rPr lang="ru-RU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ru-RU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00 = 2</a:t>
            </a:r>
            <a:endParaRPr lang="ru-RU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7-конечная звезда 14"/>
          <p:cNvSpPr/>
          <p:nvPr/>
        </p:nvSpPr>
        <p:spPr>
          <a:xfrm>
            <a:off x="8172400" y="2780928"/>
            <a:ext cx="648072" cy="554360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7-конечная звезда 15"/>
          <p:cNvSpPr/>
          <p:nvPr/>
        </p:nvSpPr>
        <p:spPr>
          <a:xfrm>
            <a:off x="8398768" y="3369310"/>
            <a:ext cx="614429" cy="68969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7-конечная звезда 16"/>
          <p:cNvSpPr/>
          <p:nvPr/>
        </p:nvSpPr>
        <p:spPr>
          <a:xfrm>
            <a:off x="8340873" y="4093029"/>
            <a:ext cx="551607" cy="67179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6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35 -0.57014 L -0.14861 -0.11458 C -0.15955 -0.01181 -0.17604 0.04352 -0.19305 0.04352 C -0.2125 0.04352 -0.22812 -0.01181 -0.23906 -0.11458 L -0.29114 -0.57014 " pathEditMode="relative" rAng="0" ptsTypes="AAA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40" y="3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79296" cy="6284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27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"/>
            <a:ext cx="9144000" cy="6857207"/>
          </a:xfrm>
          <a:prstGeom prst="rect">
            <a:avLst/>
          </a:prstGeom>
        </p:spPr>
      </p:pic>
      <p:sp>
        <p:nvSpPr>
          <p:cNvPr id="6" name="Пятно 1 5"/>
          <p:cNvSpPr/>
          <p:nvPr/>
        </p:nvSpPr>
        <p:spPr>
          <a:xfrm>
            <a:off x="978123" y="404664"/>
            <a:ext cx="1706488" cy="2016224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Monotype Corsiva" panose="03010101010201010101" pitchFamily="66" charset="0"/>
              </a:rPr>
              <a:t>325</a:t>
            </a:r>
            <a:endParaRPr lang="ru-RU" sz="4400" b="1" dirty="0">
              <a:latin typeface="Monotype Corsiva" panose="03010101010201010101" pitchFamily="66" charset="0"/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185986" y="3573016"/>
            <a:ext cx="2282552" cy="185050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326</a:t>
            </a:r>
            <a:endParaRPr lang="ru-RU" sz="4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6362862" y="1299397"/>
            <a:ext cx="2498576" cy="2066528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329</a:t>
            </a:r>
            <a:endParaRPr lang="ru-RU" sz="4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562848" y="4077072"/>
            <a:ext cx="2245362" cy="2448272"/>
          </a:xfrm>
          <a:prstGeom prst="irregularSeal2">
            <a:avLst/>
          </a:prstGeom>
          <a:solidFill>
            <a:srgbClr val="0E05BD"/>
          </a:solidFill>
          <a:ln>
            <a:solidFill>
              <a:srgbClr val="0E0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Monotype Corsiva" panose="03010101010201010101" pitchFamily="66" charset="0"/>
              </a:rPr>
              <a:t>328</a:t>
            </a:r>
            <a:endParaRPr lang="ru-RU" sz="4400" b="1" dirty="0">
              <a:latin typeface="Monotype Corsiva" panose="03010101010201010101" pitchFamily="66" charset="0"/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3473809" y="1305144"/>
            <a:ext cx="1676028" cy="1922908"/>
          </a:xfrm>
          <a:prstGeom prst="irregularSeal1">
            <a:avLst/>
          </a:prstGeom>
          <a:solidFill>
            <a:srgbClr val="D13B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Monotype Corsiva" panose="03010101010201010101" pitchFamily="66" charset="0"/>
              </a:rPr>
              <a:t>330</a:t>
            </a:r>
            <a:endParaRPr lang="ru-RU" sz="4400" b="1" dirty="0">
              <a:latin typeface="Monotype Corsiva" panose="03010101010201010101" pitchFamily="66" charset="0"/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3509197" y="4606280"/>
            <a:ext cx="1706488" cy="163448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Monotype Corsiva" panose="03010101010201010101" pitchFamily="66" charset="0"/>
              </a:rPr>
              <a:t>327</a:t>
            </a:r>
            <a:endParaRPr lang="ru-RU" sz="4400" b="1" dirty="0">
              <a:latin typeface="Monotype Corsiva" panose="03010101010201010101" pitchFamily="66" charset="0"/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4927539" y="109648"/>
            <a:ext cx="1634480" cy="156247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Monotype Corsiva" panose="03010101010201010101" pitchFamily="66" charset="0"/>
              </a:rPr>
              <a:t>32</a:t>
            </a:r>
            <a:endParaRPr lang="ru-RU" sz="44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72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4664"/>
            <a:ext cx="8743059" cy="5966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136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6322714"/>
          </a:xfrm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      Алгоритм умножения на числа,    </a:t>
            </a:r>
            <a:b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               оканчивающиеся нулями</a:t>
            </a: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.</a:t>
            </a:r>
            <a:b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1.</a:t>
            </a:r>
            <a:r>
              <a:rPr lang="ru-RU" b="1" dirty="0" smtClean="0">
                <a:solidFill>
                  <a:srgbClr val="0E05BD"/>
                </a:solidFill>
                <a:latin typeface="Monotype Corsiva" panose="03010101010201010101" pitchFamily="66" charset="0"/>
              </a:rPr>
              <a:t>Множители </a:t>
            </a:r>
            <a:r>
              <a:rPr lang="ru-RU" b="1" dirty="0">
                <a:solidFill>
                  <a:srgbClr val="0E05BD"/>
                </a:solidFill>
                <a:latin typeface="Monotype Corsiva" panose="03010101010201010101" pitchFamily="66" charset="0"/>
              </a:rPr>
              <a:t>записываю так, </a:t>
            </a:r>
            <a:r>
              <a:rPr lang="ru-RU" b="1" dirty="0" smtClean="0">
                <a:solidFill>
                  <a:srgbClr val="0E05BD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0E05BD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0E05BD"/>
                </a:solidFill>
                <a:latin typeface="Monotype Corsiva" panose="03010101010201010101" pitchFamily="66" charset="0"/>
              </a:rPr>
              <a:t>чтобы </a:t>
            </a:r>
            <a:r>
              <a:rPr lang="ru-RU" b="1" dirty="0">
                <a:solidFill>
                  <a:srgbClr val="0E05BD"/>
                </a:solidFill>
                <a:latin typeface="Monotype Corsiva" panose="03010101010201010101" pitchFamily="66" charset="0"/>
              </a:rPr>
              <a:t>нули остались в стороне</a:t>
            </a:r>
            <a:r>
              <a:rPr lang="ru-RU" b="1" dirty="0" smtClean="0">
                <a:solidFill>
                  <a:srgbClr val="0E05BD"/>
                </a:solidFill>
                <a:latin typeface="Monotype Corsiva" panose="03010101010201010101" pitchFamily="66" charset="0"/>
              </a:rPr>
              <a:t>.</a:t>
            </a:r>
            <a:r>
              <a:rPr lang="ru-RU" b="1" dirty="0">
                <a:solidFill>
                  <a:srgbClr val="0E05BD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>
                <a:solidFill>
                  <a:srgbClr val="0E05BD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2.</a:t>
            </a:r>
            <a:r>
              <a:rPr lang="ru-RU" b="1" dirty="0" smtClean="0">
                <a:solidFill>
                  <a:srgbClr val="0E05BD"/>
                </a:solidFill>
                <a:latin typeface="Monotype Corsiva" panose="03010101010201010101" pitchFamily="66" charset="0"/>
              </a:rPr>
              <a:t> Умножаю </a:t>
            </a:r>
            <a:r>
              <a:rPr lang="ru-RU" b="1" dirty="0">
                <a:solidFill>
                  <a:srgbClr val="0E05BD"/>
                </a:solidFill>
                <a:latin typeface="Monotype Corsiva" panose="03010101010201010101" pitchFamily="66" charset="0"/>
              </a:rPr>
              <a:t>многозначное число на число, </a:t>
            </a:r>
            <a:r>
              <a:rPr lang="ru-RU" b="1" dirty="0" smtClean="0">
                <a:solidFill>
                  <a:srgbClr val="0E05BD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0E05BD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0E05BD"/>
                </a:solidFill>
                <a:latin typeface="Monotype Corsiva" panose="03010101010201010101" pitchFamily="66" charset="0"/>
              </a:rPr>
              <a:t>не </a:t>
            </a:r>
            <a:r>
              <a:rPr lang="ru-RU" b="1" dirty="0">
                <a:solidFill>
                  <a:srgbClr val="0E05BD"/>
                </a:solidFill>
                <a:latin typeface="Monotype Corsiva" panose="03010101010201010101" pitchFamily="66" charset="0"/>
              </a:rPr>
              <a:t>обращая внимания на нули</a:t>
            </a:r>
            <a:r>
              <a:rPr lang="ru-RU" b="1" dirty="0" smtClean="0">
                <a:solidFill>
                  <a:srgbClr val="0E05BD"/>
                </a:solidFill>
                <a:latin typeface="Monotype Corsiva" panose="03010101010201010101" pitchFamily="66" charset="0"/>
              </a:rPr>
              <a:t>.</a:t>
            </a:r>
            <a:r>
              <a:rPr lang="ru-RU" b="1" dirty="0">
                <a:solidFill>
                  <a:srgbClr val="0E05BD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>
                <a:solidFill>
                  <a:srgbClr val="0E05BD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3.</a:t>
            </a:r>
            <a:r>
              <a:rPr lang="ru-RU" b="1" dirty="0" smtClean="0">
                <a:solidFill>
                  <a:srgbClr val="0E05BD"/>
                </a:solidFill>
                <a:latin typeface="Monotype Corsiva" panose="03010101010201010101" pitchFamily="66" charset="0"/>
              </a:rPr>
              <a:t> К </a:t>
            </a:r>
            <a:r>
              <a:rPr lang="ru-RU" b="1" dirty="0">
                <a:solidFill>
                  <a:srgbClr val="0E05BD"/>
                </a:solidFill>
                <a:latin typeface="Monotype Corsiva" panose="03010101010201010101" pitchFamily="66" charset="0"/>
              </a:rPr>
              <a:t>полученному результату приписываю столько нулей, </a:t>
            </a:r>
            <a:r>
              <a:rPr lang="ru-RU" b="1" dirty="0" smtClean="0">
                <a:solidFill>
                  <a:srgbClr val="0E05BD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 smtClean="0">
                <a:solidFill>
                  <a:srgbClr val="0E05BD"/>
                </a:solidFill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0E05BD"/>
                </a:solidFill>
                <a:latin typeface="Monotype Corsiva" panose="03010101010201010101" pitchFamily="66" charset="0"/>
              </a:rPr>
              <a:t>сколько </a:t>
            </a:r>
            <a:r>
              <a:rPr lang="ru-RU" b="1" dirty="0">
                <a:solidFill>
                  <a:srgbClr val="0E05BD"/>
                </a:solidFill>
                <a:latin typeface="Monotype Corsiva" panose="03010101010201010101" pitchFamily="66" charset="0"/>
              </a:rPr>
              <a:t>их в обоих множителях. </a:t>
            </a:r>
            <a:br>
              <a:rPr lang="ru-RU" b="1" dirty="0">
                <a:solidFill>
                  <a:srgbClr val="0E05BD"/>
                </a:solidFill>
                <a:latin typeface="Monotype Corsiva" panose="03010101010201010101" pitchFamily="66" charset="0"/>
              </a:rPr>
            </a:br>
            <a:endParaRPr lang="ru-RU" b="1" dirty="0">
              <a:solidFill>
                <a:srgbClr val="0E05BD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564904"/>
            <a:ext cx="619268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786190"/>
            <a:ext cx="59046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652594"/>
            <a:ext cx="6192687" cy="5847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74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3"/>
            <a:ext cx="9144000" cy="6857207"/>
          </a:xfrm>
          <a:prstGeom prst="rect">
            <a:avLst/>
          </a:prstGeom>
        </p:spPr>
      </p:pic>
      <p:sp>
        <p:nvSpPr>
          <p:cNvPr id="6" name="Пятно 1 5"/>
          <p:cNvSpPr/>
          <p:nvPr/>
        </p:nvSpPr>
        <p:spPr>
          <a:xfrm>
            <a:off x="748865" y="291285"/>
            <a:ext cx="1706488" cy="2016224"/>
          </a:xfrm>
          <a:prstGeom prst="irregularSeal1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Monotype Corsiva" panose="03010101010201010101" pitchFamily="66" charset="0"/>
              </a:rPr>
              <a:t>325</a:t>
            </a:r>
            <a:endParaRPr lang="ru-RU" sz="4400" b="1" dirty="0">
              <a:latin typeface="Monotype Corsiva" panose="03010101010201010101" pitchFamily="66" charset="0"/>
            </a:endParaRPr>
          </a:p>
        </p:txBody>
      </p:sp>
      <p:sp>
        <p:nvSpPr>
          <p:cNvPr id="7" name="Пятно 2 6"/>
          <p:cNvSpPr/>
          <p:nvPr/>
        </p:nvSpPr>
        <p:spPr>
          <a:xfrm>
            <a:off x="723104" y="2924944"/>
            <a:ext cx="2282552" cy="1850504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326</a:t>
            </a:r>
            <a:endParaRPr lang="ru-RU" sz="4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Пятно 1 8"/>
          <p:cNvSpPr/>
          <p:nvPr/>
        </p:nvSpPr>
        <p:spPr>
          <a:xfrm>
            <a:off x="6302067" y="1005669"/>
            <a:ext cx="2498576" cy="2066528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329</a:t>
            </a:r>
            <a:endParaRPr lang="ru-RU" sz="44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" name="Пятно 2 9"/>
          <p:cNvSpPr/>
          <p:nvPr/>
        </p:nvSpPr>
        <p:spPr>
          <a:xfrm>
            <a:off x="6084168" y="3551312"/>
            <a:ext cx="2245362" cy="2448272"/>
          </a:xfrm>
          <a:prstGeom prst="irregularSeal2">
            <a:avLst/>
          </a:prstGeom>
          <a:solidFill>
            <a:srgbClr val="0E05BD"/>
          </a:solidFill>
          <a:ln>
            <a:solidFill>
              <a:srgbClr val="0E05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Monotype Corsiva" panose="03010101010201010101" pitchFamily="66" charset="0"/>
              </a:rPr>
              <a:t>328</a:t>
            </a:r>
            <a:endParaRPr lang="ru-RU" sz="4400" b="1" dirty="0">
              <a:latin typeface="Monotype Corsiva" panose="03010101010201010101" pitchFamily="66" charset="0"/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3851920" y="692696"/>
            <a:ext cx="1676028" cy="1922908"/>
          </a:xfrm>
          <a:prstGeom prst="irregularSeal1">
            <a:avLst/>
          </a:prstGeom>
          <a:solidFill>
            <a:srgbClr val="D13BB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Monotype Corsiva" panose="03010101010201010101" pitchFamily="66" charset="0"/>
              </a:rPr>
              <a:t>330</a:t>
            </a:r>
            <a:endParaRPr lang="ru-RU" sz="4400" b="1" dirty="0">
              <a:latin typeface="Monotype Corsiva" panose="03010101010201010101" pitchFamily="66" charset="0"/>
            </a:endParaRPr>
          </a:p>
        </p:txBody>
      </p:sp>
      <p:sp>
        <p:nvSpPr>
          <p:cNvPr id="13" name="Пятно 1 12"/>
          <p:cNvSpPr/>
          <p:nvPr/>
        </p:nvSpPr>
        <p:spPr>
          <a:xfrm>
            <a:off x="3395619" y="4204515"/>
            <a:ext cx="1706488" cy="1634480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atin typeface="Monotype Corsiva" panose="03010101010201010101" pitchFamily="66" charset="0"/>
              </a:rPr>
              <a:t>327</a:t>
            </a:r>
            <a:endParaRPr lang="ru-RU" sz="4400" b="1" dirty="0"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36177" y="6137506"/>
            <a:ext cx="1952044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ГЕОГРАФ</a:t>
            </a:r>
            <a:endParaRPr lang="ru-RU" sz="2000" b="1" i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28003" y="6389741"/>
            <a:ext cx="1929672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ФОНАРЩИК</a:t>
            </a:r>
            <a:endParaRPr lang="ru-RU" sz="2000" b="1" i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36" y="4951746"/>
            <a:ext cx="1939359" cy="6107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ДЕЛОВОЙ ЧЕЛОВЕК</a:t>
            </a:r>
            <a:endParaRPr lang="ru-RU" sz="2000" b="1" i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5168" y="5676707"/>
            <a:ext cx="1939359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ПЬЯНИЦА</a:t>
            </a:r>
            <a:endParaRPr lang="ru-RU" sz="2000" b="1" i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77585" y="6389741"/>
            <a:ext cx="1942555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КОРОЛЬ</a:t>
            </a:r>
            <a:endParaRPr lang="ru-RU" sz="2000" b="1" i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277122" y="6161942"/>
            <a:ext cx="2189842" cy="43204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ЧЕСТОЛЮБЕЦ</a:t>
            </a:r>
            <a:endParaRPr lang="ru-RU" sz="2000" b="1" i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970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3125 -0.673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-3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0507 -0.2259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5" y="-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7.40741E-7 L 0.32187 -0.0078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7224 0.081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11" y="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0.00301 L 0.15035 -0.53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5" y="-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-0.3684 -0.5733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20" y="-2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8" grpId="0" animBg="1"/>
      <p:bldP spid="1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0431"/>
            <a:ext cx="5032717" cy="6696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191872" y="140431"/>
            <a:ext cx="39521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E05BD"/>
                </a:solidFill>
                <a:latin typeface="Monotype Corsiva" panose="03010101010201010101" pitchFamily="66" charset="0"/>
              </a:rPr>
              <a:t>«…В его работе все-таки есть смысл. Когда он зажигает свой фонарь – как будто рождается еще одна звезда или цветок. А когда он гасит фонарь – как будто звезда или цветок засыпают. Прекрасное занятие. Это по-настоящему полезно, потому что красиво». </a:t>
            </a:r>
          </a:p>
        </p:txBody>
      </p:sp>
    </p:spTree>
    <p:extLst>
      <p:ext uri="{BB962C8B-B14F-4D97-AF65-F5344CB8AC3E}">
        <p14:creationId xmlns:p14="http://schemas.microsoft.com/office/powerpoint/2010/main" val="306011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но 1 4"/>
          <p:cNvSpPr/>
          <p:nvPr/>
        </p:nvSpPr>
        <p:spPr>
          <a:xfrm>
            <a:off x="179512" y="116632"/>
            <a:ext cx="8784976" cy="6408712"/>
          </a:xfrm>
          <a:prstGeom prst="irregularSeal1">
            <a:avLst/>
          </a:prstGeom>
          <a:gradFill flip="none" rotWithShape="1">
            <a:gsLst>
              <a:gs pos="0">
                <a:srgbClr val="00B050"/>
              </a:gs>
              <a:gs pos="61000">
                <a:srgbClr val="FFFF00"/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20453285">
            <a:off x="1054150" y="2469091"/>
            <a:ext cx="619913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onotype Corsiva" panose="03010101010201010101" pitchFamily="66" charset="0"/>
              </a:rPr>
              <a:t>ФИЗМИНУТКА</a:t>
            </a:r>
            <a:endParaRPr lang="ru-RU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5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268</Words>
  <Application>Microsoft Office PowerPoint</Application>
  <PresentationFormat>Экран (4:3)</PresentationFormat>
  <Paragraphs>75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 Unicode MS</vt:lpstr>
      <vt:lpstr>Arial</vt:lpstr>
      <vt:lpstr>Calibri</vt:lpstr>
      <vt:lpstr>Monotype Corsiva</vt:lpstr>
      <vt:lpstr>Times New Roman</vt:lpstr>
      <vt:lpstr>Тема Office</vt:lpstr>
      <vt:lpstr>Письменное умножение на числа, оканчивающиеся нулями.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Алгоритм умножения на числа,                    оканчивающиеся нулями. 1.Множители записываю так,  чтобы нули остались в стороне. 2. Умножаю многозначное число на число,  не обращая внимания на нули. 3. К полученному результату приписываю столько нулей,  сколько их в обоих множителях.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Дед мороз</dc:creator>
  <cp:lastModifiedBy>User</cp:lastModifiedBy>
  <cp:revision>44</cp:revision>
  <dcterms:created xsi:type="dcterms:W3CDTF">2012-04-26T17:12:37Z</dcterms:created>
  <dcterms:modified xsi:type="dcterms:W3CDTF">2014-03-12T14:22:02Z</dcterms:modified>
</cp:coreProperties>
</file>