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993366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C784-CE05-4AC1-BBE4-8690782EE72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97B8-2480-40F0-A643-CB3242A81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E%D0%BB%D0%BE%D0%BD%D0%B8%D1%8F%20%22%D0%9A%D1%83%D0%B7%D0%B1%D0%B0%D1%81%D1%81%22&amp;fp=0&amp;pos=28&amp;uinfo=ww-2772-wh-1592-fw-2547-fh-598-pd-1&amp;rpt=simage&amp;img_url=http://s017.radikal.ru/i409/1203/ac/755c227e9035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a.a42.ru/images/uploads/&#1042;&#1072;&#1085;%20&#1051;&#1086;&#1093;&#1077;&#1084;(1)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A%D0%BE%D0%BB%D0%BE%D0%BD%D0%B8%D1%8F%20%22%D0%9A%D1%83%D0%B7%D0%B1%D0%B0%D1%81%D1%81%22&amp;fp=1&amp;pos=45&amp;uinfo=ww-2772-wh-1592-fw-2547-fh-598-pd-1&amp;rpt=simage&amp;img_url=http://topwar.ru/uploads/posts/2012-12/1356317641_26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E%D0%BB%D0%BE%D0%BD%D0%B8%D1%8F%20%22%D0%9A%D1%83%D0%B7%D0%B1%D0%B0%D1%81%D1%81%22&amp;fp=0&amp;pos=10&amp;uinfo=ww-2772-wh-1592-fw-2547-fh-598-pd-1&amp;rpt=simage&amp;img_url=http://www.kommersant.ru/Issues.photo/OGONIOK/2011/032/KMO_123809_00001_1_t2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2&amp;text=%D0%BA%D0%BE%D0%BB%D0%BE%D0%BD%D0%B8%D1%8F%20%22%D0%9A%D1%83%D0%B7%D0%B1%D0%B0%D1%81%D1%81%22&amp;fp=2&amp;pos=69&amp;uinfo=ww-2772-wh-1592-fw-2547-fh-598-pd-1&amp;rpt=simage&amp;img_url=http://topwar.ru/uploads/posts/2012-12/thumbs/1356317635_14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E%D0%BB%D0%BE%D0%BD%D0%B8%D1%8F%20%22%D0%9A%D1%83%D0%B7%D0%B1%D0%B0%D1%81%D1%81%22&amp;fp=0&amp;pos=13&amp;uinfo=ww-2772-wh-1592-fw-2547-fh-598-pd-1&amp;rpt=simage&amp;img_url=http://kultsport42.ru/userfiles/image/news/1366255937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&amp;text=%D0%BA%D0%BE%D0%BB%D0%BE%D0%BD%D0%B8%D1%8F%20%22%D0%9A%D1%83%D0%B7%D0%B1%D0%B0%D1%81%D1%81%22&amp;fp=1&amp;pos=49&amp;uinfo=ww-2772-wh-1592-fw-2547-fh-598-pd-1&amp;rpt=simage&amp;img_url=http://s019.radikal.ru/i622/1203/70/098bb0fbedf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p=4&amp;text=%D0%BA%D0%BE%D0%BB%D0%BE%D0%BD%D0%B8%D1%8F%20%22%D0%9A%D1%83%D0%B7%D0%B1%D0%B0%D1%81%D1%81%22&amp;fp=4&amp;pos=142&amp;uinfo=ww-2772-wh-1592-fw-2547-fh-598-pd-1&amp;rpt=simage&amp;img_url=http://magazines.russ.ru/pictures/magazine/nov_yun/n103/image008.jp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a.a42.ru/" TargetMode="External"/><Relationship Id="rId2" Type="http://schemas.openxmlformats.org/officeDocument/2006/relationships/hyperlink" Target="http://www.dissercat.com/content/razvitie-kulturnogo-sotrudnichestva-kemerovskoi-oblastii-korolevstva-niderland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ygorod.tv/article/view/samyy-gollandskiy-gorod-v-sibiri-7160.html" TargetMode="External"/><Relationship Id="rId5" Type="http://schemas.openxmlformats.org/officeDocument/2006/relationships/hyperlink" Target="http://yandex.ru/clck/jsredir?from=yandex.ru;yandsearch;web;;&amp;text=%D1%83%D1%80%D0%BE%D0%BA%20%D0%B3%D0%BE%D1%80%D0%BE%D0%B4%D0%B0%20%22%D0%B3%D0%BE%D0%BB%D0%BB%D0%B0%D0%BD%D0%B4%D0%B8%D1%8F%20%D0%B8%20%D0%B3%D0%BE%D0%BB%D0%BB%D0%B0%D0%BD%D0%B4%D1%86%D1%8B%20%D0%B2%20%D0%B8%D1%81%D1%82%D0%BE%D1%80%D0%B8%D0%B8%20%D0%B3%D0%BE%D1%80%D0%BE%D0%B4%D0%B0%20%D0%BA%D0%B5%D0%BC%D0%B5%D1%80%D0%BE%D0%B2%D0%BE&amp;uuid=&amp;state=AiuY0DBWFJ4ePaEse6rgeKdnI0e4oXuRYo0IEhrXr7zBVPm4vN6MDu3_td4yptxNBgLq0n8Tcv9RiQqxPS6wMVeHpEJ6Bqx-E7hsh8APXtZvArFi3vcS1b2xbyahx-BdynrC9GqTocIvhFGJy0coDMOtW1hGS0y6BBNyWX7JIdiWKLzQ09tx9MdhJTF8nUQPpDptxjAslTGKPQ8OnoOWA0ufe0hSY2APunPuFm99GbUBv-GYECiTyuCQXAQjNr4WLY2KY5sPqTX_FhpN2KAIvQ&amp;data=UlNrNmk5WktYejR0eWJFYk1LdmtxZzJRMjZzSktOcjNYUmVTSEREaE1ldDYtREFxLV9VOHhBNEVGRHlHQV9Od2NqV2tMVEVGb0paSWxUQ1I4QzZCLUxBMVFjTkFPTFB0&amp;b64e=2&amp;sign=a6c6d087d87e1196b4d866ba88265384&amp;keyno=0&amp;l10n=ru&amp;mc=6.8961940606808225" TargetMode="External"/><Relationship Id="rId4" Type="http://schemas.openxmlformats.org/officeDocument/2006/relationships/hyperlink" Target="http://yandex.ru/clck/jsredir?from=yandex.ru;yandsearch;web;;&amp;text=%D1%83%D1%80%D0%BE%D0%BA%20%D0%B3%D0%BE%D1%80%D0%BE%D0%B4%D0%B0%20%22%D0%B3%D0%BE%D0%BB%D0%BB%D0%B0%D0%BD%D0%B4%D0%B8%D1%8F%20%D0%B8%20%D0%B3%D0%BE%D0%BB%D0%BB%D0%B0%D0%BD%D0%B4%D1%86%D1%8B%20%D0%B2%20%D0%B8%D1%81%D1%82%D0%BE%D1%80%D0%B8%D0%B8%20%D0%B3%D0%BE%D1%80%D0%BE%D0%B4%D0%B0%20%D0%BA%D0%B5%D0%BC%D0%B5%D1%80%D0%BE%D0%B2%D0%BE&amp;uuid=&amp;state=AiuY0DBWFJ4ePaEse6rgeKdnI0e4oXuRYo0IEhrXr7wPj0Wo6Dx30UAdf5sKt8qw6YCufj8U39ZfXBdedjzfyU6hCIyYf4-xgRhtHvkX5fijesqN3-aRCTI64iYMAmz4ZJIrGXwOv7X7bwbkg4VTNzkj3MA13gVYjt2a0sofgELzlbAbUf-l-P1EVL_TBtFXGHSjpL8aUrszpERN1L_c32TFMvWu03VZiQkBNk9I1jfG6u4TQrxZYtr-81S1qQ9HOHmYCFU4MXs&amp;data=UlNrNmk5WktYejR0eWJFYk1Ldmtxdm5rS2k4RUpULVVFSGRqeWYxVXFvU201VXJ4MERKN2dnd1ZiMnBMWUYxaHdRYzBCVW8wTWp0aDBmTlV1MzhfMlhqX0pETkVGQkhnR294TEZhQURIeDBKTU5vRUlEc2c0bjBBVG8wM3ppQkNvMjhnSG9wYm9feUZueWhGSzhXU1NxQmY2eUdfNTc5M3B6dVhxb25palN4UE1QcU9lZmpkd2c&amp;b64e=2&amp;sign=c9a6bc1b7d29cbf561ebc1b020eaa8ef&amp;keyno=0&amp;l10n=ru&amp;mc=6.8177134487695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F%D0%B5%D1%80%D0%B2%D1%8B%D0%B9%20%D0%BF%D0%B8%D0%BE%D0%BD%D0%B5%D1%80%D1%81%D0%BA%D0%B8%D0%B9%20%D0%BB%D0%B0%D0%B3%D0%B5%D1%80%D1%8C%20%D0%B2%20%D0%BA%D0%BE%D0%BB%D0%BE%D0%BD%D0%B8%D0%B8%20%D0%BA%D1%83%D0%B7%D0%B1%D0%B0%D1%81%D1%81&amp;fp=0&amp;pos=6&amp;uinfo=ww-2772-wh-1592-fw-2547-fh-598-pd-1&amp;rpt=simage&amp;img_url=http://www.ozet.ort.spb.ru/img/full/96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«Голландия и голландцы в истории города».</a:t>
            </a:r>
          </a:p>
          <a:p>
            <a:pPr algn="ctr">
              <a:buNone/>
            </a:pPr>
            <a:endParaRPr lang="ru-RU" sz="6000" b="1" dirty="0"/>
          </a:p>
          <a:p>
            <a:pPr algn="ctr">
              <a:buNone/>
            </a:pPr>
            <a:endParaRPr lang="ru-RU" sz="60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Выполнила: учитель начальных классов МБОУ «СОШ № 92» Чередниченко Татьяна Ивановна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s017.radikal.ru/i409/1203/ac/755c227e903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5904656" cy="3655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Голландский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инженер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С.Рутгерс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управляющий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колонией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АИК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«Кузбасс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Известный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голландский архитектор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Йоханнес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ван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Лохем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C:\Users\Антон\Desktop\untitl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3042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azeta.a42.ru/images/uploads/Ван%20Лохем(1)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221088"/>
            <a:ext cx="2158380" cy="247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 архитектурном отделе работало три голландских инженера и пятнадцать русских конструкторов. Для экономии времени Ван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Лохем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приступил к разбивке улиц на местности. На самом высоком месте архитектор запланировал центральную площадь со школой, рабочим клубом, театром и кооперативным магазином. </a:t>
            </a:r>
          </a:p>
        </p:txBody>
      </p:sp>
      <p:pic>
        <p:nvPicPr>
          <p:cNvPr id="9218" name="Picture 2" descr="http://topwar.ru/uploads/posts/2012-12/1356317641_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3981122" cy="255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Строили невероятно быстрыми темпами, «по-американски». В первый строительный сезон (1926 год) в Кемерово возвели около двухсот, а в следующем году – около 800 жилых домов. Помимо этого, строились общежития для холостых рабочих, электростанция, фабрика, магазины, школа, пожарная часть и баня.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http://magazines.russ.ru/pictures/magazine/nov_yun/n103/image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05064"/>
            <a:ext cx="4359895" cy="2678221"/>
          </a:xfrm>
          <a:prstGeom prst="rect">
            <a:avLst/>
          </a:prstGeom>
          <a:noFill/>
        </p:spPr>
      </p:pic>
      <p:pic>
        <p:nvPicPr>
          <p:cNvPr id="7172" name="Picture 4" descr="http://topwar.ru/uploads/posts/2012-12/thumbs/1356317635_1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056727"/>
            <a:ext cx="4211960" cy="280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Среди творений Ван Лохема особое место занимает Школа. Это, как оказалось, вообще уникальное здание, причем, в мировых масштабах. И все из-за того, что в центре здания располагается задуманная для обслуживания всего Кемеровского рудника водонапорная башня емкостью в 150 куб. м.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Конструкция башни очень интересна: внутри деревянного сруба находится монолитный железобетонный каркас, поддерживающий плиту - «тарелку» с расположенным на ней баком для воды. Кемеровская школа с недавних пор входит в реестр памятников голландской культуры за рубежом.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Здание школы, построенное по проекту голландского архитектора И.Б.Ван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Лохема.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 descr="http://1.bp.blogspot.com/-cGhDl-6cPoU/ToMr7ecmpWI/AAAAAAAACTM/8lUtrzUb7kM/s320/1053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49694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В конце 1927 года Совет Труда и Обороны Советской Республики принял постановление о расторжении договора с АИК, что означало фактическую ликвидацию колонии. Из последних записей </a:t>
            </a:r>
            <a:r>
              <a:rPr lang="ru-RU" b="1" dirty="0" err="1">
                <a:solidFill>
                  <a:srgbClr val="002060"/>
                </a:solidFill>
              </a:rPr>
              <a:t>Рутгерса</a:t>
            </a:r>
            <a:r>
              <a:rPr lang="ru-RU" b="1" dirty="0">
                <a:solidFill>
                  <a:srgbClr val="002060"/>
                </a:solidFill>
              </a:rPr>
              <a:t>: «Все-таки наш эксперимент удался. Маленький интернационал в Сибири создал большое индустриальное предприятие. И все это остается и будет расти. Мы показали, что может сделать международная солидарность рабочих». </a:t>
            </a:r>
            <a:r>
              <a:rPr lang="en-US" b="1" dirty="0">
                <a:solidFill>
                  <a:srgbClr val="002060"/>
                </a:solidFill>
              </a:rPr>
              <a:t> 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/>
          </a:p>
        </p:txBody>
      </p:sp>
      <p:pic>
        <p:nvPicPr>
          <p:cNvPr id="6146" name="Picture 2" descr="http://s019.radikal.ru/i622/1203/70/098bb0fbedf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3312368" cy="1728192"/>
          </a:xfrm>
          <a:prstGeom prst="rect">
            <a:avLst/>
          </a:prstGeom>
          <a:noFill/>
        </p:spPr>
      </p:pic>
      <p:pic>
        <p:nvPicPr>
          <p:cNvPr id="6148" name="Picture 4" descr="http://magazines.russ.ru/pictures/magazine/nov_yun/n103/image00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5013176"/>
            <a:ext cx="3283124" cy="1748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Инженер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Рутгерс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(S.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Rutgers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), уже «голландский Петр I», как его позже назовут наши современники, проведя, таким образом, модернизацию промышленности и экономики края,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оставил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заметный след в его культуре. Этот уникальный факт совместной российско-голландской истории приобрел особую актуальность во второй половине 1980-х гг., определив новый этап культурного сотрудничества Королевства Нидерландов с Кемеровской областью.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Литература:</a:t>
            </a:r>
          </a:p>
          <a:p>
            <a:pPr marL="457200" indent="-457200">
              <a:buAutoNum type="arabicPeriod"/>
            </a:pPr>
            <a:r>
              <a:rPr lang="ru-RU" sz="1800" b="1" dirty="0" smtClean="0"/>
              <a:t>Галкина </a:t>
            </a:r>
            <a:r>
              <a:rPr lang="ru-RU" sz="1800" b="1" dirty="0"/>
              <a:t>Л Ю Создание и деятельность автономной индустриальной колонии иностранных рабочих и специалистов в Кузбассе (1921-1926 </a:t>
            </a:r>
            <a:r>
              <a:rPr lang="ru-RU" sz="1800" b="1" dirty="0" err="1"/>
              <a:t>гг</a:t>
            </a:r>
            <a:r>
              <a:rPr lang="ru-RU" sz="1800" b="1" dirty="0"/>
              <a:t> ) </a:t>
            </a:r>
            <a:r>
              <a:rPr lang="ru-RU" sz="1800" b="1" dirty="0" err="1"/>
              <a:t>автореф</a:t>
            </a:r>
            <a:r>
              <a:rPr lang="ru-RU" sz="1800" b="1" dirty="0"/>
              <a:t> </a:t>
            </a:r>
            <a:r>
              <a:rPr lang="ru-RU" sz="1800" b="1" dirty="0" err="1"/>
              <a:t>дис</a:t>
            </a:r>
            <a:r>
              <a:rPr lang="ru-RU" sz="1800" b="1" dirty="0"/>
              <a:t> </a:t>
            </a:r>
            <a:r>
              <a:rPr lang="ru-RU" sz="1800" b="1" dirty="0" err="1"/>
              <a:t>канд</a:t>
            </a:r>
            <a:r>
              <a:rPr lang="ru-RU" sz="1800" b="1" dirty="0"/>
              <a:t> </a:t>
            </a:r>
            <a:r>
              <a:rPr lang="ru-RU" sz="1800" b="1" dirty="0" err="1"/>
              <a:t>ист</a:t>
            </a:r>
            <a:r>
              <a:rPr lang="ru-RU" sz="1800" b="1" dirty="0"/>
              <a:t> наук, Кемерово - 1997 -26 </a:t>
            </a:r>
            <a:r>
              <a:rPr lang="ru-RU" sz="1800" b="1" dirty="0" smtClean="0"/>
              <a:t>с.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1800" b="1" dirty="0" smtClean="0"/>
              <a:t> </a:t>
            </a:r>
            <a:r>
              <a:rPr lang="ru-RU" sz="1800" b="1" dirty="0"/>
              <a:t>История Кузбасса / под </a:t>
            </a:r>
            <a:r>
              <a:rPr lang="ru-RU" sz="1800" b="1" dirty="0" err="1"/>
              <a:t>ред</a:t>
            </a:r>
            <a:r>
              <a:rPr lang="ru-RU" sz="1800" b="1" dirty="0"/>
              <a:t> А П Окладникова - Кемерово Кемеровское книжное изд-во, 1967 - Часть I -II -376 </a:t>
            </a:r>
            <a:r>
              <a:rPr lang="ru-RU" sz="1800" b="1" dirty="0" smtClean="0"/>
              <a:t>с.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1800" b="1" dirty="0" smtClean="0"/>
              <a:t> </a:t>
            </a:r>
            <a:r>
              <a:rPr lang="ru-RU" sz="1800" b="1" dirty="0"/>
              <a:t>Кузбасс прошлое, настоящее будущее / под </a:t>
            </a:r>
            <a:r>
              <a:rPr lang="ru-RU" sz="1800" b="1" dirty="0" err="1"/>
              <a:t>ред</a:t>
            </a:r>
            <a:r>
              <a:rPr lang="ru-RU" sz="1800" b="1" dirty="0"/>
              <a:t> 3 Г Карпенко - Кемерово Кемеровское книжное изд-во, 1978 - 368 с </a:t>
            </a:r>
            <a:r>
              <a:rPr lang="ru-RU" sz="1800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1800" b="1" dirty="0" smtClean="0"/>
              <a:t> </a:t>
            </a:r>
            <a:r>
              <a:rPr lang="ru-RU" sz="1800" b="1" dirty="0"/>
              <a:t>Кривошеева Е А Голландский инженер в Кузбассе, </a:t>
            </a:r>
            <a:r>
              <a:rPr lang="ru-RU" sz="1800" b="1" dirty="0" err="1"/>
              <a:t>Себальд</a:t>
            </a:r>
            <a:r>
              <a:rPr lang="ru-RU" sz="1800" b="1" dirty="0"/>
              <a:t> </a:t>
            </a:r>
            <a:r>
              <a:rPr lang="ru-RU" sz="1800" b="1" dirty="0" err="1"/>
              <a:t>Рутгерс</a:t>
            </a:r>
            <a:r>
              <a:rPr lang="ru-RU" sz="1800" b="1" dirty="0"/>
              <a:t> // Их имена в истории Кузбасса </a:t>
            </a:r>
            <a:r>
              <a:rPr lang="ru-RU" sz="1800" b="1" dirty="0" err="1"/>
              <a:t>мат-лы</a:t>
            </a:r>
            <a:r>
              <a:rPr lang="ru-RU" sz="1800" b="1" dirty="0"/>
              <a:t> </a:t>
            </a:r>
            <a:r>
              <a:rPr lang="ru-RU" sz="1800" b="1" dirty="0" err="1"/>
              <a:t>per</a:t>
            </a:r>
            <a:r>
              <a:rPr lang="ru-RU" sz="1800" b="1" dirty="0"/>
              <a:t> </a:t>
            </a:r>
            <a:r>
              <a:rPr lang="ru-RU" sz="1800" b="1" dirty="0" err="1"/>
              <a:t>науч</a:t>
            </a:r>
            <a:r>
              <a:rPr lang="ru-RU" sz="1800" b="1" dirty="0"/>
              <a:t> -</a:t>
            </a:r>
            <a:r>
              <a:rPr lang="ru-RU" sz="1800" b="1" dirty="0" err="1"/>
              <a:t>практ</a:t>
            </a:r>
            <a:r>
              <a:rPr lang="ru-RU" sz="1800" b="1" dirty="0"/>
              <a:t> </a:t>
            </a:r>
            <a:r>
              <a:rPr lang="ru-RU" sz="1800" b="1" dirty="0" err="1"/>
              <a:t>конф</a:t>
            </a:r>
            <a:r>
              <a:rPr lang="ru-RU" sz="1800" b="1" dirty="0"/>
              <a:t> - Томск, 2004 - С 46-50 </a:t>
            </a:r>
            <a:endParaRPr lang="ru-RU" sz="1800" b="1" dirty="0" smtClean="0"/>
          </a:p>
          <a:p>
            <a:pPr marL="457200" indent="-457200">
              <a:buNone/>
            </a:pPr>
            <a:r>
              <a:rPr lang="ru-RU" b="1" dirty="0" smtClean="0"/>
              <a:t>Интернет ресурсы:</a:t>
            </a:r>
            <a:endParaRPr lang="ru-RU" b="1" dirty="0"/>
          </a:p>
          <a:p>
            <a:pPr marL="457200" indent="-457200">
              <a:buNone/>
            </a:pPr>
            <a:r>
              <a:rPr lang="ru-RU" sz="1800" dirty="0" smtClean="0">
                <a:hlinkClick r:id="rId2"/>
              </a:rPr>
              <a:t>1.http</a:t>
            </a:r>
            <a:r>
              <a:rPr lang="ru-RU" sz="1800" dirty="0">
                <a:hlinkClick r:id="rId2"/>
              </a:rPr>
              <a:t>://</a:t>
            </a:r>
            <a:r>
              <a:rPr lang="ru-RU" sz="1800" dirty="0" smtClean="0">
                <a:hlinkClick r:id="rId2"/>
              </a:rPr>
              <a:t>www.dissercat.com/content/razvitie-kulturnogo-sotrudnichestva-kemerovskoi-oblastii-korolevstva-niderlandov#ixzz2lB0sHBhq</a:t>
            </a:r>
            <a:endParaRPr lang="ru-RU" sz="1800" dirty="0"/>
          </a:p>
          <a:p>
            <a:pPr>
              <a:buNone/>
            </a:pPr>
            <a:r>
              <a:rPr lang="ru-RU" sz="1800" dirty="0" smtClean="0">
                <a:hlinkClick r:id="rId3"/>
              </a:rPr>
              <a:t>2.</a:t>
            </a:r>
            <a:r>
              <a:rPr lang="en-US" sz="1800" dirty="0" smtClean="0">
                <a:hlinkClick r:id="rId3"/>
              </a:rPr>
              <a:t>gazeta.a42.ru</a:t>
            </a:r>
            <a:r>
              <a:rPr lang="en-US" sz="1800" dirty="0" smtClean="0"/>
              <a:t>›</a:t>
            </a:r>
            <a:r>
              <a:rPr lang="en-US" sz="1800" dirty="0" smtClean="0">
                <a:hlinkClick r:id="rId4"/>
              </a:rPr>
              <a:t>lenta…o…v-arhitekture-</a:t>
            </a:r>
            <a:r>
              <a:rPr lang="en-US" sz="1800" b="1" dirty="0" smtClean="0">
                <a:hlinkClick r:id="rId4"/>
              </a:rPr>
              <a:t>kemer</a:t>
            </a:r>
            <a:r>
              <a:rPr lang="en-US" sz="1800" dirty="0" smtClean="0">
                <a:hlinkClick r:id="rId4"/>
              </a:rPr>
              <a:t>ova.html</a:t>
            </a:r>
            <a:endParaRPr lang="ru-RU" sz="1800" dirty="0"/>
          </a:p>
          <a:p>
            <a:pPr>
              <a:buNone/>
            </a:pPr>
            <a:r>
              <a:rPr lang="ru-RU" sz="1800" dirty="0" smtClean="0">
                <a:hlinkClick r:id="rId5"/>
              </a:rPr>
              <a:t>3.</a:t>
            </a:r>
            <a:r>
              <a:rPr lang="en-US" sz="1800" dirty="0" err="1" smtClean="0">
                <a:hlinkClick r:id="rId5"/>
              </a:rPr>
              <a:t>moygorod.tv</a:t>
            </a:r>
            <a:r>
              <a:rPr lang="en-US" sz="1800" dirty="0" err="1" smtClean="0"/>
              <a:t>›</a:t>
            </a:r>
            <a:r>
              <a:rPr lang="en-US" sz="1800" dirty="0" err="1" smtClean="0">
                <a:hlinkClick r:id="rId6"/>
              </a:rPr>
              <a:t>article</a:t>
            </a:r>
            <a:r>
              <a:rPr lang="en-US" sz="1800" dirty="0" smtClean="0">
                <a:hlinkClick r:id="rId6"/>
              </a:rPr>
              <a:t>/view…</a:t>
            </a:r>
            <a:r>
              <a:rPr lang="en-US" sz="1800" b="1" dirty="0" err="1" smtClean="0">
                <a:hlinkClick r:id="rId6"/>
              </a:rPr>
              <a:t>gollandskiy</a:t>
            </a:r>
            <a:r>
              <a:rPr lang="en-US" sz="1800" dirty="0" err="1" smtClean="0">
                <a:hlinkClick r:id="rId6"/>
              </a:rPr>
              <a:t>-</a:t>
            </a:r>
            <a:r>
              <a:rPr lang="en-US" sz="1800" b="1" dirty="0" err="1" smtClean="0">
                <a:hlinkClick r:id="rId6"/>
              </a:rPr>
              <a:t>g</a:t>
            </a:r>
            <a:r>
              <a:rPr lang="en-US" sz="1800" dirty="0" err="1" smtClean="0">
                <a:hlinkClick r:id="rId6"/>
              </a:rPr>
              <a:t>orod</a:t>
            </a:r>
            <a:r>
              <a:rPr lang="en-US" sz="1800" dirty="0" smtClean="0">
                <a:hlinkClick r:id="rId6"/>
              </a:rPr>
              <a:t>…</a:t>
            </a:r>
            <a:r>
              <a:rPr lang="en-US" sz="1800" dirty="0" err="1" smtClean="0">
                <a:hlinkClick r:id="rId6"/>
              </a:rPr>
              <a:t>sibiri</a:t>
            </a:r>
            <a:r>
              <a:rPr lang="en-US" sz="1800" dirty="0">
                <a:hlinkClick r:id="rId6"/>
              </a:rPr>
              <a:t>…</a:t>
            </a:r>
            <a:endParaRPr lang="ru-RU" sz="1800" dirty="0"/>
          </a:p>
          <a:p>
            <a:pPr marL="457200" indent="-457200">
              <a:buFont typeface="Arial" pitchFamily="34" charset="0"/>
              <a:buAutoNum type="arabicPeriod"/>
            </a:pPr>
            <a:endParaRPr lang="ru-RU" sz="1800" b="1" dirty="0"/>
          </a:p>
          <a:p>
            <a:pPr marL="457200" indent="-457200">
              <a:buAutoNum type="arabicPeriod"/>
            </a:pP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Летом 1921 года  в Москве американец Билл </a:t>
            </a:r>
            <a:r>
              <a:rPr lang="ru-RU" b="1" dirty="0" err="1">
                <a:solidFill>
                  <a:srgbClr val="C00000"/>
                </a:solidFill>
              </a:rPr>
              <a:t>Хейвуд</a:t>
            </a:r>
            <a:r>
              <a:rPr lang="ru-RU" b="1" dirty="0">
                <a:solidFill>
                  <a:srgbClr val="C00000"/>
                </a:solidFill>
              </a:rPr>
              <a:t>, лидер профсоюзной организации «Индустриальные рабочие мира</a:t>
            </a:r>
            <a:r>
              <a:rPr lang="ru-RU" b="1" dirty="0" smtClean="0">
                <a:solidFill>
                  <a:srgbClr val="C00000"/>
                </a:solidFill>
              </a:rPr>
              <a:t>», </a:t>
            </a:r>
            <a:r>
              <a:rPr lang="ru-RU" b="1" dirty="0">
                <a:solidFill>
                  <a:srgbClr val="C00000"/>
                </a:solidFill>
              </a:rPr>
              <a:t>вместе с соотечественником, техником завода Форда  </a:t>
            </a:r>
            <a:r>
              <a:rPr lang="ru-RU" b="1" dirty="0" err="1">
                <a:solidFill>
                  <a:srgbClr val="C00000"/>
                </a:solidFill>
              </a:rPr>
              <a:t>Г.С.Калвертом</a:t>
            </a:r>
            <a:r>
              <a:rPr lang="ru-RU" b="1" dirty="0">
                <a:solidFill>
                  <a:srgbClr val="C00000"/>
                </a:solidFill>
              </a:rPr>
              <a:t> и голландским инженером С. </a:t>
            </a:r>
            <a:r>
              <a:rPr lang="ru-RU" b="1" dirty="0" err="1">
                <a:solidFill>
                  <a:srgbClr val="C00000"/>
                </a:solidFill>
              </a:rPr>
              <a:t>Рутгерсом</a:t>
            </a:r>
            <a:r>
              <a:rPr lang="ru-RU" b="1" dirty="0">
                <a:solidFill>
                  <a:srgbClr val="C00000"/>
                </a:solidFill>
              </a:rPr>
              <a:t> предлагают Ленину проект программы быстрого возрождения экономики России. Суть проекта – «трансплантировать иностранные промышленные колонии в наиболее важные экономические районы, тем самым обеспечить их передовой техникой, специалистами, капиталом». 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 конце 1921 года был подписан договор между Советом Труда и Обороны и инициативной группой в 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составе голландского инженера 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С.Рутгерса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американца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Б.Хейвуда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 создании автономной индустриальной колонии «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Кузбасса».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С. 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Рутгерс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 – председатель правления колонии – был утвержден управляющим всеми предприятиями АИК в 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Кузбассе.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 последующие два года АИК были переданы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Ленинск-Кузнецкий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Киселевский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Прокопьевский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рудники,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Гурьевский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металлургический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завод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25 мая 1922 г. в Кемерово прибыла первая партия колонистов — 70 человек во главе с Биллом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</a:rPr>
              <a:t>Хейвудом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. Колонисты все были замечательными людьми. Люди ехали семьями, везли диковинное для сибиряков имущество, к примеру, стиральные машины (а электричества не было!). Несколько вагонов было заполнено инструментами, оборудованием. К концу года приехали еще пять групп, всего около 500 человек разных национальностей (финны, югославы, немцы, латыши, поляки).  Среди колонистов, кроме шахтеров, были плотники, слесари, механики, портные, сапожники, птичники и даже радиооператоры.</a:t>
            </a:r>
            <a:r>
              <a:rPr lang="ru-RU" b="1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Колонисты построили электростанцию. На состоявшемся по этому поводу митинге выступал </a:t>
            </a:r>
            <a:r>
              <a:rPr lang="ru-RU" b="1" dirty="0" err="1">
                <a:solidFill>
                  <a:srgbClr val="002060"/>
                </a:solidFill>
              </a:rPr>
              <a:t>Рутгерс</a:t>
            </a:r>
            <a:r>
              <a:rPr lang="ru-RU" b="1" dirty="0">
                <a:solidFill>
                  <a:srgbClr val="002060"/>
                </a:solidFill>
              </a:rPr>
              <a:t>: «Мы сможем обеспечить электроэнергией окрестные села, выполнить завет Ленина – зажечь электрическую лампочку в каждой хижине». Из дневника колониста: «В тот день, когда провели электричество в избы </a:t>
            </a:r>
            <a:r>
              <a:rPr lang="ru-RU" b="1" dirty="0" err="1">
                <a:solidFill>
                  <a:srgbClr val="002060"/>
                </a:solidFill>
              </a:rPr>
              <a:t>Кемерова</a:t>
            </a:r>
            <a:r>
              <a:rPr lang="ru-RU" b="1" dirty="0">
                <a:solidFill>
                  <a:srgbClr val="002060"/>
                </a:solidFill>
              </a:rPr>
              <a:t>, свет горел и днем, и ночью. Выяснилось, что жители боялись его выключить, думали, что больше не включат».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Кемеровский рудник был полностью переоборудован,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вместо кайла и лопаты стали использовать отбойные молотки и врубовые машины. Впервые в шахтах вместо огнеопасных керосиновых ламп появились лампы Вольфа и электрические головные лампы, привезенные из США. На Кемеровском руднике работали русская (начальная и семилетняя), американская, татарская школы, в которых обучалось около 100 человек.  </a:t>
            </a:r>
            <a:r>
              <a:rPr lang="ru-RU" sz="3600" b="1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Для фермы АИК были завезли американские сельхозмашины: тракторы «</a:t>
            </a:r>
            <a:r>
              <a:rPr lang="ru-RU" b="1" dirty="0" err="1">
                <a:solidFill>
                  <a:srgbClr val="C00000"/>
                </a:solidFill>
              </a:rPr>
              <a:t>Кейз</a:t>
            </a:r>
            <a:r>
              <a:rPr lang="ru-RU" b="1" dirty="0">
                <a:solidFill>
                  <a:srgbClr val="C00000"/>
                </a:solidFill>
              </a:rPr>
              <a:t>» и «</a:t>
            </a:r>
            <a:r>
              <a:rPr lang="ru-RU" b="1" dirty="0" err="1">
                <a:solidFill>
                  <a:srgbClr val="C00000"/>
                </a:solidFill>
              </a:rPr>
              <a:t>Фордзон</a:t>
            </a:r>
            <a:r>
              <a:rPr lang="ru-RU" b="1" dirty="0">
                <a:solidFill>
                  <a:srgbClr val="C00000"/>
                </a:solidFill>
              </a:rPr>
              <a:t>», сеялки, сноповязки, жнейки, машины для посадки, окучивания и копки картофеля, для резки соломы, плуги, бороны, автомобили.  Крестьяне из  окрестных деревень посещали ферму, дивились на необычные стойки для коров, огородное хозяйство, силосование зеленого корма. Впервые в районе была посеяна озимая пшеница, посажена кукуруза, салат, дыни.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 марта 1924 года состоялось торжественное открытие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коксохимзавода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.  Для детей работников колонии был организован первый пионерский лагерь.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8" name="Picture 4" descr="http://zz.te.ua/wp-content/uploads/2011/09/149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789040"/>
            <a:ext cx="496855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Для работы в должности инженера-архитектора в Кузбасс прибыл голландский архитектор Ван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Лохем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Вот записи из его дневника: «В то время различные здания были построены, но о планировке города никто не думал. Большая часть рабочих жили под землей, как мыши. Эти подземные пустоты были закрыты сверху настилами. Жители этих домов назывались «земляниками». Увидев их жизнь, я решил, что уже через год никто более не будет жить в подобных постройках».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385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10</cp:revision>
  <dcterms:created xsi:type="dcterms:W3CDTF">2013-11-20T13:50:56Z</dcterms:created>
  <dcterms:modified xsi:type="dcterms:W3CDTF">2013-11-20T15:17:34Z</dcterms:modified>
</cp:coreProperties>
</file>