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0" r:id="rId4"/>
    <p:sldId id="281" r:id="rId5"/>
    <p:sldId id="283" r:id="rId6"/>
    <p:sldId id="282" r:id="rId7"/>
    <p:sldId id="260" r:id="rId8"/>
    <p:sldId id="264" r:id="rId9"/>
    <p:sldId id="284" r:id="rId10"/>
    <p:sldId id="265" r:id="rId11"/>
    <p:sldId id="285" r:id="rId12"/>
    <p:sldId id="288" r:id="rId13"/>
    <p:sldId id="289" r:id="rId14"/>
    <p:sldId id="275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B6C"/>
    <a:srgbClr val="008000"/>
    <a:srgbClr val="FF00FF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13.06.2013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реподаватель\Desktop\i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2592288" cy="2575121"/>
          </a:xfrm>
          <a:prstGeom prst="rect">
            <a:avLst/>
          </a:prstGeom>
          <a:noFill/>
        </p:spPr>
      </p:pic>
      <p:pic>
        <p:nvPicPr>
          <p:cNvPr id="1027" name="Picture 3" descr="C:\Users\Преподаватель\Desktop\i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980212"/>
            <a:ext cx="3808834" cy="2527987"/>
          </a:xfrm>
          <a:prstGeom prst="rect">
            <a:avLst/>
          </a:prstGeom>
          <a:noFill/>
        </p:spPr>
      </p:pic>
      <p:sp>
        <p:nvSpPr>
          <p:cNvPr id="7" name="WordArt 6"/>
          <p:cNvSpPr>
            <a:spLocks noChangeArrowheads="1" noChangeShapeType="1" noTextEdit="1"/>
          </p:cNvSpPr>
          <p:nvPr/>
        </p:nvSpPr>
        <p:spPr bwMode="auto">
          <a:xfrm>
            <a:off x="3131840" y="620688"/>
            <a:ext cx="4032448" cy="79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 spc="560" dirty="0" smtClean="0">
                <a:ln w="28575">
                  <a:solidFill>
                    <a:srgbClr val="FF9933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Bookman Old Style"/>
              </a:rPr>
              <a:t>ИНТЕРНЕТ,</a:t>
            </a:r>
            <a:endParaRPr lang="ru-RU" sz="2800" b="1" kern="10" spc="560" dirty="0">
              <a:ln w="28575">
                <a:solidFill>
                  <a:srgbClr val="FF9933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Bookman Old Style"/>
            </a:endParaRPr>
          </a:p>
        </p:txBody>
      </p:sp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771800" y="2276872"/>
            <a:ext cx="4680519" cy="1296144"/>
          </a:xfrm>
          <a:prstGeom prst="rect">
            <a:avLst/>
          </a:prstGeom>
        </p:spPr>
        <p:txBody>
          <a:bodyPr wrap="none" fromWordArt="1">
            <a:prstTxWarp prst="textCurveUp">
              <a:avLst/>
            </a:prstTxWarp>
          </a:bodyPr>
          <a:lstStyle/>
          <a:p>
            <a:pPr algn="ctr"/>
            <a:r>
              <a:rPr lang="ru-RU" sz="2800" b="1" i="1" kern="10" spc="56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9933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Bookman Old Style"/>
              </a:rPr>
              <a:t>и дети</a:t>
            </a:r>
            <a:r>
              <a:rPr lang="ru-RU" sz="2800" b="1" kern="10" spc="560" dirty="0" smtClean="0">
                <a:ln w="28575">
                  <a:solidFill>
                    <a:srgbClr val="FF9933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Bookman Old Style"/>
              </a:rPr>
              <a:t>.</a:t>
            </a:r>
            <a:endParaRPr lang="ru-RU" sz="2800" b="1" kern="10" spc="560" dirty="0">
              <a:ln w="28575">
                <a:solidFill>
                  <a:srgbClr val="FF9933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Bookman Old Style"/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Преподаватель\Desktop\i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4149080"/>
            <a:ext cx="1800200" cy="2250250"/>
          </a:xfrm>
          <a:prstGeom prst="rect">
            <a:avLst/>
          </a:prstGeom>
          <a:noFill/>
        </p:spPr>
      </p:pic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3707904" y="1700808"/>
            <a:ext cx="3888432" cy="792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kern="10" spc="560" dirty="0" smtClean="0">
                <a:ln w="28575">
                  <a:solidFill>
                    <a:srgbClr val="FF9933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Bookman Old Style"/>
              </a:rPr>
              <a:t>компьютер</a:t>
            </a:r>
            <a:endParaRPr lang="ru-RU" sz="2800" b="1" kern="10" spc="560" dirty="0">
              <a:ln w="28575">
                <a:solidFill>
                  <a:srgbClr val="FF9933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Bookman Old Sty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97152"/>
            <a:ext cx="8229600" cy="1800200"/>
          </a:xfrm>
          <a:ln w="28575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Проблему общения ребёнка с  компьютером решить  нельзя ни первым, ни вторым способом. 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последние несколько лет наряду с проблемой общения  возникла еще одна – распространение и популяризация Интернета.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Полюса одной проблемы.</a:t>
            </a:r>
            <a:endParaRPr lang="ru-RU" sz="3600" b="1" dirty="0">
              <a:solidFill>
                <a:srgbClr val="0070C0"/>
              </a:solidFill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467544" y="1124744"/>
            <a:ext cx="8136904" cy="3516981"/>
            <a:chOff x="467544" y="1124744"/>
            <a:chExt cx="8136904" cy="3516981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467544" y="1124744"/>
              <a:ext cx="8136904" cy="3444493"/>
              <a:chOff x="467544" y="1124744"/>
              <a:chExt cx="8136904" cy="3444493"/>
            </a:xfrm>
          </p:grpSpPr>
          <p:pic>
            <p:nvPicPr>
              <p:cNvPr id="2051" name="Picture 3" descr="C:\Users\Преподаватель\Desktop\i30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67544" y="2564904"/>
                <a:ext cx="2664296" cy="1998222"/>
              </a:xfrm>
              <a:prstGeom prst="rect">
                <a:avLst/>
              </a:prstGeom>
              <a:noFill/>
            </p:spPr>
          </p:pic>
          <p:grpSp>
            <p:nvGrpSpPr>
              <p:cNvPr id="20" name="Группа 19"/>
              <p:cNvGrpSpPr/>
              <p:nvPr/>
            </p:nvGrpSpPr>
            <p:grpSpPr>
              <a:xfrm>
                <a:off x="1187624" y="1124744"/>
                <a:ext cx="7416824" cy="3444493"/>
                <a:chOff x="1187624" y="1124744"/>
                <a:chExt cx="7416824" cy="3444493"/>
              </a:xfrm>
            </p:grpSpPr>
            <p:grpSp>
              <p:nvGrpSpPr>
                <p:cNvPr id="17" name="Группа 16"/>
                <p:cNvGrpSpPr/>
                <p:nvPr/>
              </p:nvGrpSpPr>
              <p:grpSpPr>
                <a:xfrm>
                  <a:off x="1187624" y="1124744"/>
                  <a:ext cx="6984776" cy="2152057"/>
                  <a:chOff x="1187624" y="1124744"/>
                  <a:chExt cx="6984776" cy="2152057"/>
                </a:xfrm>
              </p:grpSpPr>
              <p:grpSp>
                <p:nvGrpSpPr>
                  <p:cNvPr id="15" name="Группа 14"/>
                  <p:cNvGrpSpPr/>
                  <p:nvPr/>
                </p:nvGrpSpPr>
                <p:grpSpPr>
                  <a:xfrm>
                    <a:off x="3275856" y="1124744"/>
                    <a:ext cx="4896544" cy="2152057"/>
                    <a:chOff x="3275856" y="1124744"/>
                    <a:chExt cx="4896544" cy="2152057"/>
                  </a:xfrm>
                </p:grpSpPr>
                <p:grpSp>
                  <p:nvGrpSpPr>
                    <p:cNvPr id="14" name="Группа 13"/>
                    <p:cNvGrpSpPr/>
                    <p:nvPr/>
                  </p:nvGrpSpPr>
                  <p:grpSpPr>
                    <a:xfrm>
                      <a:off x="3275856" y="1124744"/>
                      <a:ext cx="2088232" cy="2152057"/>
                      <a:chOff x="3275856" y="1124744"/>
                      <a:chExt cx="2088232" cy="2152057"/>
                    </a:xfrm>
                  </p:grpSpPr>
                  <p:grpSp>
                    <p:nvGrpSpPr>
                      <p:cNvPr id="16" name="Группа 15"/>
                      <p:cNvGrpSpPr/>
                      <p:nvPr/>
                    </p:nvGrpSpPr>
                    <p:grpSpPr>
                      <a:xfrm>
                        <a:off x="3275856" y="1124744"/>
                        <a:ext cx="2088232" cy="360040"/>
                        <a:chOff x="3275856" y="1124744"/>
                        <a:chExt cx="2088232" cy="360040"/>
                      </a:xfrm>
                    </p:grpSpPr>
                    <p:cxnSp>
                      <p:nvCxnSpPr>
                        <p:cNvPr id="9" name="Прямая со стрелкой 8"/>
                        <p:cNvCxnSpPr/>
                        <p:nvPr/>
                      </p:nvCxnSpPr>
                      <p:spPr>
                        <a:xfrm flipH="1">
                          <a:off x="3275856" y="1124744"/>
                          <a:ext cx="1008112" cy="360040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" name="Прямая со стрелкой 10"/>
                        <p:cNvCxnSpPr/>
                        <p:nvPr/>
                      </p:nvCxnSpPr>
                      <p:spPr>
                        <a:xfrm>
                          <a:off x="4283968" y="1124744"/>
                          <a:ext cx="1080120" cy="360040"/>
                        </a:xfrm>
                        <a:prstGeom prst="straightConnector1">
                          <a:avLst/>
                        </a:prstGeom>
                        <a:ln w="38100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pic>
                    <p:nvPicPr>
                      <p:cNvPr id="2050" name="Picture 2" descr="C:\Users\Преподаватель\Desktop\i24.jpg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1700808"/>
                        <a:ext cx="1849165" cy="1575993"/>
                      </a:xfrm>
                      <a:prstGeom prst="rect">
                        <a:avLst/>
                      </a:prstGeom>
                      <a:noFill/>
                    </p:spPr>
                  </p:pic>
                </p:grpSp>
                <p:sp>
                  <p:nvSpPr>
                    <p:cNvPr id="18" name="Прямоугольник 17"/>
                    <p:cNvSpPr/>
                    <p:nvPr/>
                  </p:nvSpPr>
                  <p:spPr>
                    <a:xfrm>
                      <a:off x="5508104" y="1196752"/>
                      <a:ext cx="2664296" cy="115212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wrap="none" lIns="91440" tIns="45720" rIns="91440" bIns="45720">
                      <a:prstTxWarp prst="textCurveUp">
                        <a:avLst/>
                      </a:prstTxWarp>
                      <a:spAutoFit/>
                    </a:bodyPr>
                    <a:lstStyle/>
                    <a:p>
                      <a:pPr algn="ctr"/>
                      <a:r>
                        <a:rPr lang="ru-RU" sz="3200" b="1" dirty="0" smtClean="0">
                          <a:ln w="1905"/>
                          <a:solidFill>
                            <a:srgbClr val="FF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Arial Black" pitchFamily="34" charset="0"/>
                        </a:rPr>
                        <a:t>Против</a:t>
                      </a:r>
                      <a:r>
                        <a:rPr lang="ru-RU" sz="3200" b="1" dirty="0" smtClean="0">
                          <a:ln w="1905"/>
                          <a:solidFill>
                            <a:srgbClr val="FF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entury" pitchFamily="18" charset="0"/>
                        </a:rPr>
                        <a:t> </a:t>
                      </a:r>
                      <a:r>
                        <a:rPr lang="ru-RU" sz="3200" b="1" dirty="0" smtClean="0">
                          <a:ln w="1905"/>
                          <a:solidFill>
                            <a:srgbClr val="FF0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Arial Black" pitchFamily="34" charset="0"/>
                        </a:rPr>
                        <a:t>!</a:t>
                      </a:r>
                      <a:endParaRPr lang="ru-RU" sz="3200" b="1" cap="none" spc="0" dirty="0">
                        <a:ln w="1905"/>
                        <a:solidFill>
                          <a:srgbClr val="FF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 Black" pitchFamily="34" charset="0"/>
                      </a:endParaRPr>
                    </a:p>
                  </p:txBody>
                </p:sp>
              </p:grpSp>
              <p:sp>
                <p:nvSpPr>
                  <p:cNvPr id="19" name="Прямоугольник 18"/>
                  <p:cNvSpPr/>
                  <p:nvPr/>
                </p:nvSpPr>
                <p:spPr>
                  <a:xfrm>
                    <a:off x="1187624" y="1196752"/>
                    <a:ext cx="2056083" cy="100811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wrap="none" lIns="91440" tIns="45720" rIns="91440" bIns="45720">
                    <a:prstTxWarp prst="textCurveDown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ru-RU" sz="3200" b="1" dirty="0" smtClean="0">
                        <a:ln w="1905"/>
                        <a:solidFill>
                          <a:srgbClr val="FF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 Black" pitchFamily="34" charset="0"/>
                      </a:rPr>
                      <a:t>За</a:t>
                    </a:r>
                    <a:r>
                      <a:rPr lang="ru-RU" sz="3200" b="1" dirty="0" smtClean="0">
                        <a:ln w="1905"/>
                        <a:solidFill>
                          <a:srgbClr val="FF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entury" pitchFamily="18" charset="0"/>
                      </a:rPr>
                      <a:t> </a:t>
                    </a:r>
                    <a:r>
                      <a:rPr lang="ru-RU" sz="3200" b="1" dirty="0" smtClean="0">
                        <a:ln w="1905"/>
                        <a:solidFill>
                          <a:srgbClr val="FF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 Black" pitchFamily="34" charset="0"/>
                      </a:rPr>
                      <a:t>!</a:t>
                    </a:r>
                    <a:endParaRPr lang="ru-RU" sz="3200" b="1" cap="none" spc="0" dirty="0">
                      <a:ln w="1905"/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Arial Black" pitchFamily="34" charset="0"/>
                    </a:endParaRPr>
                  </a:p>
                </p:txBody>
              </p:sp>
            </p:grpSp>
            <p:pic>
              <p:nvPicPr>
                <p:cNvPr id="2052" name="Picture 4" descr="C:\Users\Преподаватель\Desktop\i34.jp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5796136" y="2636912"/>
                  <a:ext cx="2808312" cy="1932325"/>
                </a:xfrm>
                <a:prstGeom prst="rect">
                  <a:avLst/>
                </a:prstGeom>
                <a:noFill/>
              </p:spPr>
            </p:pic>
          </p:grpSp>
        </p:grpSp>
        <p:pic>
          <p:nvPicPr>
            <p:cNvPr id="2053" name="Picture 5" descr="C:\Users\Преподаватель\Desktop\i40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635896" y="3414316"/>
              <a:ext cx="1440160" cy="1227409"/>
            </a:xfrm>
            <a:prstGeom prst="rect">
              <a:avLst/>
            </a:prstGeom>
            <a:noFill/>
          </p:spPr>
        </p:pic>
      </p:grpSp>
      <p:sp>
        <p:nvSpPr>
          <p:cNvPr id="23" name="Рамка 22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2204864"/>
            <a:ext cx="4038600" cy="18722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стремятся максимально развить в ребёнке способности, опасаясь, что</a:t>
            </a:r>
            <a:r>
              <a:rPr lang="ru-RU" sz="2000" dirty="0" smtClean="0"/>
              <a:t>  </a:t>
            </a: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он  будет отставать от сверстников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9992" y="2204864"/>
            <a:ext cx="4038600" cy="187220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боятся вредного воздействия компьютера и Интернета и ребенка к компьютеру вообще не допускают.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67544" y="188640"/>
            <a:ext cx="8229600" cy="2016224"/>
            <a:chOff x="467544" y="188640"/>
            <a:chExt cx="8229600" cy="201622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619672" y="1484784"/>
              <a:ext cx="1656184" cy="648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91440" tIns="45720" rIns="91440" bIns="45720">
              <a:prstTxWarp prst="textStop">
                <a:avLst/>
              </a:prstTxWarp>
              <a:spAutoFit/>
            </a:bodyPr>
            <a:lstStyle/>
            <a:p>
              <a:pPr algn="ctr"/>
              <a:r>
                <a:rPr lang="ru-RU" sz="3200" dirty="0" smtClean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 Black" pitchFamily="34" charset="0"/>
                </a:rPr>
                <a:t>За</a:t>
              </a:r>
              <a:r>
                <a:rPr lang="ru-RU" sz="3200" dirty="0" smtClean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entury" pitchFamily="18" charset="0"/>
                </a:rPr>
                <a:t> </a:t>
              </a:r>
              <a:r>
                <a:rPr lang="ru-RU" sz="3200" dirty="0" smtClean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 Black" pitchFamily="34" charset="0"/>
                </a:rPr>
                <a:t>!</a:t>
              </a:r>
              <a:endParaRPr lang="ru-RU" sz="3200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endParaRPr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467544" y="188640"/>
              <a:ext cx="8229600" cy="2016224"/>
              <a:chOff x="467544" y="188640"/>
              <a:chExt cx="8229600" cy="2016224"/>
            </a:xfrm>
          </p:grpSpPr>
          <p:sp>
            <p:nvSpPr>
              <p:cNvPr id="5" name="Содержимое 2"/>
              <p:cNvSpPr txBox="1">
                <a:spLocks/>
              </p:cNvSpPr>
              <p:nvPr/>
            </p:nvSpPr>
            <p:spPr>
              <a:xfrm>
                <a:off x="467544" y="188640"/>
                <a:ext cx="8229600" cy="12527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ru-RU" sz="2400" b="1" i="0" u="none" strike="noStrike" kern="1200" cap="none" spc="0" normalizeH="0" baseline="0" noProof="0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uLnTx/>
                    <a:uFillTx/>
                    <a:latin typeface="+mn-lt"/>
                    <a:ea typeface="+mn-ea"/>
                    <a:cs typeface="+mn-cs"/>
                  </a:rPr>
                  <a:t>        </a:t>
                </a:r>
                <a:r>
                  <a:rPr kumimoji="0" lang="ru-RU" sz="2400" b="1" i="0" u="none" strike="noStrike" kern="1200" cap="none" spc="0" normalizeH="0" baseline="0" noProof="0" dirty="0" smtClean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uLnTx/>
                    <a:uFillTx/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Неоднозначность в мнениях специалистов (педагогов, психологов, врачей),  родителей привела к разному восприятию компьютера .</a:t>
                </a:r>
                <a:r>
                  <a:rPr kumimoji="0" lang="ru-RU" sz="2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5292080" y="1484784"/>
                <a:ext cx="2160240" cy="7200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none" lIns="91440" tIns="45720" rIns="91440" bIns="45720">
                <a:prstTxWarp prst="textStop">
                  <a:avLst/>
                </a:prstTxWarp>
                <a:spAutoFit/>
              </a:bodyPr>
              <a:lstStyle/>
              <a:p>
                <a:pPr algn="ctr"/>
                <a:r>
                  <a:rPr lang="ru-RU" sz="3200" dirty="0" smtClean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 Black" pitchFamily="34" charset="0"/>
                  </a:rPr>
                  <a:t>Против</a:t>
                </a:r>
                <a:r>
                  <a:rPr lang="ru-RU" sz="3200" dirty="0" smtClean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Century" pitchFamily="18" charset="0"/>
                  </a:rPr>
                  <a:t> </a:t>
                </a:r>
                <a:r>
                  <a:rPr lang="ru-RU" sz="3200" dirty="0" smtClean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Arial Black" pitchFamily="34" charset="0"/>
                  </a:rPr>
                  <a:t>!</a:t>
                </a:r>
                <a:endParaRPr lang="ru-RU" sz="3200" cap="none" spc="0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Arial Black" pitchFamily="34" charset="0"/>
                </a:endParaRPr>
              </a:p>
            </p:txBody>
          </p:sp>
        </p:grpSp>
      </p:grpSp>
      <p:pic>
        <p:nvPicPr>
          <p:cNvPr id="1026" name="Picture 2" descr="C:\Users\Преподаватель\Desktop\i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293096"/>
            <a:ext cx="3168352" cy="2232248"/>
          </a:xfrm>
          <a:prstGeom prst="rect">
            <a:avLst/>
          </a:prstGeom>
          <a:noFill/>
        </p:spPr>
      </p:pic>
      <p:pic>
        <p:nvPicPr>
          <p:cNvPr id="1028" name="Picture 4" descr="C:\Users\Преподаватель\Desktop\i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293096"/>
            <a:ext cx="3240360" cy="2169885"/>
          </a:xfrm>
          <a:prstGeom prst="rect">
            <a:avLst/>
          </a:prstGeom>
          <a:noFill/>
        </p:spPr>
      </p:pic>
      <p:sp>
        <p:nvSpPr>
          <p:cNvPr id="10" name="Рамка 9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404664"/>
            <a:ext cx="3744416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Педагоги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556792"/>
            <a:ext cx="3096344" cy="4709120"/>
          </a:xfrm>
          <a:ln w="19050">
            <a:solidFill>
              <a:srgbClr val="F8AB6C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негативное влияние на ребенка, одним из последствий  которого является: падение уровня текстового мышления – умения адекватно воспринимать, воспроизводить и интерпретировать тексты, а также создавать собственные.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24128" y="1556792"/>
            <a:ext cx="2952328" cy="4680520"/>
          </a:xfrm>
          <a:ln w="19050">
            <a:solidFill>
              <a:srgbClr val="F8AB6C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наблюдается рост количества детей, страдающих </a:t>
            </a:r>
            <a:r>
              <a:rPr lang="ru-RU" sz="2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дисграфией</a:t>
            </a: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и </a:t>
            </a:r>
            <a:r>
              <a:rPr lang="ru-RU" sz="2000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дислексией</a:t>
            </a: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– расстройствами, связанными с нарушением письменной речи (такие дети с трудом овладевают чтением и письмом).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" name="Picture 16" descr="5de050a9f3521f1e224842bf44b9070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32656"/>
            <a:ext cx="1224136" cy="118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10"/>
          <p:cNvGrpSpPr>
            <a:grpSpLocks/>
          </p:cNvGrpSpPr>
          <p:nvPr/>
        </p:nvGrpSpPr>
        <p:grpSpPr bwMode="auto">
          <a:xfrm>
            <a:off x="3707904" y="2348880"/>
            <a:ext cx="1872208" cy="2952328"/>
            <a:chOff x="0" y="1570"/>
            <a:chExt cx="1837" cy="2750"/>
          </a:xfrm>
        </p:grpSpPr>
        <p:pic>
          <p:nvPicPr>
            <p:cNvPr id="7" name="Picture 8" descr="6ce8903bff0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3" y="1570"/>
              <a:ext cx="770" cy="15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5" descr="j0343353[1]"/>
            <p:cNvPicPr>
              <a:picLocks noChangeAspect="1" noChangeArrowheads="1"/>
            </p:cNvPicPr>
            <p:nvPr/>
          </p:nvPicPr>
          <p:blipFill>
            <a:blip r:embed="rId4" cstate="print"/>
            <a:srcRect t="22279"/>
            <a:stretch>
              <a:fillRect/>
            </a:stretch>
          </p:blipFill>
          <p:spPr bwMode="auto">
            <a:xfrm>
              <a:off x="0" y="3113"/>
              <a:ext cx="1837" cy="1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Рамка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340769"/>
            <a:ext cx="4038600" cy="3312368"/>
          </a:xfrm>
        </p:spPr>
        <p:txBody>
          <a:bodyPr/>
          <a:lstStyle/>
          <a:p>
            <a:pPr marL="514350" indent="-514350"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утверждают, что у увлечённых компьютером   детей часто развивается агрессия, различные страхи и фобии;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погружение в виртуальный мир уводит его от реальности, 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компьютерные игры губят воображение.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260648"/>
            <a:ext cx="36724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Психологи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7" name="Picture 5" descr="MCj042416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797152"/>
            <a:ext cx="1728192" cy="163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Группа 11"/>
          <p:cNvGrpSpPr/>
          <p:nvPr/>
        </p:nvGrpSpPr>
        <p:grpSpPr>
          <a:xfrm>
            <a:off x="4355976" y="404664"/>
            <a:ext cx="3888432" cy="5400600"/>
            <a:chOff x="4355976" y="404664"/>
            <a:chExt cx="3888432" cy="5400600"/>
          </a:xfrm>
        </p:grpSpPr>
        <p:sp>
          <p:nvSpPr>
            <p:cNvPr id="6" name="Заголовок 1"/>
            <p:cNvSpPr txBox="1">
              <a:spLocks/>
            </p:cNvSpPr>
            <p:nvPr/>
          </p:nvSpPr>
          <p:spPr>
            <a:xfrm>
              <a:off x="5724128" y="1124744"/>
              <a:ext cx="252028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4400" b="1" dirty="0" smtClean="0">
                  <a:solidFill>
                    <a:srgbClr val="C00000"/>
                  </a:solidFill>
                  <a:latin typeface="Comic Sans MS" pitchFamily="66" charset="0"/>
                  <a:ea typeface="+mj-ea"/>
                  <a:cs typeface="+mj-cs"/>
                </a:rPr>
                <a:t>Врач</a:t>
              </a:r>
              <a:r>
                <a:rPr kumimoji="0" lang="ru-RU" sz="4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itchFamily="66" charset="0"/>
                  <a:ea typeface="+mj-ea"/>
                  <a:cs typeface="+mj-cs"/>
                </a:rPr>
                <a:t>и</a:t>
              </a:r>
              <a:endPara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endParaRPr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4355976" y="404664"/>
              <a:ext cx="3888432" cy="5400600"/>
              <a:chOff x="4355976" y="404664"/>
              <a:chExt cx="3888432" cy="5400600"/>
            </a:xfrm>
          </p:grpSpPr>
          <p:pic>
            <p:nvPicPr>
              <p:cNvPr id="8" name="Picture 4" descr="41821406_0DoktorSpywar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355976" y="404664"/>
                <a:ext cx="1440160" cy="19562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Содержимое 3"/>
              <p:cNvSpPr txBox="1">
                <a:spLocks/>
              </p:cNvSpPr>
              <p:nvPr/>
            </p:nvSpPr>
            <p:spPr>
              <a:xfrm>
                <a:off x="4932040" y="2276872"/>
                <a:ext cx="3312368" cy="35283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571500" marR="0" lvl="0" indent="-5715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Wingdings" pitchFamily="2" charset="2"/>
                  <a:buChar char="q"/>
                  <a:tabLst/>
                  <a:defRPr/>
                </a:pPr>
                <a:r>
                  <a:rPr kumimoji="0" lang="ru-RU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считают, что длительное сидение за компьютером портит зрение, осанку ;</a:t>
                </a:r>
              </a:p>
              <a:p>
                <a:pPr marL="514350" marR="0" lvl="0" indent="-51435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Wingdings" pitchFamily="2" charset="2"/>
                  <a:buChar char="q"/>
                  <a:tabLst/>
                  <a:defRPr/>
                </a:pPr>
                <a:r>
                  <a:rPr kumimoji="0" lang="ru-RU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излучение и мерцание экрана вредны для зрения и общего состояния здоровья ребенка.</a:t>
                </a:r>
                <a:endParaRPr kumimoji="0" lang="ru-RU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</p:grpSp>
      <p:sp>
        <p:nvSpPr>
          <p:cNvPr id="11" name="Рамка 10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5688632" cy="16561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недавнего времени часто раздавались категоричные утверждения, что компьютер вреден для детей.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03648" y="332656"/>
            <a:ext cx="36724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noProof="0" dirty="0" smtClean="0">
                <a:solidFill>
                  <a:srgbClr val="C00000"/>
                </a:solidFill>
                <a:latin typeface="Comic Sans MS" pitchFamily="66" charset="0"/>
                <a:ea typeface="+mj-ea"/>
                <a:cs typeface="+mj-cs"/>
              </a:rPr>
              <a:t>Родители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83568" y="548680"/>
            <a:ext cx="7885384" cy="5760640"/>
            <a:chOff x="683568" y="548680"/>
            <a:chExt cx="7885384" cy="5760640"/>
          </a:xfrm>
        </p:grpSpPr>
        <p:pic>
          <p:nvPicPr>
            <p:cNvPr id="2051" name="Picture 3" descr="C:\Users\Преподаватель\Desktop\i35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3140968"/>
              <a:ext cx="3783800" cy="3084935"/>
            </a:xfrm>
            <a:prstGeom prst="rect">
              <a:avLst/>
            </a:prstGeom>
            <a:noFill/>
          </p:spPr>
        </p:pic>
        <p:grpSp>
          <p:nvGrpSpPr>
            <p:cNvPr id="9" name="Группа 8"/>
            <p:cNvGrpSpPr/>
            <p:nvPr/>
          </p:nvGrpSpPr>
          <p:grpSpPr>
            <a:xfrm>
              <a:off x="4860032" y="548680"/>
              <a:ext cx="3708920" cy="5760640"/>
              <a:chOff x="4860032" y="548680"/>
              <a:chExt cx="3708920" cy="5760640"/>
            </a:xfrm>
          </p:grpSpPr>
          <p:pic>
            <p:nvPicPr>
              <p:cNvPr id="2050" name="Picture 2" descr="C:\Users\Преподаватель\Desktop\i39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652120" y="548680"/>
                <a:ext cx="2784309" cy="2088232"/>
              </a:xfrm>
              <a:prstGeom prst="rect">
                <a:avLst/>
              </a:prstGeom>
              <a:noFill/>
            </p:spPr>
          </p:pic>
          <p:sp>
            <p:nvSpPr>
              <p:cNvPr id="7" name="Содержимое 2"/>
              <p:cNvSpPr txBox="1">
                <a:spLocks/>
              </p:cNvSpPr>
              <p:nvPr/>
            </p:nvSpPr>
            <p:spPr>
              <a:xfrm>
                <a:off x="4860032" y="2996952"/>
                <a:ext cx="3708920" cy="33123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Wingdings" pitchFamily="2" charset="2"/>
                  <a:buChar char="ü"/>
                  <a:tabLst/>
                  <a:defRPr/>
                </a:pPr>
                <a:r>
                  <a:rPr kumimoji="0" lang="ru-RU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Самое главное – компьютер крадет у ребенка часы нормального человеческого общения, которое  он никогда не сможет заменить. </a:t>
                </a:r>
              </a:p>
            </p:txBody>
          </p:sp>
        </p:grpSp>
      </p:grpSp>
      <p:sp>
        <p:nvSpPr>
          <p:cNvPr id="8" name="Рамка 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620688"/>
            <a:ext cx="5544616" cy="128215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Подобные утверждения не голословны. </a:t>
            </a:r>
            <a:endParaRPr lang="ru-RU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pic>
        <p:nvPicPr>
          <p:cNvPr id="3074" name="Picture 2" descr="C:\Users\Преподаватель\Desktop\i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800200" cy="180020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67544" y="2132856"/>
            <a:ext cx="822960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Однако в свое время так же сложно приживались и телевидение, и атомная энергетика. Компьютер и Интернет – это проявления прогресса, с ними нужно считаться и учиться правильно себя вести. Дозированное общение ребенка с компьютером не принесет вреда, а будет только во благо.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Конечно, если использовать компьютер как заменитель общения с родителями и сверстниками, то результат не замедлит сказаться. Компьютер станет для ребенка не источником знаний о мире, а суррогатом родительской любви, виртуальным стимулятором эмоций, которые ему не удалось получить в реальном мире. В этом случае следует опасаться бед, о которых говорят специалисты.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4572000" y="2060848"/>
            <a:ext cx="4038600" cy="936104"/>
          </a:xfrm>
          <a:prstGeom prst="rect">
            <a:avLst/>
          </a:prstGeom>
          <a:ln w="38100">
            <a:solidFill>
              <a:srgbClr val="FF9933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одители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пример для ребёнка.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sz="half" idx="1"/>
          </p:nvPr>
        </p:nvSpPr>
        <p:spPr>
          <a:xfrm>
            <a:off x="611560" y="2060848"/>
            <a:ext cx="3528392" cy="936104"/>
          </a:xfrm>
          <a:ln w="38100">
            <a:solidFill>
              <a:srgbClr val="FF9933"/>
            </a:solidFill>
          </a:ln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Детям свойственно подражать</a:t>
            </a:r>
          </a:p>
          <a:p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683568" y="260648"/>
            <a:ext cx="7848872" cy="1687688"/>
            <a:chOff x="683568" y="260648"/>
            <a:chExt cx="7848872" cy="1687688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2771800" y="404664"/>
              <a:ext cx="5760640" cy="122413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2400" b="1" cap="none" spc="0" dirty="0" smtClean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omic Sans MS" pitchFamily="66" charset="0"/>
                </a:rPr>
                <a:t>Почему дети, рано пытаются самостоятельно</a:t>
              </a:r>
            </a:p>
            <a:p>
              <a:pPr algn="ctr"/>
              <a:r>
                <a:rPr lang="ru-RU" sz="2400" b="1" cap="none" spc="0" dirty="0" smtClean="0">
                  <a:ln w="1905"/>
                  <a:solidFill>
                    <a:srgbClr val="C0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omic Sans MS" pitchFamily="66" charset="0"/>
                </a:rPr>
                <a:t> воспользоваться Интернетом ?   </a:t>
              </a:r>
              <a:endParaRPr lang="ru-RU" sz="2400" b="1" cap="none" spc="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pic>
          <p:nvPicPr>
            <p:cNvPr id="1026" name="Picture 2" descr="C:\Users\Преподаватель\Desktop\i28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260648"/>
              <a:ext cx="2160240" cy="1687688"/>
            </a:xfrm>
            <a:prstGeom prst="rect">
              <a:avLst/>
            </a:prstGeom>
            <a:noFill/>
          </p:spPr>
        </p:pic>
      </p:grpSp>
      <p:grpSp>
        <p:nvGrpSpPr>
          <p:cNvPr id="17" name="Группа 16"/>
          <p:cNvGrpSpPr/>
          <p:nvPr/>
        </p:nvGrpSpPr>
        <p:grpSpPr>
          <a:xfrm>
            <a:off x="467544" y="3284984"/>
            <a:ext cx="8215064" cy="3384376"/>
            <a:chOff x="467544" y="3284984"/>
            <a:chExt cx="8215064" cy="3384376"/>
          </a:xfrm>
        </p:grpSpPr>
        <p:sp>
          <p:nvSpPr>
            <p:cNvPr id="10" name="Содержимое 7"/>
            <p:cNvSpPr txBox="1">
              <a:spLocks/>
            </p:cNvSpPr>
            <p:nvPr/>
          </p:nvSpPr>
          <p:spPr>
            <a:xfrm>
              <a:off x="4644008" y="3284984"/>
              <a:ext cx="4038600" cy="1440160"/>
            </a:xfrm>
            <a:prstGeom prst="rect">
              <a:avLst/>
            </a:prstGeom>
            <a:ln w="38100">
              <a:solidFill>
                <a:srgbClr val="FF9933"/>
              </a:solidFill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Ø"/>
                <a:tabLst/>
                <a:defRPr/>
              </a:pPr>
              <a:r>
                <a:rPr kumimoji="0" lang="ru-RU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Однако в этом процессе должна присутствовать постепенность и разумный, ограничивающий подход.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467544" y="3284984"/>
              <a:ext cx="3744416" cy="3384376"/>
              <a:chOff x="467544" y="3284984"/>
              <a:chExt cx="3744416" cy="3384376"/>
            </a:xfrm>
          </p:grpSpPr>
          <p:sp>
            <p:nvSpPr>
              <p:cNvPr id="7" name="Содержимое 5"/>
              <p:cNvSpPr txBox="1">
                <a:spLocks/>
              </p:cNvSpPr>
              <p:nvPr/>
            </p:nvSpPr>
            <p:spPr>
              <a:xfrm>
                <a:off x="611560" y="3284984"/>
                <a:ext cx="3600400" cy="1296144"/>
              </a:xfrm>
              <a:prstGeom prst="rect">
                <a:avLst/>
              </a:prstGeom>
              <a:ln w="38100">
                <a:solidFill>
                  <a:srgbClr val="FF9933"/>
                </a:solidFill>
              </a:ln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Wingdings" pitchFamily="2" charset="2"/>
                  <a:buChar char="ü"/>
                  <a:tabLst/>
                  <a:defRPr/>
                </a:pPr>
                <a:r>
                  <a:rPr kumimoji="0" lang="ru-RU" sz="24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Приобщение  детей к виртуальному миру с раннего возраста</a:t>
                </a:r>
                <a:endParaRPr kumimoji="0" lang="ru-RU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pic>
            <p:nvPicPr>
              <p:cNvPr id="1027" name="Picture 3" descr="C:\Users\Преподаватель\Desktop\i27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7544" y="4725144"/>
                <a:ext cx="1944216" cy="1944216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8" name="Круговая стрелка 17"/>
          <p:cNvSpPr/>
          <p:nvPr/>
        </p:nvSpPr>
        <p:spPr>
          <a:xfrm>
            <a:off x="3851920" y="2420888"/>
            <a:ext cx="978408" cy="978408"/>
          </a:xfrm>
          <a:prstGeom prst="circular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Круговая стрелка 18"/>
          <p:cNvSpPr/>
          <p:nvPr/>
        </p:nvSpPr>
        <p:spPr>
          <a:xfrm>
            <a:off x="3923928" y="4005064"/>
            <a:ext cx="978408" cy="978408"/>
          </a:xfrm>
          <a:prstGeom prst="circular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Рамка 19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одержимое 2"/>
          <p:cNvSpPr>
            <a:spLocks noGrp="1"/>
          </p:cNvSpPr>
          <p:nvPr>
            <p:ph idx="1"/>
          </p:nvPr>
        </p:nvSpPr>
        <p:spPr>
          <a:xfrm>
            <a:off x="2483768" y="4869160"/>
            <a:ext cx="6264696" cy="17281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Интернет является таким же неотъемлемым спутником современной жизни, как и сам компьютер. Дети, которые выросли в эпоху Интернета, рано пытаются самостоятельно воспользоваться им.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i="0" u="none" strike="noStrike" kern="1200" normalizeH="0" baseline="0" noProof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Сеть как окно в мир.</a:t>
            </a:r>
            <a:endParaRPr kumimoji="0" lang="ru-RU" sz="4000" i="0" u="none" strike="noStrike" kern="1200" normalizeH="0" baseline="0" noProof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08112"/>
          </a:xfrm>
        </p:spPr>
        <p:txBody>
          <a:bodyPr>
            <a:noAutofit/>
          </a:bodyPr>
          <a:lstStyle/>
          <a:p>
            <a:r>
              <a:rPr lang="ru-RU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Опасность работы в Интернете.</a:t>
            </a:r>
            <a:endParaRPr lang="ru-RU" sz="400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79512" y="3356992"/>
            <a:ext cx="2376264" cy="295232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информация о наркотических средствах укрепляет знания о негативном их влиянии на организм человека;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Рамка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251520" y="1484784"/>
            <a:ext cx="8640960" cy="5040560"/>
            <a:chOff x="251520" y="1484784"/>
            <a:chExt cx="8640960" cy="5040560"/>
          </a:xfrm>
        </p:grpSpPr>
        <p:sp>
          <p:nvSpPr>
            <p:cNvPr id="7" name="Содержимое 5"/>
            <p:cNvSpPr txBox="1">
              <a:spLocks/>
            </p:cNvSpPr>
            <p:nvPr/>
          </p:nvSpPr>
          <p:spPr>
            <a:xfrm>
              <a:off x="2411760" y="3645024"/>
              <a:ext cx="2088232" cy="22322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lvl="0" indent="-342900">
                <a:spcBef>
                  <a:spcPct val="20000"/>
                </a:spcBef>
                <a:buFont typeface="Wingdings" pitchFamily="2" charset="2"/>
                <a:buChar char="q"/>
              </a:pPr>
              <a:r>
                <a:rPr lang="ru-RU" sz="2000" b="1" dirty="0" smtClean="0"/>
                <a:t> </a:t>
              </a:r>
              <a:r>
                <a:rPr lang="ru-RU" sz="2000" b="1" dirty="0" smtClean="0"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может вызывать желание попробовать  наркотики;</a:t>
              </a:r>
              <a:r>
                <a:rPr kumimoji="0" lang="ru-RU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 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251520" y="1484784"/>
              <a:ext cx="8640960" cy="5040560"/>
              <a:chOff x="251520" y="1484784"/>
              <a:chExt cx="8640960" cy="5040560"/>
            </a:xfrm>
          </p:grpSpPr>
          <p:sp>
            <p:nvSpPr>
              <p:cNvPr id="10" name="Содержимое 2"/>
              <p:cNvSpPr txBox="1">
                <a:spLocks/>
              </p:cNvSpPr>
              <p:nvPr/>
            </p:nvSpPr>
            <p:spPr>
              <a:xfrm>
                <a:off x="4283968" y="3933056"/>
                <a:ext cx="2448272" cy="230425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Wingdings" pitchFamily="2" charset="2"/>
                  <a:buChar char="q"/>
                  <a:tabLst/>
                  <a:defRPr/>
                </a:pPr>
                <a:r>
                  <a:rPr lang="ru-RU" sz="2000" b="1" dirty="0" smtClean="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вероятность  общения  </a:t>
                </a:r>
                <a:r>
                  <a:rPr kumimoji="0" lang="ru-RU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с сексуальными маньяками, </a:t>
                </a:r>
                <a:r>
                  <a:rPr lang="ru-RU" sz="2000" b="1" noProof="0" dirty="0" smtClean="0"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посещающих</a:t>
                </a:r>
                <a:r>
                  <a:rPr kumimoji="0" lang="ru-RU" sz="20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 детские чаты;</a:t>
                </a:r>
                <a:r>
                  <a:rPr kumimoji="0" lang="ru-RU" sz="2000" b="1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</a:t>
                </a:r>
                <a:endParaRPr kumimoji="0" lang="ru-RU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grpSp>
            <p:nvGrpSpPr>
              <p:cNvPr id="14" name="Группа 13"/>
              <p:cNvGrpSpPr/>
              <p:nvPr/>
            </p:nvGrpSpPr>
            <p:grpSpPr>
              <a:xfrm>
                <a:off x="251520" y="1484784"/>
                <a:ext cx="8640960" cy="5040560"/>
                <a:chOff x="251520" y="1484784"/>
                <a:chExt cx="8640960" cy="5040560"/>
              </a:xfrm>
            </p:grpSpPr>
            <p:sp>
              <p:nvSpPr>
                <p:cNvPr id="11" name="Содержимое 2"/>
                <p:cNvSpPr txBox="1">
                  <a:spLocks/>
                </p:cNvSpPr>
                <p:nvPr/>
              </p:nvSpPr>
              <p:spPr>
                <a:xfrm>
                  <a:off x="6444208" y="4149080"/>
                  <a:ext cx="2448272" cy="237626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Wingdings" pitchFamily="2" charset="2"/>
                    <a:buChar char="q"/>
                    <a:tabLst/>
                    <a:defRPr/>
                  </a:pPr>
                  <a:r>
                    <a:rPr kumimoji="0" lang="ru-RU" sz="20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просмотр сайтов для взрослых также вряд ли положительно повлияют на ребёнка. </a:t>
                  </a:r>
                </a:p>
              </p:txBody>
            </p:sp>
            <p:grpSp>
              <p:nvGrpSpPr>
                <p:cNvPr id="13" name="Группа 12"/>
                <p:cNvGrpSpPr/>
                <p:nvPr/>
              </p:nvGrpSpPr>
              <p:grpSpPr>
                <a:xfrm>
                  <a:off x="251520" y="1484784"/>
                  <a:ext cx="8437267" cy="1788790"/>
                  <a:chOff x="251520" y="1484784"/>
                  <a:chExt cx="8437267" cy="1788790"/>
                </a:xfrm>
              </p:grpSpPr>
              <p:grpSp>
                <p:nvGrpSpPr>
                  <p:cNvPr id="12" name="Группа 11"/>
                  <p:cNvGrpSpPr/>
                  <p:nvPr/>
                </p:nvGrpSpPr>
                <p:grpSpPr>
                  <a:xfrm>
                    <a:off x="2699792" y="1628800"/>
                    <a:ext cx="5988995" cy="1644774"/>
                    <a:chOff x="2699792" y="1628800"/>
                    <a:chExt cx="5988995" cy="1644774"/>
                  </a:xfrm>
                </p:grpSpPr>
                <p:sp>
                  <p:nvSpPr>
                    <p:cNvPr id="8" name="Прямоугольник 7"/>
                    <p:cNvSpPr/>
                    <p:nvPr/>
                  </p:nvSpPr>
                  <p:spPr>
                    <a:xfrm>
                      <a:off x="2699792" y="2132856"/>
                      <a:ext cx="3888432" cy="107721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91440" tIns="45720" rIns="91440" bIns="45720">
                      <a:spAutoFit/>
                    </a:bodyPr>
                    <a:lstStyle/>
                    <a:p>
                      <a:pPr algn="ctr"/>
                      <a:r>
                        <a:rPr lang="ru-RU" sz="3200" b="1" i="1" dirty="0" smtClean="0">
                          <a:ln w="1905"/>
                          <a:solidFill>
                            <a:srgbClr val="FF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К</a:t>
                      </a:r>
                      <a:r>
                        <a:rPr lang="ru-RU" sz="3200" b="1" i="1" cap="none" spc="0" dirty="0" smtClean="0">
                          <a:ln w="1905"/>
                          <a:solidFill>
                            <a:srgbClr val="FF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освенное влияние на здоровье:</a:t>
                      </a:r>
                      <a:endParaRPr lang="ru-RU" sz="3200" b="1" i="1" cap="none" spc="0" dirty="0">
                        <a:ln w="1905"/>
                        <a:solidFill>
                          <a:srgbClr val="FF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p:txBody>
                </p:sp>
                <p:pic>
                  <p:nvPicPr>
                    <p:cNvPr id="1026" name="Picture 2" descr="C:\Users\Преподаватель\Desktop\i20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2" cstate="print"/>
                    <a:srcRect/>
                    <a:stretch>
                      <a:fillRect/>
                    </a:stretch>
                  </p:blipFill>
                  <p:spPr bwMode="auto">
                    <a:xfrm>
                      <a:off x="6660232" y="1628800"/>
                      <a:ext cx="2028555" cy="1644774"/>
                    </a:xfrm>
                    <a:prstGeom prst="rect">
                      <a:avLst/>
                    </a:prstGeom>
                    <a:noFill/>
                  </p:spPr>
                </p:pic>
              </p:grpSp>
              <p:pic>
                <p:nvPicPr>
                  <p:cNvPr id="1027" name="Picture 3" descr="C:\Users\Преподаватель\Desktop\i7.jpg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/>
                  <a:srcRect/>
                  <a:stretch>
                    <a:fillRect/>
                  </a:stretch>
                </p:blipFill>
                <p:spPr bwMode="auto">
                  <a:xfrm>
                    <a:off x="251520" y="1484784"/>
                    <a:ext cx="2376263" cy="1782197"/>
                  </a:xfrm>
                  <a:prstGeom prst="rect">
                    <a:avLst/>
                  </a:prstGeom>
                  <a:noFill/>
                </p:spPr>
              </p:pic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323528" y="332656"/>
            <a:ext cx="4176464" cy="21602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Родители не разрешают детям гулять одним в незнакомых местах, и точно так же они не должны позволять им работать в Интернете    без присмотра. </a:t>
            </a:r>
          </a:p>
          <a:p>
            <a:endParaRPr lang="ru-RU" dirty="0"/>
          </a:p>
        </p:txBody>
      </p:sp>
      <p:sp>
        <p:nvSpPr>
          <p:cNvPr id="11" name="Рамка 10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Содержимое 2"/>
          <p:cNvSpPr>
            <a:spLocks noGrp="1"/>
          </p:cNvSpPr>
          <p:nvPr>
            <p:ph idx="1"/>
          </p:nvPr>
        </p:nvSpPr>
        <p:spPr>
          <a:xfrm>
            <a:off x="2843808" y="4941168"/>
            <a:ext cx="6048672" cy="158417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Простые онлайновые игрушки в неконтролируемом количестве могут нанести ребенку вред, как минимум отвлекая от занятий и спокойного отдыха и вредя психическому и физическому здоровью. </a:t>
            </a:r>
          </a:p>
          <a:p>
            <a:endParaRPr lang="ru-RU" sz="2000" dirty="0"/>
          </a:p>
        </p:txBody>
      </p:sp>
      <p:grpSp>
        <p:nvGrpSpPr>
          <p:cNvPr id="18" name="Группа 17"/>
          <p:cNvGrpSpPr/>
          <p:nvPr/>
        </p:nvGrpSpPr>
        <p:grpSpPr>
          <a:xfrm>
            <a:off x="251520" y="332656"/>
            <a:ext cx="8441852" cy="6253286"/>
            <a:chOff x="251520" y="332656"/>
            <a:chExt cx="8441852" cy="6253286"/>
          </a:xfrm>
        </p:grpSpPr>
        <p:pic>
          <p:nvPicPr>
            <p:cNvPr id="2050" name="Picture 2" descr="C:\Users\Преподаватель\Desktop\i14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1520" y="4725144"/>
              <a:ext cx="2481064" cy="1860798"/>
            </a:xfrm>
            <a:prstGeom prst="rect">
              <a:avLst/>
            </a:prstGeom>
            <a:noFill/>
          </p:spPr>
        </p:pic>
        <p:grpSp>
          <p:nvGrpSpPr>
            <p:cNvPr id="16" name="Группа 15"/>
            <p:cNvGrpSpPr/>
            <p:nvPr/>
          </p:nvGrpSpPr>
          <p:grpSpPr>
            <a:xfrm>
              <a:off x="683568" y="332656"/>
              <a:ext cx="8009804" cy="4536504"/>
              <a:chOff x="683568" y="332656"/>
              <a:chExt cx="8009804" cy="4536504"/>
            </a:xfrm>
          </p:grpSpPr>
          <p:grpSp>
            <p:nvGrpSpPr>
              <p:cNvPr id="2" name="Группа 21"/>
              <p:cNvGrpSpPr/>
              <p:nvPr/>
            </p:nvGrpSpPr>
            <p:grpSpPr>
              <a:xfrm>
                <a:off x="683568" y="2564904"/>
                <a:ext cx="7704856" cy="2304256"/>
                <a:chOff x="395536" y="2564904"/>
                <a:chExt cx="7704856" cy="2304256"/>
              </a:xfrm>
            </p:grpSpPr>
            <p:sp>
              <p:nvSpPr>
                <p:cNvPr id="14" name="Содержимое 2"/>
                <p:cNvSpPr txBox="1">
                  <a:spLocks/>
                </p:cNvSpPr>
                <p:nvPr/>
              </p:nvSpPr>
              <p:spPr>
                <a:xfrm>
                  <a:off x="5580112" y="3212976"/>
                  <a:ext cx="2520280" cy="864096"/>
                </a:xfrm>
                <a:prstGeom prst="rect">
                  <a:avLst/>
                </a:prstGeom>
                <a:ln>
                  <a:solidFill>
                    <a:srgbClr val="F8AB6C"/>
                  </a:solidFill>
                </a:ln>
              </p:spPr>
              <p:txBody>
                <a:bodyPr vert="horz" lIns="91440" tIns="45720" rIns="91440" bIns="45720" rtlCol="0">
                  <a:norm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Wingdings" pitchFamily="2" charset="2"/>
                    <a:buChar char="v"/>
                    <a:tabLst/>
                    <a:defRPr/>
                  </a:pPr>
                  <a:r>
                    <a:rPr kumimoji="0" lang="ru-RU" sz="20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вовлекающих в азартные игры. </a:t>
                  </a:r>
                </a:p>
              </p:txBody>
            </p:sp>
            <p:grpSp>
              <p:nvGrpSpPr>
                <p:cNvPr id="3" name="Группа 20"/>
                <p:cNvGrpSpPr/>
                <p:nvPr/>
              </p:nvGrpSpPr>
              <p:grpSpPr>
                <a:xfrm>
                  <a:off x="395536" y="2564904"/>
                  <a:ext cx="6719678" cy="2304256"/>
                  <a:chOff x="395536" y="2564904"/>
                  <a:chExt cx="6719678" cy="2304256"/>
                </a:xfrm>
              </p:grpSpPr>
              <p:sp>
                <p:nvSpPr>
                  <p:cNvPr id="13" name="Содержимое 2"/>
                  <p:cNvSpPr txBox="1">
                    <a:spLocks/>
                  </p:cNvSpPr>
                  <p:nvPr/>
                </p:nvSpPr>
                <p:spPr>
                  <a:xfrm>
                    <a:off x="3059832" y="3212976"/>
                    <a:ext cx="2448272" cy="1656184"/>
                  </a:xfrm>
                  <a:prstGeom prst="rect">
                    <a:avLst/>
                  </a:prstGeom>
                  <a:ln>
                    <a:solidFill>
                      <a:srgbClr val="F8AB6C"/>
                    </a:solidFill>
                  </a:ln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Wingdings" pitchFamily="2" charset="2"/>
                      <a:buChar char="v"/>
                      <a:tabLst/>
                      <a:defRPr/>
                    </a:pPr>
                    <a:r>
                      <a: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посвященных пиротехнике,</a:t>
                    </a:r>
                  </a:p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tabLst/>
                      <a:defRPr/>
                    </a:pPr>
                    <a:r>
                      <a: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    суициду или наркотикам; </a:t>
                    </a:r>
                  </a:p>
                </p:txBody>
              </p:sp>
              <p:grpSp>
                <p:nvGrpSpPr>
                  <p:cNvPr id="4" name="Группа 19"/>
                  <p:cNvGrpSpPr/>
                  <p:nvPr/>
                </p:nvGrpSpPr>
                <p:grpSpPr>
                  <a:xfrm>
                    <a:off x="395536" y="2564904"/>
                    <a:ext cx="6719678" cy="1296144"/>
                    <a:chOff x="395536" y="2564904"/>
                    <a:chExt cx="6719678" cy="1296144"/>
                  </a:xfrm>
                </p:grpSpPr>
                <p:sp>
                  <p:nvSpPr>
                    <p:cNvPr id="12" name="Содержимое 2"/>
                    <p:cNvSpPr txBox="1">
                      <a:spLocks/>
                    </p:cNvSpPr>
                    <p:nvPr/>
                  </p:nvSpPr>
                  <p:spPr>
                    <a:xfrm>
                      <a:off x="395536" y="3284984"/>
                      <a:ext cx="2664296" cy="576064"/>
                    </a:xfrm>
                    <a:prstGeom prst="rect">
                      <a:avLst/>
                    </a:prstGeom>
                    <a:ln>
                      <a:solidFill>
                        <a:srgbClr val="F8AB6C"/>
                      </a:solidFill>
                    </a:ln>
                  </p:spPr>
                  <p:txBody>
                    <a:bodyPr vert="horz" lIns="91440" tIns="45720" rIns="91440" bIns="45720" rtlCol="0">
                      <a:normAutofit/>
                    </a:bodyPr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о порнографии; </a:t>
                      </a:r>
                    </a:p>
                  </p:txBody>
                </p:sp>
                <p:sp>
                  <p:nvSpPr>
                    <p:cNvPr id="15" name="Прямоугольник 14"/>
                    <p:cNvSpPr/>
                    <p:nvPr/>
                  </p:nvSpPr>
                  <p:spPr>
                    <a:xfrm>
                      <a:off x="1547664" y="2564904"/>
                      <a:ext cx="5567550" cy="584775"/>
                    </a:xfrm>
                    <a:prstGeom prst="rect">
                      <a:avLst/>
                    </a:prstGeom>
                    <a:noFill/>
                    <a:ln>
                      <a:solidFill>
                        <a:srgbClr val="F8AB6C"/>
                      </a:solidFill>
                    </a:ln>
                  </p:spPr>
                  <p:txBody>
                    <a:bodyPr wrap="none" lIns="91440" tIns="45720" rIns="91440" bIns="45720">
                      <a:spAutoFit/>
                    </a:bodyPr>
                    <a:lstStyle/>
                    <a:p>
                      <a:pPr algn="ctr"/>
                      <a:r>
                        <a:rPr lang="ru-RU" sz="3200" b="1" cap="none" spc="0" dirty="0" smtClean="0">
                          <a:ln w="1905"/>
                          <a:solidFill>
                            <a:srgbClr val="008000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omic Sans MS" pitchFamily="66" charset="0"/>
                          <a:ea typeface="Arial Unicode MS" pitchFamily="34" charset="-128"/>
                          <a:cs typeface="Arial Unicode MS" pitchFamily="34" charset="-128"/>
                        </a:rPr>
                        <a:t>Существует много сайтов:</a:t>
                      </a:r>
                      <a:endParaRPr lang="ru-RU" sz="3200" b="1" cap="none" spc="0" dirty="0">
                        <a:ln w="1905"/>
                        <a:solidFill>
                          <a:srgbClr val="008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p:txBody>
                </p:sp>
              </p:grpSp>
            </p:grpSp>
          </p:grpSp>
          <p:pic>
            <p:nvPicPr>
              <p:cNvPr id="2051" name="Picture 3" descr="C:\Users\Преподаватель\Desktop\i6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352202" y="332656"/>
                <a:ext cx="3341170" cy="2160240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8424936" cy="9361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приобщении ребенка к Интернету также  нужно учитывать, что каждый возраст имеет свои особенности.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536" y="2780928"/>
            <a:ext cx="3888432" cy="372839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дети хотят узнать, что происходит в Интернете, куда мама и папа время от времени заглядывают. В этом возрасте можно постепенно показывать ребенку, что такое Сеть, однако делать это нужно строго под контролем. Можно вместе с детьми просматривать фотографии, присланные родственниками, или посещать детские сайты.</a:t>
            </a:r>
            <a:endParaRPr lang="ru-RU" sz="18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204864"/>
            <a:ext cx="1943161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3-4 года</a:t>
            </a:r>
            <a:endParaRPr lang="ru-RU" sz="36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427984" y="2780928"/>
            <a:ext cx="4320480" cy="37444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дети, возможно, захотят самостоятельно исследовать Интернет. Это уже допустимо. Можно добавить их любимые сайты в специальную папку в Избранное и научить открывать их оттуда. В таком возрасте еще недопустимо использование детьми коммуникационных возможностей Интернета: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чатов, интернет–пейджеров, электронной почты.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68144" y="2204864"/>
            <a:ext cx="130997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entury" pitchFamily="18" charset="0"/>
              </a:rPr>
              <a:t>5 лет</a:t>
            </a:r>
            <a:endParaRPr lang="ru-RU" sz="36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entury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2001" y="404664"/>
            <a:ext cx="77364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Постепенность и системный подход</a:t>
            </a:r>
            <a:endParaRPr lang="ru-RU" sz="32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Рамка 3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179512" y="188640"/>
            <a:ext cx="8640960" cy="6437312"/>
            <a:chOff x="179512" y="188640"/>
            <a:chExt cx="8640960" cy="6437312"/>
          </a:xfrm>
        </p:grpSpPr>
        <p:grpSp>
          <p:nvGrpSpPr>
            <p:cNvPr id="34" name="Группа 33"/>
            <p:cNvGrpSpPr/>
            <p:nvPr/>
          </p:nvGrpSpPr>
          <p:grpSpPr>
            <a:xfrm>
              <a:off x="251520" y="2492896"/>
              <a:ext cx="8507288" cy="4133056"/>
              <a:chOff x="251520" y="2492896"/>
              <a:chExt cx="8507288" cy="4133056"/>
            </a:xfrm>
          </p:grpSpPr>
          <p:sp>
            <p:nvSpPr>
              <p:cNvPr id="7" name="Содержимое 8"/>
              <p:cNvSpPr txBox="1">
                <a:spLocks/>
              </p:cNvSpPr>
              <p:nvPr/>
            </p:nvSpPr>
            <p:spPr>
              <a:xfrm>
                <a:off x="323528" y="4005064"/>
                <a:ext cx="3034680" cy="2404864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Courier New" pitchFamily="49" charset="0"/>
                  <a:buChar char="o"/>
                  <a:tabLst/>
                  <a:defRPr/>
                </a:pPr>
                <a:r>
                  <a:rPr kumimoji="0" lang="ru-RU" sz="2000" b="1" i="0" u="none" strike="noStrike" kern="1200" cap="none" spc="0" normalizeH="0" baseline="0" noProof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установить специальные программы: интернет–фильтры, чтобы контролировать серфинг ребенка </a:t>
                </a:r>
              </a:p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Char char="•"/>
                  <a:tabLst/>
                  <a:defRPr/>
                </a:pPr>
                <a:endParaRPr kumimoji="0" lang="ru-RU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3" name="Группа 32"/>
              <p:cNvGrpSpPr/>
              <p:nvPr/>
            </p:nvGrpSpPr>
            <p:grpSpPr>
              <a:xfrm>
                <a:off x="251520" y="2492896"/>
                <a:ext cx="8507288" cy="4133056"/>
                <a:chOff x="251520" y="2492896"/>
                <a:chExt cx="8507288" cy="4133056"/>
              </a:xfrm>
            </p:grpSpPr>
            <p:sp>
              <p:nvSpPr>
                <p:cNvPr id="6" name="Содержимое 6"/>
                <p:cNvSpPr txBox="1">
                  <a:spLocks/>
                </p:cNvSpPr>
                <p:nvPr/>
              </p:nvSpPr>
              <p:spPr>
                <a:xfrm>
                  <a:off x="251520" y="2492896"/>
                  <a:ext cx="2736304" cy="1224136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Courier New" pitchFamily="49" charset="0"/>
                    <a:buChar char="o"/>
                    <a:tabLst/>
                    <a:defRPr/>
                  </a:pPr>
                  <a:r>
                    <a:rPr kumimoji="0" lang="ru-RU" sz="20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контролировать серфинг детей в таком возрасте</a:t>
                  </a:r>
                </a:p>
              </p:txBody>
            </p:sp>
            <p:grpSp>
              <p:nvGrpSpPr>
                <p:cNvPr id="32" name="Группа 31"/>
                <p:cNvGrpSpPr/>
                <p:nvPr/>
              </p:nvGrpSpPr>
              <p:grpSpPr>
                <a:xfrm>
                  <a:off x="2627784" y="2564904"/>
                  <a:ext cx="6131024" cy="4061048"/>
                  <a:chOff x="2627784" y="2564904"/>
                  <a:chExt cx="6131024" cy="4061048"/>
                </a:xfrm>
              </p:grpSpPr>
              <p:sp>
                <p:nvSpPr>
                  <p:cNvPr id="9" name="Содержимое 2"/>
                  <p:cNvSpPr txBox="1">
                    <a:spLocks/>
                  </p:cNvSpPr>
                  <p:nvPr/>
                </p:nvSpPr>
                <p:spPr>
                  <a:xfrm>
                    <a:off x="5508104" y="3861048"/>
                    <a:ext cx="3250704" cy="2764904"/>
                  </a:xfrm>
                  <a:prstGeom prst="rect">
                    <a:avLst/>
                  </a:prstGeom>
                </p:spPr>
                <p:txBody>
                  <a:bodyPr/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Courier New" pitchFamily="49" charset="0"/>
                      <a:buChar char="o"/>
                      <a:tabLst/>
                      <a:defRPr/>
                    </a:pPr>
                    <a:r>
                      <a: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научить ребенка первым правилам безопасного серфинга :</a:t>
                    </a:r>
                  </a:p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+mj-lt"/>
                      <a:buAutoNum type="arabicParenR"/>
                      <a:tabLst/>
                      <a:defRPr/>
                    </a:pPr>
                    <a:r>
                      <a: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нельзя открывать вложения электронных писем ;</a:t>
                    </a:r>
                  </a:p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+mj-lt"/>
                      <a:buAutoNum type="arabicParenR"/>
                      <a:tabLst/>
                      <a:defRPr/>
                    </a:pPr>
                    <a:r>
                      <a: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скачивать неизвестные файлы.  </a:t>
                    </a:r>
                  </a:p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Arial" pitchFamily="34" charset="0"/>
                      <a:buChar char="•"/>
                      <a:tabLst/>
                      <a:defRPr/>
                    </a:pPr>
                    <a:endParaRPr kumimoji="0" lang="ru-RU" sz="20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1" name="Группа 30"/>
                  <p:cNvGrpSpPr/>
                  <p:nvPr/>
                </p:nvGrpSpPr>
                <p:grpSpPr>
                  <a:xfrm>
                    <a:off x="2627784" y="2564904"/>
                    <a:ext cx="5554960" cy="2376264"/>
                    <a:chOff x="2627784" y="2564904"/>
                    <a:chExt cx="5554960" cy="2376264"/>
                  </a:xfrm>
                </p:grpSpPr>
                <p:sp>
                  <p:nvSpPr>
                    <p:cNvPr id="8" name="Содержимое 9"/>
                    <p:cNvSpPr txBox="1">
                      <a:spLocks/>
                    </p:cNvSpPr>
                    <p:nvPr/>
                  </p:nvSpPr>
                  <p:spPr>
                    <a:xfrm>
                      <a:off x="5508104" y="2564904"/>
                      <a:ext cx="2674640" cy="1296144"/>
                    </a:xfrm>
                    <a:prstGeom prst="rect">
                      <a:avLst/>
                    </a:prstGeom>
                  </p:spPr>
                  <p:txBody>
                    <a:bodyPr>
                      <a:normAutofit/>
                    </a:bodyPr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ненавязчиво контролировать серфинг детей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ru-RU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grpSp>
                  <p:nvGrpSpPr>
                    <p:cNvPr id="30" name="Группа 29"/>
                    <p:cNvGrpSpPr/>
                    <p:nvPr/>
                  </p:nvGrpSpPr>
                  <p:grpSpPr>
                    <a:xfrm>
                      <a:off x="2627784" y="2852936"/>
                      <a:ext cx="2880320" cy="2088232"/>
                      <a:chOff x="2627784" y="2852936"/>
                      <a:chExt cx="2880320" cy="2088232"/>
                    </a:xfrm>
                  </p:grpSpPr>
                  <p:cxnSp>
                    <p:nvCxnSpPr>
                      <p:cNvPr id="16" name="Прямая со стрелкой 15"/>
                      <p:cNvCxnSpPr/>
                      <p:nvPr/>
                    </p:nvCxnSpPr>
                    <p:spPr>
                      <a:xfrm flipH="1" flipV="1">
                        <a:off x="2843808" y="2852936"/>
                        <a:ext cx="1152128" cy="576064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9" name="Группа 28"/>
                      <p:cNvGrpSpPr/>
                      <p:nvPr/>
                    </p:nvGrpSpPr>
                    <p:grpSpPr>
                      <a:xfrm>
                        <a:off x="2627784" y="2852936"/>
                        <a:ext cx="2880320" cy="2088232"/>
                        <a:chOff x="2627784" y="2852936"/>
                        <a:chExt cx="2880320" cy="2088232"/>
                      </a:xfrm>
                    </p:grpSpPr>
                    <p:cxnSp>
                      <p:nvCxnSpPr>
                        <p:cNvPr id="19" name="Прямая со стрелкой 18"/>
                        <p:cNvCxnSpPr/>
                        <p:nvPr/>
                      </p:nvCxnSpPr>
                      <p:spPr>
                        <a:xfrm flipH="1">
                          <a:off x="2987824" y="4365104"/>
                          <a:ext cx="944488" cy="576064"/>
                        </a:xfrm>
                        <a:prstGeom prst="straightConnector1">
                          <a:avLst/>
                        </a:prstGeom>
                        <a:ln w="28575">
                          <a:solidFill>
                            <a:srgbClr val="FF0000"/>
                          </a:solidFill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28" name="Группа 27"/>
                        <p:cNvGrpSpPr/>
                        <p:nvPr/>
                      </p:nvGrpSpPr>
                      <p:grpSpPr>
                        <a:xfrm>
                          <a:off x="2627784" y="2852936"/>
                          <a:ext cx="2880320" cy="2088232"/>
                          <a:chOff x="2627784" y="2852936"/>
                          <a:chExt cx="2880320" cy="2088232"/>
                        </a:xfrm>
                      </p:grpSpPr>
                      <p:grpSp>
                        <p:nvGrpSpPr>
                          <p:cNvPr id="27" name="Группа 26"/>
                          <p:cNvGrpSpPr/>
                          <p:nvPr/>
                        </p:nvGrpSpPr>
                        <p:grpSpPr>
                          <a:xfrm>
                            <a:off x="2627784" y="2852936"/>
                            <a:ext cx="2880320" cy="1530171"/>
                            <a:chOff x="2627784" y="2852936"/>
                            <a:chExt cx="2880320" cy="1530171"/>
                          </a:xfrm>
                        </p:grpSpPr>
                        <p:sp>
                          <p:nvSpPr>
                            <p:cNvPr id="5" name="Прямоугольник 4"/>
                            <p:cNvSpPr/>
                            <p:nvPr/>
                          </p:nvSpPr>
                          <p:spPr>
                            <a:xfrm>
                              <a:off x="2627784" y="3429000"/>
                              <a:ext cx="2880320" cy="954107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lIns="91440" tIns="45720" rIns="91440" bIns="4572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ru-RU" sz="2800" b="1" dirty="0" smtClean="0">
                                  <a:ln w="1905"/>
                                  <a:solidFill>
                                    <a:srgbClr val="FF0000"/>
                                  </a:solidFill>
                                  <a:effectLst>
                                    <a:innerShdw blurRad="69850" dist="43180" dir="5400000">
                                      <a:srgbClr val="000000">
                                        <a:alpha val="65000"/>
                                      </a:srgbClr>
                                    </a:innerShdw>
                                  </a:effectLst>
                                  <a:latin typeface="Comic Sans MS" pitchFamily="66" charset="0"/>
                                </a:rPr>
                                <a:t>РОДИТЕЛИ ДОЛЖНЫ</a:t>
                              </a:r>
                              <a:endParaRPr lang="ru-RU" sz="2800" b="1" cap="none" spc="0" dirty="0">
                                <a:ln w="1905"/>
                                <a:solidFill>
                                  <a:srgbClr val="FF0000"/>
                                </a:solidFill>
                                <a:effectLst>
                                  <a:innerShdw blurRad="69850" dist="43180" dir="5400000">
                                    <a:srgbClr val="000000">
                                      <a:alpha val="65000"/>
                                    </a:srgbClr>
                                  </a:innerShdw>
                                </a:effectLst>
                                <a:latin typeface="Comic Sans MS" pitchFamily="66" charset="0"/>
                              </a:endParaRPr>
                            </a:p>
                          </p:txBody>
                        </p:sp>
                        <p:cxnSp>
                          <p:nvCxnSpPr>
                            <p:cNvPr id="11" name="Прямая со стрелкой 10"/>
                            <p:cNvCxnSpPr/>
                            <p:nvPr/>
                          </p:nvCxnSpPr>
                          <p:spPr>
                            <a:xfrm flipV="1">
                              <a:off x="4211960" y="2852936"/>
                              <a:ext cx="1224136" cy="576064"/>
                            </a:xfrm>
                            <a:prstGeom prst="straightConnector1">
                              <a:avLst/>
                            </a:prstGeom>
                            <a:ln w="28575">
                              <a:solidFill>
                                <a:srgbClr val="FF0000"/>
                              </a:solidFill>
                              <a:tailEnd type="arrow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3" name="Прямая со стрелкой 22"/>
                          <p:cNvCxnSpPr/>
                          <p:nvPr/>
                        </p:nvCxnSpPr>
                        <p:spPr>
                          <a:xfrm>
                            <a:off x="4211960" y="4365104"/>
                            <a:ext cx="1152128" cy="576064"/>
                          </a:xfrm>
                          <a:prstGeom prst="straightConnector1">
                            <a:avLst/>
                          </a:prstGeom>
                          <a:ln w="28575">
                            <a:solidFill>
                              <a:srgbClr val="FF0000"/>
                            </a:solidFill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</p:grpSp>
              </p:grpSp>
            </p:grpSp>
          </p:grpSp>
        </p:grpSp>
        <p:grpSp>
          <p:nvGrpSpPr>
            <p:cNvPr id="26" name="Группа 25"/>
            <p:cNvGrpSpPr/>
            <p:nvPr/>
          </p:nvGrpSpPr>
          <p:grpSpPr>
            <a:xfrm>
              <a:off x="179512" y="188640"/>
              <a:ext cx="8640960" cy="2872904"/>
              <a:chOff x="179512" y="188640"/>
              <a:chExt cx="8640960" cy="2872904"/>
            </a:xfrm>
          </p:grpSpPr>
          <p:grpSp>
            <p:nvGrpSpPr>
              <p:cNvPr id="25" name="Группа 24"/>
              <p:cNvGrpSpPr/>
              <p:nvPr/>
            </p:nvGrpSpPr>
            <p:grpSpPr>
              <a:xfrm>
                <a:off x="179512" y="188640"/>
                <a:ext cx="8640960" cy="2232248"/>
                <a:chOff x="179512" y="188640"/>
                <a:chExt cx="8640960" cy="2232248"/>
              </a:xfrm>
            </p:grpSpPr>
            <p:sp>
              <p:nvSpPr>
                <p:cNvPr id="4" name="Содержимое 5"/>
                <p:cNvSpPr txBox="1">
                  <a:spLocks/>
                </p:cNvSpPr>
                <p:nvPr/>
              </p:nvSpPr>
              <p:spPr>
                <a:xfrm>
                  <a:off x="5148064" y="332656"/>
                  <a:ext cx="3672408" cy="2088232"/>
                </a:xfrm>
                <a:prstGeom prst="rect">
                  <a:avLst/>
                </a:prstGeom>
                <a:ln w="28575">
                  <a:solidFill>
                    <a:schemeClr val="accent6"/>
                  </a:solidFill>
                </a:ln>
              </p:spPr>
              <p:txBody>
                <a:bodyPr/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Wingdings" pitchFamily="2" charset="2"/>
                    <a:buChar char="q"/>
                    <a:tabLst/>
                    <a:defRPr/>
                  </a:pPr>
                  <a:r>
                    <a:rPr kumimoji="0" lang="ru-RU" sz="20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rPr>
                    <a:t>Это период, когда дети уже умеют свободно читать и писать, поэтому у них может возникнуть желание общаться в Сети. </a:t>
                  </a:r>
                </a:p>
              </p:txBody>
            </p:sp>
            <p:grpSp>
              <p:nvGrpSpPr>
                <p:cNvPr id="24" name="Группа 23"/>
                <p:cNvGrpSpPr/>
                <p:nvPr/>
              </p:nvGrpSpPr>
              <p:grpSpPr>
                <a:xfrm>
                  <a:off x="179512" y="188640"/>
                  <a:ext cx="4792387" cy="1944216"/>
                  <a:chOff x="179512" y="188640"/>
                  <a:chExt cx="4792387" cy="1944216"/>
                </a:xfrm>
              </p:grpSpPr>
              <p:sp>
                <p:nvSpPr>
                  <p:cNvPr id="3" name="Прямоугольник 2"/>
                  <p:cNvSpPr/>
                  <p:nvPr/>
                </p:nvSpPr>
                <p:spPr>
                  <a:xfrm>
                    <a:off x="3203848" y="692696"/>
                    <a:ext cx="1768051" cy="72008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wrap="none" lIns="91440" tIns="45720" rIns="91440" bIns="45720">
                    <a:prstTxWarp prst="textCurveDown">
                      <a:avLst/>
                    </a:prstTxWarp>
                    <a:spAutoFit/>
                  </a:bodyPr>
                  <a:lstStyle/>
                  <a:p>
                    <a:pPr algn="ctr"/>
                    <a:r>
                      <a:rPr lang="ru-RU" sz="3200" b="1" dirty="0" smtClean="0">
                        <a:ln w="1905"/>
                        <a:solidFill>
                          <a:srgbClr val="FF000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entury" pitchFamily="18" charset="0"/>
                      </a:rPr>
                      <a:t>7-8 лет</a:t>
                    </a:r>
                    <a:endParaRPr lang="ru-RU" sz="3200" b="1" cap="none" spc="0" dirty="0">
                      <a:ln w="1905"/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Century" pitchFamily="18" charset="0"/>
                    </a:endParaRPr>
                  </a:p>
                </p:txBody>
              </p:sp>
              <p:pic>
                <p:nvPicPr>
                  <p:cNvPr id="1026" name="Picture 2" descr="C:\Users\Преподаватель\Desktop\i16.jpg"/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/>
                  <a:srcRect/>
                  <a:stretch>
                    <a:fillRect/>
                  </a:stretch>
                </p:blipFill>
                <p:spPr bwMode="auto">
                  <a:xfrm>
                    <a:off x="179512" y="188640"/>
                    <a:ext cx="2799671" cy="1944216"/>
                  </a:xfrm>
                  <a:prstGeom prst="rect">
                    <a:avLst/>
                  </a:prstGeom>
                  <a:noFill/>
                </p:spPr>
              </p:pic>
            </p:grpSp>
          </p:grpSp>
          <p:pic>
            <p:nvPicPr>
              <p:cNvPr id="37" name="Рисунок 6" descr="над этим надо подумать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563888" y="1906512"/>
                <a:ext cx="1224136" cy="11550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2420888"/>
            <a:ext cx="705994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Правила поведения в Интернете.</a:t>
            </a:r>
            <a:endParaRPr lang="ru-RU" sz="3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67544" y="476672"/>
            <a:ext cx="5616624" cy="180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Атмосфера в семье должна располагать    к тому, чтобы ребенок рассказывал родителям, чем он занимается в Интернете. </a:t>
            </a:r>
          </a:p>
          <a:p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611560" y="332656"/>
            <a:ext cx="7848872" cy="5688632"/>
            <a:chOff x="611560" y="332656"/>
            <a:chExt cx="7848872" cy="5688632"/>
          </a:xfrm>
        </p:grpSpPr>
        <p:pic>
          <p:nvPicPr>
            <p:cNvPr id="2050" name="Picture 2" descr="C:\Users\Преподаватель\Desktop\i15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152336" y="332656"/>
              <a:ext cx="2164080" cy="2016224"/>
            </a:xfrm>
            <a:prstGeom prst="rect">
              <a:avLst/>
            </a:prstGeom>
            <a:noFill/>
          </p:spPr>
        </p:pic>
        <p:sp>
          <p:nvSpPr>
            <p:cNvPr id="15" name="Содержимое 2"/>
            <p:cNvSpPr txBox="1">
              <a:spLocks/>
            </p:cNvSpPr>
            <p:nvPr/>
          </p:nvSpPr>
          <p:spPr>
            <a:xfrm>
              <a:off x="611560" y="3284984"/>
              <a:ext cx="7848872" cy="2736304"/>
            </a:xfrm>
            <a:prstGeom prst="rect">
              <a:avLst/>
            </a:prstGeom>
            <a:ln w="25400" cmpd="thickThin">
              <a:solidFill>
                <a:schemeClr val="accent6">
                  <a:lumMod val="75000"/>
                </a:schemeClr>
              </a:solidFill>
              <a:miter lim="800000"/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v"/>
                <a:tabLst/>
                <a:defRPr/>
              </a:pPr>
              <a:r>
                <a:rPr kumimoji="0" lang="ru-RU" sz="2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не общались в Интернете с незнакомыми людьми.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v"/>
                <a:tabLst/>
                <a:defRPr/>
              </a:pPr>
              <a:r>
                <a:rPr kumimoji="0" lang="ru-RU" sz="2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представляясь, использовать только имя или псевдоним;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v"/>
                <a:tabLst/>
                <a:defRPr/>
              </a:pPr>
              <a:r>
                <a:rPr kumimoji="0" lang="ru-RU" sz="2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 при сетевом общении ни в коем случае нельзя раскрывать личные данные – домашний адрес, номер телефона и т. д.  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v"/>
                <a:tabLst/>
                <a:defRPr/>
              </a:pPr>
              <a:r>
                <a:rPr kumimoji="0" lang="ru-RU" sz="2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 не посылать свои фотографии; 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v"/>
                <a:tabLst/>
                <a:defRPr/>
              </a:pPr>
              <a:r>
                <a:rPr kumimoji="0" lang="ru-RU" sz="2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rPr>
                <a:t> никогда не встречаться со знакомыми по Интернету без контроля со стороны взрослых. 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endPara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6" name="Рамка 1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6805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Особенное внимание детскому серфингу уделяет компания </a:t>
            </a:r>
            <a:r>
              <a:rPr lang="ru-RU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Microsoft</a:t>
            </a:r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.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На специальной странице сайта компании </a:t>
            </a:r>
            <a:r>
              <a:rPr lang="ru-RU" b="1" dirty="0" smtClean="0"/>
              <a:t>http://www.microsoft.com//us/athome/security/children/famwebrules.mspx</a:t>
            </a:r>
            <a:r>
              <a:rPr lang="ru-RU" dirty="0" smtClean="0"/>
              <a:t>    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можно найти подробную информацию по этому вопросу. Здесь же приведено соглашение об использовании Интернета. </a:t>
            </a:r>
          </a:p>
          <a:p>
            <a:pPr>
              <a:buFont typeface="Wingdings" pitchFamily="2" charset="2"/>
              <a:buChar char="ü"/>
            </a:pPr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Это кодекс поведения в Сети. 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323528" y="620688"/>
            <a:ext cx="8424936" cy="4896544"/>
          </a:xfrm>
          <a:prstGeom prst="frame">
            <a:avLst>
              <a:gd name="adj1" fmla="val 1906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8000"/>
                </a:solidFill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«Взаимоотношения» детей и компьютеров.</a:t>
            </a:r>
            <a:endParaRPr lang="ru-RU" sz="3200" b="1" dirty="0">
              <a:solidFill>
                <a:srgbClr val="008000"/>
              </a:solidFill>
              <a:latin typeface="Comic Sans MS" pitchFamily="66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4186808" cy="14687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От категорического запрета …</a:t>
            </a:r>
            <a:endParaRPr lang="ru-RU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683568" y="1484784"/>
            <a:ext cx="7953672" cy="4741118"/>
            <a:chOff x="683568" y="1484784"/>
            <a:chExt cx="7953672" cy="4741118"/>
          </a:xfrm>
        </p:grpSpPr>
        <p:pic>
          <p:nvPicPr>
            <p:cNvPr id="1026" name="Picture 2" descr="C:\Users\Преподаватель\Desktop\i1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3429000"/>
              <a:ext cx="2376264" cy="2508870"/>
            </a:xfrm>
            <a:prstGeom prst="rect">
              <a:avLst/>
            </a:prstGeom>
            <a:noFill/>
          </p:spPr>
        </p:pic>
        <p:grpSp>
          <p:nvGrpSpPr>
            <p:cNvPr id="12" name="Группа 11"/>
            <p:cNvGrpSpPr/>
            <p:nvPr/>
          </p:nvGrpSpPr>
          <p:grpSpPr>
            <a:xfrm>
              <a:off x="3491880" y="1484784"/>
              <a:ext cx="5145360" cy="4741118"/>
              <a:chOff x="3491880" y="1484784"/>
              <a:chExt cx="5145360" cy="4741118"/>
            </a:xfrm>
          </p:grpSpPr>
          <p:sp>
            <p:nvSpPr>
              <p:cNvPr id="5" name="Выноска со стрелками влево/вправо 4"/>
              <p:cNvSpPr/>
              <p:nvPr/>
            </p:nvSpPr>
            <p:spPr>
              <a:xfrm>
                <a:off x="3491880" y="1484784"/>
                <a:ext cx="1656184" cy="4392488"/>
              </a:xfrm>
              <a:prstGeom prst="leftRightArrowCallout">
                <a:avLst>
                  <a:gd name="adj1" fmla="val 0"/>
                  <a:gd name="adj2" fmla="val 31940"/>
                  <a:gd name="adj3" fmla="val 13433"/>
                  <a:gd name="adj4" fmla="val 48123"/>
                </a:avLst>
              </a:prstGeom>
              <a:solidFill>
                <a:schemeClr val="bg1"/>
              </a:solidFill>
              <a:ln w="381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Э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В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О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Л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Ю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Ц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И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Я</a:t>
                </a:r>
                <a:r>
                  <a:rPr lang="ru-RU" b="1" dirty="0" smtClean="0">
                    <a:solidFill>
                      <a:srgbClr val="FF0000"/>
                    </a:solidFill>
                    <a:latin typeface="Comic Sans MS" pitchFamily="66" charset="0"/>
                  </a:rPr>
                  <a:t/>
                </a:r>
                <a:br>
                  <a:rPr lang="ru-RU" b="1" dirty="0" smtClean="0">
                    <a:solidFill>
                      <a:srgbClr val="FF0000"/>
                    </a:solidFill>
                    <a:latin typeface="Comic Sans MS" pitchFamily="66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Comic Sans MS" pitchFamily="66" charset="0"/>
                  </a:rPr>
                  <a:t/>
                </a:r>
                <a:br>
                  <a:rPr lang="ru-RU" b="1" dirty="0" smtClean="0">
                    <a:solidFill>
                      <a:srgbClr val="FF0000"/>
                    </a:solidFill>
                    <a:latin typeface="Comic Sans MS" pitchFamily="66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М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Н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Е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Н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И</a:t>
                </a:r>
                <a:b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</a:br>
                <a:r>
                  <a:rPr lang="ru-RU" b="1" dirty="0" smtClean="0">
                    <a:solidFill>
                      <a:srgbClr val="FF0000"/>
                    </a:solidFill>
                    <a:latin typeface="Arial Black" pitchFamily="34" charset="0"/>
                  </a:rPr>
                  <a:t>Й</a:t>
                </a:r>
                <a:endParaRPr lang="ru-RU" b="1" dirty="0">
                  <a:solidFill>
                    <a:srgbClr val="FF0000"/>
                  </a:solidFill>
                  <a:latin typeface="Arial Black" pitchFamily="34" charset="0"/>
                </a:endParaRPr>
              </a:p>
            </p:txBody>
          </p:sp>
          <p:grpSp>
            <p:nvGrpSpPr>
              <p:cNvPr id="11" name="Группа 10"/>
              <p:cNvGrpSpPr/>
              <p:nvPr/>
            </p:nvGrpSpPr>
            <p:grpSpPr>
              <a:xfrm>
                <a:off x="4788024" y="1916832"/>
                <a:ext cx="3849216" cy="4309070"/>
                <a:chOff x="4788024" y="1916832"/>
                <a:chExt cx="3849216" cy="4309070"/>
              </a:xfrm>
            </p:grpSpPr>
            <p:pic>
              <p:nvPicPr>
                <p:cNvPr id="1027" name="Picture 3" descr="C:\Users\Преподаватель\Desktop\i29.jp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932040" y="4445639"/>
                  <a:ext cx="2232248" cy="1780263"/>
                </a:xfrm>
                <a:prstGeom prst="rect">
                  <a:avLst/>
                </a:prstGeom>
                <a:noFill/>
              </p:spPr>
            </p:pic>
            <p:grpSp>
              <p:nvGrpSpPr>
                <p:cNvPr id="10" name="Группа 9"/>
                <p:cNvGrpSpPr/>
                <p:nvPr/>
              </p:nvGrpSpPr>
              <p:grpSpPr>
                <a:xfrm>
                  <a:off x="4788024" y="1916832"/>
                  <a:ext cx="3849216" cy="2520280"/>
                  <a:chOff x="4788024" y="1916832"/>
                  <a:chExt cx="3849216" cy="2520280"/>
                </a:xfrm>
              </p:grpSpPr>
              <p:sp>
                <p:nvSpPr>
                  <p:cNvPr id="4" name="Содержимое 2"/>
                  <p:cNvSpPr txBox="1">
                    <a:spLocks/>
                  </p:cNvSpPr>
                  <p:nvPr/>
                </p:nvSpPr>
                <p:spPr>
                  <a:xfrm>
                    <a:off x="4788024" y="1916832"/>
                    <a:ext cx="3672408" cy="1468760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>
                    <a:normAutofit/>
                  </a:bodyPr>
                  <a:lstStyle/>
                  <a:p>
                    <a:pPr marL="342900" marR="0" lvl="0" indent="-342900" algn="l" defTabSz="914400" rtl="0" eaLnBrk="1" fontAlgn="auto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ts val="0"/>
                      </a:spcAft>
                      <a:buClrTx/>
                      <a:buSzTx/>
                      <a:buFont typeface="Wingdings" pitchFamily="2" charset="2"/>
                      <a:buChar char="Ø"/>
                      <a:tabLst/>
                      <a:defRPr/>
                    </a:pPr>
                    <a:r>
                      <a:rPr lang="ru-RU" sz="2400" b="1" dirty="0" smtClean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До</a:t>
                    </a:r>
                    <a:r>
                      <a: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</a:t>
                    </a:r>
                    <a:r>
                      <a:rPr kumimoji="0" lang="ru-RU" sz="2400" b="1" i="0" u="none" strike="noStrike" kern="1200" cap="none" spc="0" normalizeH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 неограниченного разрешения</a:t>
                    </a:r>
                    <a:r>
                      <a: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rPr>
                      <a:t>…</a:t>
                    </a:r>
                    <a:endParaRPr kumimoji="0" lang="ru-RU" sz="2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Arial Unicode MS" pitchFamily="34" charset="-128"/>
                      <a:ea typeface="Arial Unicode MS" pitchFamily="34" charset="-128"/>
                      <a:cs typeface="Arial Unicode MS" pitchFamily="34" charset="-128"/>
                    </a:endParaRPr>
                  </a:p>
                </p:txBody>
              </p:sp>
              <p:pic>
                <p:nvPicPr>
                  <p:cNvPr id="1028" name="Picture 4" descr="C:\Users\Преподаватель\Desktop\i36.jpg"/>
                  <p:cNvPicPr>
                    <a:picLocks noChangeAspect="1" noChangeArrowheads="1"/>
                  </p:cNvPicPr>
                  <p:nvPr/>
                </p:nvPicPr>
                <p:blipFill>
                  <a:blip r:embed="rId4" cstate="print"/>
                  <a:srcRect/>
                  <a:stretch>
                    <a:fillRect/>
                  </a:stretch>
                </p:blipFill>
                <p:spPr bwMode="auto">
                  <a:xfrm>
                    <a:off x="6428995" y="2780928"/>
                    <a:ext cx="2208245" cy="1656184"/>
                  </a:xfrm>
                  <a:prstGeom prst="rect">
                    <a:avLst/>
                  </a:prstGeom>
                  <a:noFill/>
                </p:spPr>
              </p:pic>
            </p:grpSp>
          </p:grpSp>
        </p:grpSp>
      </p:grpSp>
      <p:sp>
        <p:nvSpPr>
          <p:cNvPr id="9" name="Рамка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038"/>
            </a:avLst>
          </a:prstGeom>
          <a:solidFill>
            <a:srgbClr val="FF9933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862</Words>
  <Application>Microsoft Office PowerPoint</Application>
  <PresentationFormat>Экран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Опасность работы в Интернете.</vt:lpstr>
      <vt:lpstr>Слайд 4</vt:lpstr>
      <vt:lpstr>Слайд 5</vt:lpstr>
      <vt:lpstr>Слайд 6</vt:lpstr>
      <vt:lpstr>Слайд 7</vt:lpstr>
      <vt:lpstr>Слайд 8</vt:lpstr>
      <vt:lpstr>«Взаимоотношения» детей и компьютеров.</vt:lpstr>
      <vt:lpstr>Полюса одной проблемы.</vt:lpstr>
      <vt:lpstr>Слайд 11</vt:lpstr>
      <vt:lpstr>Педагоги</vt:lpstr>
      <vt:lpstr>Слайд 13</vt:lpstr>
      <vt:lpstr>Слайд 14</vt:lpstr>
      <vt:lpstr>Подобные утверждения не голословны.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Преподаватель</dc:creator>
  <cp:lastModifiedBy>Преподаватель</cp:lastModifiedBy>
  <cp:revision>73</cp:revision>
  <dcterms:created xsi:type="dcterms:W3CDTF">2013-06-09T23:01:37Z</dcterms:created>
  <dcterms:modified xsi:type="dcterms:W3CDTF">2013-06-13T18:15:14Z</dcterms:modified>
</cp:coreProperties>
</file>