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85" r:id="rId3"/>
    <p:sldId id="275" r:id="rId4"/>
    <p:sldId id="276" r:id="rId5"/>
    <p:sldId id="278" r:id="rId6"/>
    <p:sldId id="280" r:id="rId7"/>
    <p:sldId id="286" r:id="rId8"/>
    <p:sldId id="265" r:id="rId9"/>
    <p:sldId id="287" r:id="rId10"/>
    <p:sldId id="264" r:id="rId11"/>
    <p:sldId id="297" r:id="rId12"/>
    <p:sldId id="298" r:id="rId13"/>
    <p:sldId id="295" r:id="rId14"/>
    <p:sldId id="304" r:id="rId15"/>
    <p:sldId id="306" r:id="rId16"/>
    <p:sldId id="301" r:id="rId17"/>
    <p:sldId id="307" r:id="rId18"/>
    <p:sldId id="289" r:id="rId19"/>
    <p:sldId id="267" r:id="rId20"/>
    <p:sldId id="266" r:id="rId21"/>
    <p:sldId id="282" r:id="rId22"/>
    <p:sldId id="308" r:id="rId23"/>
    <p:sldId id="309" r:id="rId24"/>
    <p:sldId id="283" r:id="rId25"/>
    <p:sldId id="284" r:id="rId26"/>
    <p:sldId id="270" r:id="rId27"/>
    <p:sldId id="310" r:id="rId28"/>
    <p:sldId id="261" r:id="rId29"/>
    <p:sldId id="260"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p:clrMru>
</p:presentationPr>
</file>

<file path=ppt/tableStyles.xml><?xml version="1.0" encoding="utf-8"?>
<a:tblStyleLst xmlns:a="http://schemas.openxmlformats.org/drawingml/2006/main" def="{5C22544A-7EE6-4342-B048-85BDC9FD1C3A}">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13.06.2013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13.06.2013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image" Target="../media/image28.gif"/><Relationship Id="rId7" Type="http://schemas.openxmlformats.org/officeDocument/2006/relationships/image" Target="../media/image31.gif"/><Relationship Id="rId2" Type="http://schemas.openxmlformats.org/officeDocument/2006/relationships/image" Target="../media/image27.gif"/><Relationship Id="rId1" Type="http://schemas.openxmlformats.org/officeDocument/2006/relationships/slideLayout" Target="../slideLayouts/slideLayout4.xml"/><Relationship Id="rId6" Type="http://schemas.openxmlformats.org/officeDocument/2006/relationships/image" Target="../media/image30.gif"/><Relationship Id="rId5" Type="http://schemas.openxmlformats.org/officeDocument/2006/relationships/image" Target="../media/image29.png"/><Relationship Id="rId4" Type="http://schemas.openxmlformats.org/officeDocument/2006/relationships/hyperlink" Target="http://www.braintools.ru/wp-content/uploads/2012/05/shematicheskoe-predstavlenie-mehanizma-akkomodacii.png"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hyperlink" Target="http://ru.wikipedia.org/wiki/%D0%9B%D0%B0%D1%82%D0%B8%D0%BD%D1%81%D0%BA%D0%B8%D0%B9_%D1%8F%D0%B7%D1%8B%D0%BA" TargetMode="External"/><Relationship Id="rId7" Type="http://schemas.openxmlformats.org/officeDocument/2006/relationships/image" Target="../media/image31.gif"/><Relationship Id="rId2" Type="http://schemas.openxmlformats.org/officeDocument/2006/relationships/image" Target="../media/image33.gif"/><Relationship Id="rId1" Type="http://schemas.openxmlformats.org/officeDocument/2006/relationships/slideLayout" Target="../slideLayouts/slideLayout2.xml"/><Relationship Id="rId6" Type="http://schemas.openxmlformats.org/officeDocument/2006/relationships/image" Target="../media/image35.gif"/><Relationship Id="rId5" Type="http://schemas.openxmlformats.org/officeDocument/2006/relationships/image" Target="../media/image34.jpeg"/><Relationship Id="rId4" Type="http://schemas.openxmlformats.org/officeDocument/2006/relationships/hyperlink" Target="http://ru.wikipedia.org/wiki/%D0%93%D0%BB%D0%B0%D0%B7"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6.gif"/><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43.gif"/><Relationship Id="rId3" Type="http://schemas.openxmlformats.org/officeDocument/2006/relationships/image" Target="../media/image38.gif"/><Relationship Id="rId7" Type="http://schemas.openxmlformats.org/officeDocument/2006/relationships/image" Target="../media/image42.jpeg"/><Relationship Id="rId2" Type="http://schemas.openxmlformats.org/officeDocument/2006/relationships/image" Target="../media/image37.jpeg"/><Relationship Id="rId1" Type="http://schemas.openxmlformats.org/officeDocument/2006/relationships/slideLayout" Target="../slideLayouts/slideLayout7.xml"/><Relationship Id="rId6" Type="http://schemas.openxmlformats.org/officeDocument/2006/relationships/image" Target="../media/image41.png"/><Relationship Id="rId5" Type="http://schemas.openxmlformats.org/officeDocument/2006/relationships/image" Target="../media/image40.jpeg"/><Relationship Id="rId4" Type="http://schemas.openxmlformats.org/officeDocument/2006/relationships/image" Target="../media/image39.gif"/><Relationship Id="rId9" Type="http://schemas.openxmlformats.org/officeDocument/2006/relationships/image" Target="../media/image44.gif"/></Relationships>
</file>

<file path=ppt/slides/_rels/slide15.xml.rels><?xml version="1.0" encoding="UTF-8" standalone="yes"?>
<Relationships xmlns="http://schemas.openxmlformats.org/package/2006/relationships"><Relationship Id="rId3" Type="http://schemas.openxmlformats.org/officeDocument/2006/relationships/image" Target="../media/image38.gif"/><Relationship Id="rId7" Type="http://schemas.openxmlformats.org/officeDocument/2006/relationships/image" Target="../media/image41.png"/><Relationship Id="rId2" Type="http://schemas.openxmlformats.org/officeDocument/2006/relationships/image" Target="../media/image45.gif"/><Relationship Id="rId1" Type="http://schemas.openxmlformats.org/officeDocument/2006/relationships/slideLayout" Target="../slideLayouts/slideLayout7.xml"/><Relationship Id="rId6" Type="http://schemas.openxmlformats.org/officeDocument/2006/relationships/image" Target="../media/image48.jpeg"/><Relationship Id="rId5" Type="http://schemas.openxmlformats.org/officeDocument/2006/relationships/image" Target="../media/image47.jpeg"/><Relationship Id="rId4" Type="http://schemas.openxmlformats.org/officeDocument/2006/relationships/image" Target="../media/image46.gif"/></Relationships>
</file>

<file path=ppt/slides/_rels/slide16.xml.rels><?xml version="1.0" encoding="UTF-8" standalone="yes"?>
<Relationships xmlns="http://schemas.openxmlformats.org/package/2006/relationships"><Relationship Id="rId8" Type="http://schemas.openxmlformats.org/officeDocument/2006/relationships/image" Target="../media/image55.png"/><Relationship Id="rId3" Type="http://schemas.openxmlformats.org/officeDocument/2006/relationships/image" Target="../media/image50.jpeg"/><Relationship Id="rId7" Type="http://schemas.openxmlformats.org/officeDocument/2006/relationships/image" Target="../media/image54.gif"/><Relationship Id="rId2" Type="http://schemas.openxmlformats.org/officeDocument/2006/relationships/image" Target="../media/image49.jpeg"/><Relationship Id="rId1" Type="http://schemas.openxmlformats.org/officeDocument/2006/relationships/slideLayout" Target="../slideLayouts/slideLayout2.xml"/><Relationship Id="rId6" Type="http://schemas.openxmlformats.org/officeDocument/2006/relationships/image" Target="../media/image53.gif"/><Relationship Id="rId5" Type="http://schemas.openxmlformats.org/officeDocument/2006/relationships/image" Target="../media/image52.jpeg"/><Relationship Id="rId4" Type="http://schemas.openxmlformats.org/officeDocument/2006/relationships/image" Target="../media/image51.jpeg"/><Relationship Id="rId9" Type="http://schemas.openxmlformats.org/officeDocument/2006/relationships/image" Target="../media/image56.png"/></Relationships>
</file>

<file path=ppt/slides/_rels/slide17.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image" Target="../media/image57.gif"/><Relationship Id="rId1" Type="http://schemas.openxmlformats.org/officeDocument/2006/relationships/slideLayout" Target="../slideLayouts/slideLayout7.xml"/><Relationship Id="rId5" Type="http://schemas.openxmlformats.org/officeDocument/2006/relationships/image" Target="../media/image59.png"/><Relationship Id="rId4" Type="http://schemas.openxmlformats.org/officeDocument/2006/relationships/hyperlink" Target="http://www.braintools.ru/wp-content/uploads/2012/05/hod-luchei-pri-razlichnyh-vidah-klinicheskoi-refrakcii-glaza.pn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image" Target="../media/image4.gif"/><Relationship Id="rId1" Type="http://schemas.openxmlformats.org/officeDocument/2006/relationships/slideLayout" Target="../slideLayouts/slideLayout7.xml"/><Relationship Id="rId5" Type="http://schemas.openxmlformats.org/officeDocument/2006/relationships/image" Target="../media/image62.jpeg"/><Relationship Id="rId4" Type="http://schemas.openxmlformats.org/officeDocument/2006/relationships/image" Target="../media/image61.jpeg"/></Relationships>
</file>

<file path=ppt/slides/_rels/slide19.xml.rels><?xml version="1.0" encoding="UTF-8" standalone="yes"?>
<Relationships xmlns="http://schemas.openxmlformats.org/package/2006/relationships"><Relationship Id="rId3" Type="http://schemas.openxmlformats.org/officeDocument/2006/relationships/image" Target="../media/image64.jpeg"/><Relationship Id="rId2" Type="http://schemas.openxmlformats.org/officeDocument/2006/relationships/image" Target="../media/image63.gif"/><Relationship Id="rId1" Type="http://schemas.openxmlformats.org/officeDocument/2006/relationships/slideLayout" Target="../slideLayouts/slideLayout2.xml"/><Relationship Id="rId6" Type="http://schemas.openxmlformats.org/officeDocument/2006/relationships/image" Target="../media/image67.jpeg"/><Relationship Id="rId5" Type="http://schemas.openxmlformats.org/officeDocument/2006/relationships/image" Target="../media/image66.jpeg"/><Relationship Id="rId4" Type="http://schemas.openxmlformats.org/officeDocument/2006/relationships/image" Target="../media/image6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69.gif"/><Relationship Id="rId2" Type="http://schemas.openxmlformats.org/officeDocument/2006/relationships/image" Target="../media/image68.gif"/><Relationship Id="rId1" Type="http://schemas.openxmlformats.org/officeDocument/2006/relationships/slideLayout" Target="../slideLayouts/slideLayout4.xml"/><Relationship Id="rId4" Type="http://schemas.openxmlformats.org/officeDocument/2006/relationships/image" Target="../media/image70.jpeg"/></Relationships>
</file>

<file path=ppt/slides/_rels/slide21.xml.rels><?xml version="1.0" encoding="UTF-8" standalone="yes"?>
<Relationships xmlns="http://schemas.openxmlformats.org/package/2006/relationships"><Relationship Id="rId3" Type="http://schemas.openxmlformats.org/officeDocument/2006/relationships/image" Target="../media/image71.jpeg"/><Relationship Id="rId2" Type="http://schemas.openxmlformats.org/officeDocument/2006/relationships/image" Target="../media/image31.gif"/><Relationship Id="rId1" Type="http://schemas.openxmlformats.org/officeDocument/2006/relationships/slideLayout" Target="../slideLayouts/slideLayout2.xml"/><Relationship Id="rId6" Type="http://schemas.openxmlformats.org/officeDocument/2006/relationships/image" Target="../media/image74.jpeg"/><Relationship Id="rId5" Type="http://schemas.openxmlformats.org/officeDocument/2006/relationships/image" Target="../media/image73.jpeg"/><Relationship Id="rId4" Type="http://schemas.openxmlformats.org/officeDocument/2006/relationships/image" Target="../media/image72.jpeg"/></Relationships>
</file>

<file path=ppt/slides/_rels/slide22.xml.rels><?xml version="1.0" encoding="UTF-8" standalone="yes"?>
<Relationships xmlns="http://schemas.openxmlformats.org/package/2006/relationships"><Relationship Id="rId3" Type="http://schemas.openxmlformats.org/officeDocument/2006/relationships/image" Target="../media/image76.jpeg"/><Relationship Id="rId2" Type="http://schemas.openxmlformats.org/officeDocument/2006/relationships/image" Target="../media/image75.jpeg"/><Relationship Id="rId1" Type="http://schemas.openxmlformats.org/officeDocument/2006/relationships/slideLayout" Target="../slideLayouts/slideLayout7.xml"/><Relationship Id="rId5" Type="http://schemas.openxmlformats.org/officeDocument/2006/relationships/image" Target="../media/image78.jpeg"/><Relationship Id="rId4" Type="http://schemas.openxmlformats.org/officeDocument/2006/relationships/image" Target="../media/image77.jpeg"/></Relationships>
</file>

<file path=ppt/slides/_rels/slide23.xml.rels><?xml version="1.0" encoding="UTF-8" standalone="yes"?>
<Relationships xmlns="http://schemas.openxmlformats.org/package/2006/relationships"><Relationship Id="rId3" Type="http://schemas.openxmlformats.org/officeDocument/2006/relationships/image" Target="../media/image80.jpeg"/><Relationship Id="rId2" Type="http://schemas.openxmlformats.org/officeDocument/2006/relationships/image" Target="../media/image79.gif"/><Relationship Id="rId1" Type="http://schemas.openxmlformats.org/officeDocument/2006/relationships/slideLayout" Target="../slideLayouts/slideLayout7.xml"/><Relationship Id="rId5" Type="http://schemas.openxmlformats.org/officeDocument/2006/relationships/image" Target="../media/image11.gif"/><Relationship Id="rId4" Type="http://schemas.openxmlformats.org/officeDocument/2006/relationships/image" Target="../media/image81.jpeg"/></Relationships>
</file>

<file path=ppt/slides/_rels/slide24.xml.rels><?xml version="1.0" encoding="UTF-8" standalone="yes"?>
<Relationships xmlns="http://schemas.openxmlformats.org/package/2006/relationships"><Relationship Id="rId3" Type="http://schemas.openxmlformats.org/officeDocument/2006/relationships/image" Target="../media/image83.jpeg"/><Relationship Id="rId2" Type="http://schemas.openxmlformats.org/officeDocument/2006/relationships/image" Target="../media/image82.jpeg"/><Relationship Id="rId1" Type="http://schemas.openxmlformats.org/officeDocument/2006/relationships/slideLayout" Target="../slideLayouts/slideLayout2.xml"/><Relationship Id="rId6" Type="http://schemas.openxmlformats.org/officeDocument/2006/relationships/image" Target="../media/image84.jpeg"/><Relationship Id="rId5" Type="http://schemas.openxmlformats.org/officeDocument/2006/relationships/image" Target="../media/image11.gif"/><Relationship Id="rId4" Type="http://schemas.openxmlformats.org/officeDocument/2006/relationships/image" Target="../media/image81.jpeg"/></Relationships>
</file>

<file path=ppt/slides/_rels/slide25.xml.rels><?xml version="1.0" encoding="UTF-8" standalone="yes"?>
<Relationships xmlns="http://schemas.openxmlformats.org/package/2006/relationships"><Relationship Id="rId3" Type="http://schemas.openxmlformats.org/officeDocument/2006/relationships/image" Target="../media/image86.jpeg"/><Relationship Id="rId2" Type="http://schemas.openxmlformats.org/officeDocument/2006/relationships/image" Target="../media/image85.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gif"/><Relationship Id="rId7" Type="http://schemas.openxmlformats.org/officeDocument/2006/relationships/image" Target="../media/image91.jpeg"/><Relationship Id="rId2" Type="http://schemas.openxmlformats.org/officeDocument/2006/relationships/image" Target="../media/image87.jpeg"/><Relationship Id="rId1" Type="http://schemas.openxmlformats.org/officeDocument/2006/relationships/slideLayout" Target="../slideLayouts/slideLayout7.xml"/><Relationship Id="rId6" Type="http://schemas.openxmlformats.org/officeDocument/2006/relationships/image" Target="../media/image90.jpeg"/><Relationship Id="rId5" Type="http://schemas.openxmlformats.org/officeDocument/2006/relationships/image" Target="../media/image89.jpeg"/><Relationship Id="rId4" Type="http://schemas.openxmlformats.org/officeDocument/2006/relationships/image" Target="../media/image88.jpeg"/></Relationships>
</file>

<file path=ppt/slides/_rels/slide27.xml.rels><?xml version="1.0" encoding="UTF-8" standalone="yes"?>
<Relationships xmlns="http://schemas.openxmlformats.org/package/2006/relationships"><Relationship Id="rId3" Type="http://schemas.openxmlformats.org/officeDocument/2006/relationships/image" Target="../media/image92.jpeg"/><Relationship Id="rId7" Type="http://schemas.openxmlformats.org/officeDocument/2006/relationships/image" Target="../media/image95.jpeg"/><Relationship Id="rId2" Type="http://schemas.openxmlformats.org/officeDocument/2006/relationships/image" Target="../media/image4.gif"/><Relationship Id="rId1" Type="http://schemas.openxmlformats.org/officeDocument/2006/relationships/slideLayout" Target="../slideLayouts/slideLayout7.xml"/><Relationship Id="rId6" Type="http://schemas.openxmlformats.org/officeDocument/2006/relationships/image" Target="../media/image87.jpeg"/><Relationship Id="rId5" Type="http://schemas.openxmlformats.org/officeDocument/2006/relationships/image" Target="../media/image94.jpeg"/><Relationship Id="rId4" Type="http://schemas.openxmlformats.org/officeDocument/2006/relationships/image" Target="../media/image93.jpeg"/></Relationships>
</file>

<file path=ppt/slides/_rels/slide28.xml.rels><?xml version="1.0" encoding="UTF-8" standalone="yes"?>
<Relationships xmlns="http://schemas.openxmlformats.org/package/2006/relationships"><Relationship Id="rId3" Type="http://schemas.openxmlformats.org/officeDocument/2006/relationships/image" Target="../media/image57.gif"/><Relationship Id="rId2" Type="http://schemas.openxmlformats.org/officeDocument/2006/relationships/image" Target="../media/image79.gif"/><Relationship Id="rId1" Type="http://schemas.openxmlformats.org/officeDocument/2006/relationships/slideLayout" Target="../slideLayouts/slideLayout2.xml"/><Relationship Id="rId5" Type="http://schemas.openxmlformats.org/officeDocument/2006/relationships/image" Target="../media/image97.gif"/><Relationship Id="rId4" Type="http://schemas.openxmlformats.org/officeDocument/2006/relationships/image" Target="../media/image96.jpeg"/></Relationships>
</file>

<file path=ppt/slides/_rels/slide29.xml.rels><?xml version="1.0" encoding="UTF-8" standalone="yes"?>
<Relationships xmlns="http://schemas.openxmlformats.org/package/2006/relationships"><Relationship Id="rId3" Type="http://schemas.openxmlformats.org/officeDocument/2006/relationships/image" Target="../media/image99.gif"/><Relationship Id="rId2" Type="http://schemas.openxmlformats.org/officeDocument/2006/relationships/image" Target="../media/image98.jpeg"/><Relationship Id="rId1" Type="http://schemas.openxmlformats.org/officeDocument/2006/relationships/slideLayout" Target="../slideLayouts/slideLayout2.xml"/><Relationship Id="rId5" Type="http://schemas.openxmlformats.org/officeDocument/2006/relationships/image" Target="../media/image101.jpeg"/><Relationship Id="rId4" Type="http://schemas.openxmlformats.org/officeDocument/2006/relationships/image" Target="../media/image100.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gif"/></Relationships>
</file>

<file path=ppt/slides/_rels/slide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5.gif"/><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5.jpeg"/><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1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Рамка 5"/>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grpSp>
        <p:nvGrpSpPr>
          <p:cNvPr id="8" name="Группа 7"/>
          <p:cNvGrpSpPr/>
          <p:nvPr/>
        </p:nvGrpSpPr>
        <p:grpSpPr>
          <a:xfrm>
            <a:off x="467544" y="548680"/>
            <a:ext cx="7929041" cy="5762796"/>
            <a:chOff x="467544" y="548680"/>
            <a:chExt cx="7929041" cy="5762796"/>
          </a:xfrm>
        </p:grpSpPr>
        <p:pic>
          <p:nvPicPr>
            <p:cNvPr id="1026" name="Picture 2" descr="C:\Users\Преподаватель\Desktop\i23.jpg"/>
            <p:cNvPicPr>
              <a:picLocks noChangeAspect="1" noChangeArrowheads="1"/>
            </p:cNvPicPr>
            <p:nvPr/>
          </p:nvPicPr>
          <p:blipFill>
            <a:blip r:embed="rId2" cstate="email"/>
            <a:srcRect/>
            <a:stretch>
              <a:fillRect/>
            </a:stretch>
          </p:blipFill>
          <p:spPr bwMode="auto">
            <a:xfrm>
              <a:off x="5508104" y="3717032"/>
              <a:ext cx="2888481" cy="2594444"/>
            </a:xfrm>
            <a:prstGeom prst="rect">
              <a:avLst/>
            </a:prstGeom>
            <a:noFill/>
          </p:spPr>
        </p:pic>
        <p:grpSp>
          <p:nvGrpSpPr>
            <p:cNvPr id="7" name="Группа 6"/>
            <p:cNvGrpSpPr/>
            <p:nvPr/>
          </p:nvGrpSpPr>
          <p:grpSpPr>
            <a:xfrm>
              <a:off x="467544" y="548680"/>
              <a:ext cx="7200800" cy="3168352"/>
              <a:chOff x="467544" y="548680"/>
              <a:chExt cx="7200800" cy="3168352"/>
            </a:xfrm>
          </p:grpSpPr>
          <p:sp>
            <p:nvSpPr>
              <p:cNvPr id="30722" name="WordArt 2" descr="Бумажный пакет"/>
              <p:cNvSpPr>
                <a:spLocks noChangeArrowheads="1" noChangeShapeType="1" noTextEdit="1"/>
              </p:cNvSpPr>
              <p:nvPr/>
            </p:nvSpPr>
            <p:spPr bwMode="auto">
              <a:xfrm>
                <a:off x="2411760" y="1340768"/>
                <a:ext cx="5256584" cy="2376264"/>
              </a:xfrm>
              <a:prstGeom prst="rect">
                <a:avLst/>
              </a:prstGeom>
            </p:spPr>
            <p:txBody>
              <a:bodyPr wrap="none" fromWordArt="1">
                <a:prstTxWarp prst="textDeflate">
                  <a:avLst>
                    <a:gd name="adj" fmla="val 30442"/>
                  </a:avLst>
                </a:prstTxWarp>
              </a:bodyPr>
              <a:lstStyle/>
              <a:p>
                <a:pPr algn="ctr" rtl="0"/>
                <a:r>
                  <a:rPr lang="ru-RU" sz="3600" b="1" kern="10" spc="0" dirty="0" smtClean="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Arial Black"/>
                  </a:rPr>
                  <a:t>От общего к частному </a:t>
                </a:r>
                <a:endParaRPr lang="ru-RU" sz="3600" b="1" kern="10" spc="0" dirty="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Arial Black"/>
                </a:endParaRPr>
              </a:p>
            </p:txBody>
          </p:sp>
          <p:pic>
            <p:nvPicPr>
              <p:cNvPr id="11266" name="Picture 2" descr="C:\Users\Преподаватель\Desktop\iъ.jpg"/>
              <p:cNvPicPr>
                <a:picLocks noChangeAspect="1" noChangeArrowheads="1"/>
              </p:cNvPicPr>
              <p:nvPr/>
            </p:nvPicPr>
            <p:blipFill>
              <a:blip r:embed="rId4" cstate="email"/>
              <a:srcRect/>
              <a:stretch>
                <a:fillRect/>
              </a:stretch>
            </p:blipFill>
            <p:spPr bwMode="auto">
              <a:xfrm>
                <a:off x="467544" y="548680"/>
                <a:ext cx="1728192" cy="2160240"/>
              </a:xfrm>
              <a:prstGeom prst="rect">
                <a:avLst/>
              </a:prstGeom>
              <a:noFill/>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60648"/>
            <a:ext cx="6624736" cy="1138138"/>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ru-RU" sz="3200" b="1" dirty="0" smtClean="0">
                <a:ln w="50800"/>
                <a:solidFill>
                  <a:srgbClr val="C00000"/>
                </a:solidFill>
                <a:latin typeface="Franklin Gothic Heavy" pitchFamily="34" charset="0"/>
              </a:rPr>
              <a:t>Следует помнить ...</a:t>
            </a:r>
            <a:endParaRPr lang="ru-RU" sz="3200" b="1" dirty="0">
              <a:ln w="50800"/>
              <a:solidFill>
                <a:srgbClr val="C00000"/>
              </a:solidFill>
              <a:latin typeface="Franklin Gothic Heavy" pitchFamily="34" charset="0"/>
            </a:endParaRPr>
          </a:p>
        </p:txBody>
      </p:sp>
      <p:sp>
        <p:nvSpPr>
          <p:cNvPr id="3" name="Содержимое 2"/>
          <p:cNvSpPr>
            <a:spLocks noGrp="1"/>
          </p:cNvSpPr>
          <p:nvPr>
            <p:ph idx="1"/>
          </p:nvPr>
        </p:nvSpPr>
        <p:spPr>
          <a:xfrm>
            <a:off x="827584" y="1268760"/>
            <a:ext cx="7571184" cy="4525963"/>
          </a:xfrm>
        </p:spPr>
        <p:txBody>
          <a:bodyPr>
            <a:normAutofit/>
          </a:bodyPr>
          <a:lstStyle/>
          <a:p>
            <a:pPr>
              <a:buBlip>
                <a:blip r:embed="rId2"/>
              </a:buBlip>
            </a:pPr>
            <a:r>
              <a:rPr lang="ru-RU" sz="2400" dirty="0" smtClean="0">
                <a:latin typeface="Arial Black" pitchFamily="34" charset="0"/>
              </a:rPr>
              <a:t>У младшего школьника:</a:t>
            </a:r>
          </a:p>
          <a:p>
            <a:pPr>
              <a:buFont typeface="+mj-lt"/>
              <a:buAutoNum type="arabicParenR"/>
            </a:pPr>
            <a:r>
              <a:rPr lang="ru-RU" sz="1800" dirty="0" smtClean="0">
                <a:latin typeface="Arial Black" pitchFamily="34" charset="0"/>
              </a:rPr>
              <a:t>продолжает развиваться костная система, </a:t>
            </a:r>
          </a:p>
          <a:p>
            <a:pPr>
              <a:buFont typeface="+mj-lt"/>
              <a:buAutoNum type="arabicParenR"/>
            </a:pPr>
            <a:r>
              <a:rPr lang="ru-RU" sz="1800" dirty="0" smtClean="0">
                <a:latin typeface="Arial Black" pitchFamily="34" charset="0"/>
              </a:rPr>
              <a:t>кисть руки еще находится в стадии развития,</a:t>
            </a:r>
          </a:p>
          <a:p>
            <a:pPr>
              <a:buFont typeface="+mj-lt"/>
              <a:buAutoNum type="arabicParenR"/>
            </a:pPr>
            <a:r>
              <a:rPr lang="ru-RU" sz="1800" dirty="0" smtClean="0">
                <a:latin typeface="Arial Black" pitchFamily="34" charset="0"/>
              </a:rPr>
              <a:t>интенсивные преобразования претерпевает такая важная для обучения функция - произвольное внимание,</a:t>
            </a:r>
          </a:p>
          <a:p>
            <a:pPr>
              <a:buFont typeface="+mj-lt"/>
              <a:buAutoNum type="arabicParenR"/>
            </a:pPr>
            <a:r>
              <a:rPr lang="ru-RU" sz="1800" dirty="0" smtClean="0">
                <a:latin typeface="Arial Black" pitchFamily="34" charset="0"/>
              </a:rPr>
              <a:t>формируется нормальная зрительная рефракция глаза:</a:t>
            </a:r>
            <a:r>
              <a:rPr lang="ru-RU" sz="1800" dirty="0" smtClean="0"/>
              <a:t> </a:t>
            </a:r>
            <a:r>
              <a:rPr lang="ru-RU" sz="1800" i="1" dirty="0" smtClean="0">
                <a:solidFill>
                  <a:srgbClr val="C00000"/>
                </a:solidFill>
                <a:latin typeface="Arial Black" pitchFamily="34" charset="0"/>
              </a:rPr>
              <a:t>аккомодационная система глаза ребенка уже готова к зрительной нагрузке, но резкое ее нарастание опасно.</a:t>
            </a:r>
            <a:endParaRPr lang="ru-RU" sz="1800" i="1" dirty="0">
              <a:solidFill>
                <a:srgbClr val="C00000"/>
              </a:solidFill>
              <a:latin typeface="Arial Black" pitchFamily="34" charset="0"/>
            </a:endParaRPr>
          </a:p>
        </p:txBody>
      </p:sp>
      <p:pic>
        <p:nvPicPr>
          <p:cNvPr id="8194" name="Picture 2" descr="C:\Users\Преподаватель\Desktop\i2-в.jpg"/>
          <p:cNvPicPr>
            <a:picLocks noChangeAspect="1" noChangeArrowheads="1"/>
          </p:cNvPicPr>
          <p:nvPr/>
        </p:nvPicPr>
        <p:blipFill>
          <a:blip r:embed="rId3" cstate="email"/>
          <a:srcRect/>
          <a:stretch>
            <a:fillRect/>
          </a:stretch>
        </p:blipFill>
        <p:spPr bwMode="auto">
          <a:xfrm>
            <a:off x="1907704" y="4653136"/>
            <a:ext cx="5184576" cy="1710910"/>
          </a:xfrm>
          <a:prstGeom prst="rect">
            <a:avLst/>
          </a:prstGeom>
          <a:noFill/>
        </p:spPr>
      </p:pic>
      <p:sp>
        <p:nvSpPr>
          <p:cNvPr id="5" name="Рамка 4"/>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23528" y="1700808"/>
            <a:ext cx="3672408" cy="2304256"/>
          </a:xfrm>
        </p:spPr>
        <p:txBody>
          <a:bodyPr>
            <a:normAutofit/>
          </a:bodyPr>
          <a:lstStyle/>
          <a:p>
            <a:pPr>
              <a:buBlip>
                <a:blip r:embed="rId2"/>
              </a:buBlip>
            </a:pPr>
            <a:r>
              <a:rPr lang="ru-RU" sz="1800" dirty="0" smtClean="0">
                <a:latin typeface="Arial Black" pitchFamily="34" charset="0"/>
              </a:rPr>
              <a:t>Глаз, глазное яблоко имеет почти шаровидную форму примерно 2,5 см в диаметре. Он состоит из нескольких оболочек, из них три — основные:</a:t>
            </a:r>
          </a:p>
          <a:p>
            <a:endParaRPr lang="ru-RU" dirty="0"/>
          </a:p>
        </p:txBody>
      </p:sp>
      <p:sp>
        <p:nvSpPr>
          <p:cNvPr id="7" name="WordArt 2"/>
          <p:cNvSpPr>
            <a:spLocks noChangeArrowheads="1" noChangeShapeType="1" noTextEdit="1"/>
          </p:cNvSpPr>
          <p:nvPr/>
        </p:nvSpPr>
        <p:spPr bwMode="auto">
          <a:xfrm>
            <a:off x="3131840" y="332656"/>
            <a:ext cx="2808312" cy="1152128"/>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Глаз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endParaRPr>
          </a:p>
        </p:txBody>
      </p:sp>
      <p:grpSp>
        <p:nvGrpSpPr>
          <p:cNvPr id="2" name="Группа 24"/>
          <p:cNvGrpSpPr/>
          <p:nvPr/>
        </p:nvGrpSpPr>
        <p:grpSpPr>
          <a:xfrm>
            <a:off x="4355976" y="908720"/>
            <a:ext cx="4104456" cy="5256584"/>
            <a:chOff x="4355976" y="908720"/>
            <a:chExt cx="4104456" cy="5256584"/>
          </a:xfrm>
        </p:grpSpPr>
        <p:sp>
          <p:nvSpPr>
            <p:cNvPr id="10" name="Содержимое 2"/>
            <p:cNvSpPr txBox="1">
              <a:spLocks/>
            </p:cNvSpPr>
            <p:nvPr/>
          </p:nvSpPr>
          <p:spPr>
            <a:xfrm>
              <a:off x="4427984" y="5085184"/>
              <a:ext cx="2592288" cy="79208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2000" b="0" i="0" u="none" strike="noStrike" kern="1200" cap="none" spc="0" normalizeH="0" baseline="0" noProof="0" dirty="0" smtClean="0">
                  <a:ln>
                    <a:noFill/>
                  </a:ln>
                  <a:solidFill>
                    <a:schemeClr val="tx1"/>
                  </a:solidFill>
                  <a:effectLst/>
                  <a:uLnTx/>
                  <a:uFillTx/>
                  <a:latin typeface="Arial Black" pitchFamily="34" charset="0"/>
                  <a:ea typeface="+mn-ea"/>
                  <a:cs typeface="+mn-cs"/>
                </a:rPr>
                <a:t>фокусировка вдаль </a:t>
              </a:r>
            </a:p>
          </p:txBody>
        </p:sp>
        <p:grpSp>
          <p:nvGrpSpPr>
            <p:cNvPr id="4" name="Группа 23"/>
            <p:cNvGrpSpPr/>
            <p:nvPr/>
          </p:nvGrpSpPr>
          <p:grpSpPr>
            <a:xfrm>
              <a:off x="4355976" y="908720"/>
              <a:ext cx="4104456" cy="5256584"/>
              <a:chOff x="4355976" y="908720"/>
              <a:chExt cx="4104456" cy="5256584"/>
            </a:xfrm>
          </p:grpSpPr>
          <p:grpSp>
            <p:nvGrpSpPr>
              <p:cNvPr id="9" name="Группа 22"/>
              <p:cNvGrpSpPr/>
              <p:nvPr/>
            </p:nvGrpSpPr>
            <p:grpSpPr>
              <a:xfrm>
                <a:off x="4355976" y="908720"/>
                <a:ext cx="4104456" cy="5256584"/>
                <a:chOff x="4355976" y="908720"/>
                <a:chExt cx="4104456" cy="5256584"/>
              </a:xfrm>
            </p:grpSpPr>
            <p:pic>
              <p:nvPicPr>
                <p:cNvPr id="6" name="Рисунок 5" descr="Схематическое представление механизма аккомодации">
                  <a:hlinkClick r:id="rId4" tooltip="&quot;Схематическое представление механизма аккомодации&quot;"/>
                </p:cNvPr>
                <p:cNvPicPr/>
                <p:nvPr/>
              </p:nvPicPr>
              <p:blipFill>
                <a:blip r:embed="rId5" cstate="email"/>
                <a:srcRect/>
                <a:stretch>
                  <a:fillRect/>
                </a:stretch>
              </p:blipFill>
              <p:spPr bwMode="auto">
                <a:xfrm rot="16200000">
                  <a:off x="5832140" y="3537012"/>
                  <a:ext cx="3528392" cy="1728192"/>
                </a:xfrm>
                <a:prstGeom prst="rect">
                  <a:avLst/>
                </a:prstGeom>
                <a:noFill/>
                <a:ln w="9525">
                  <a:noFill/>
                  <a:miter lim="800000"/>
                  <a:headEnd/>
                  <a:tailEnd/>
                </a:ln>
              </p:spPr>
            </p:pic>
            <p:grpSp>
              <p:nvGrpSpPr>
                <p:cNvPr id="12" name="Группа 21"/>
                <p:cNvGrpSpPr/>
                <p:nvPr/>
              </p:nvGrpSpPr>
              <p:grpSpPr>
                <a:xfrm>
                  <a:off x="4355976" y="908720"/>
                  <a:ext cx="4104456" cy="2808312"/>
                  <a:chOff x="4355976" y="908720"/>
                  <a:chExt cx="4104456" cy="2808312"/>
                </a:xfrm>
              </p:grpSpPr>
              <p:grpSp>
                <p:nvGrpSpPr>
                  <p:cNvPr id="14" name="Группа 20"/>
                  <p:cNvGrpSpPr/>
                  <p:nvPr/>
                </p:nvGrpSpPr>
                <p:grpSpPr>
                  <a:xfrm>
                    <a:off x="4355976" y="908720"/>
                    <a:ext cx="4104456" cy="2664296"/>
                    <a:chOff x="4355976" y="908720"/>
                    <a:chExt cx="4104456" cy="2664296"/>
                  </a:xfrm>
                </p:grpSpPr>
                <p:sp>
                  <p:nvSpPr>
                    <p:cNvPr id="5" name="Содержимое 2"/>
                    <p:cNvSpPr txBox="1">
                      <a:spLocks/>
                    </p:cNvSpPr>
                    <p:nvPr/>
                  </p:nvSpPr>
                  <p:spPr>
                    <a:xfrm>
                      <a:off x="5436096" y="908720"/>
                      <a:ext cx="3024336" cy="129614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Blip>
                          <a:blip r:embed="rId6"/>
                        </a:buBlip>
                        <a:tabLst/>
                        <a:defRPr/>
                      </a:pPr>
                      <a:r>
                        <a:rPr kumimoji="0" lang="ru-RU" sz="2000" b="1" i="0" u="none" strike="noStrike" kern="1200" cap="none" spc="0" normalizeH="0" baseline="0" noProof="0" dirty="0" smtClean="0">
                          <a:ln>
                            <a:noFill/>
                          </a:ln>
                          <a:solidFill>
                            <a:srgbClr val="C00000"/>
                          </a:solidFill>
                          <a:effectLst/>
                          <a:uLnTx/>
                          <a:uFillTx/>
                          <a:latin typeface="Meiryo" pitchFamily="34" charset="-128"/>
                          <a:ea typeface="Meiryo" pitchFamily="34" charset="-128"/>
                          <a:cs typeface="Meiryo" pitchFamily="34" charset="-128"/>
                        </a:rPr>
                        <a:t>Схематическое представление механизма аккомодации.</a:t>
                      </a:r>
                    </a:p>
                  </p:txBody>
                </p:sp>
                <p:sp>
                  <p:nvSpPr>
                    <p:cNvPr id="11" name="Содержимое 2"/>
                    <p:cNvSpPr txBox="1">
                      <a:spLocks/>
                    </p:cNvSpPr>
                    <p:nvPr/>
                  </p:nvSpPr>
                  <p:spPr>
                    <a:xfrm>
                      <a:off x="4355976" y="2564904"/>
                      <a:ext cx="2808312" cy="10081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lang="ru-RU" sz="2000" dirty="0" smtClean="0">
                          <a:latin typeface="Arial Black" pitchFamily="34" charset="0"/>
                        </a:rPr>
                        <a:t> </a:t>
                      </a:r>
                      <a:r>
                        <a:rPr kumimoji="0" lang="ru-RU" sz="2000" b="0" i="0" u="none" strike="noStrike" kern="1200" cap="none" spc="0" normalizeH="0" baseline="0" noProof="0" dirty="0" smtClean="0">
                          <a:ln>
                            <a:noFill/>
                          </a:ln>
                          <a:solidFill>
                            <a:schemeClr val="tx1"/>
                          </a:solidFill>
                          <a:effectLst/>
                          <a:uLnTx/>
                          <a:uFillTx/>
                          <a:latin typeface="Arial Black" pitchFamily="34" charset="0"/>
                          <a:ea typeface="+mn-ea"/>
                          <a:cs typeface="+mn-cs"/>
                        </a:rPr>
                        <a:t>фокусировка на близкие предметы</a:t>
                      </a:r>
                    </a:p>
                  </p:txBody>
                </p:sp>
              </p:grpSp>
              <p:cxnSp>
                <p:nvCxnSpPr>
                  <p:cNvPr id="13" name="Прямая со стрелкой 12"/>
                  <p:cNvCxnSpPr/>
                  <p:nvPr/>
                </p:nvCxnSpPr>
                <p:spPr>
                  <a:xfrm>
                    <a:off x="6444208" y="3212976"/>
                    <a:ext cx="1008112"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16" name="Прямая со стрелкой 15"/>
              <p:cNvCxnSpPr/>
              <p:nvPr/>
            </p:nvCxnSpPr>
            <p:spPr>
              <a:xfrm flipV="1">
                <a:off x="6156176" y="4869160"/>
                <a:ext cx="1296144" cy="21602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18" name="Группа 17"/>
          <p:cNvGrpSpPr/>
          <p:nvPr/>
        </p:nvGrpSpPr>
        <p:grpSpPr>
          <a:xfrm>
            <a:off x="395535" y="260648"/>
            <a:ext cx="3672409" cy="6336704"/>
            <a:chOff x="395535" y="260648"/>
            <a:chExt cx="3672409" cy="6336704"/>
          </a:xfrm>
        </p:grpSpPr>
        <p:sp>
          <p:nvSpPr>
            <p:cNvPr id="8" name="Содержимое 3"/>
            <p:cNvSpPr txBox="1">
              <a:spLocks/>
            </p:cNvSpPr>
            <p:nvPr/>
          </p:nvSpPr>
          <p:spPr>
            <a:xfrm>
              <a:off x="539552" y="4005064"/>
              <a:ext cx="3528392" cy="25922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7"/>
                </a:buBlip>
                <a:tabLst/>
                <a:defRPr/>
              </a:pP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склера — </a:t>
              </a:r>
              <a:r>
                <a:rPr kumimoji="0" lang="ru-RU" sz="2400" b="1" i="1" u="none" strike="noStrike" kern="1200" cap="none" spc="0" normalizeH="0" baseline="0" noProof="0" dirty="0" smtClean="0">
                  <a:ln>
                    <a:noFill/>
                  </a:ln>
                  <a:solidFill>
                    <a:srgbClr val="C00000"/>
                  </a:solidFill>
                  <a:effectLst/>
                  <a:uLnTx/>
                  <a:uFillTx/>
                  <a:latin typeface="Book Antiqua" pitchFamily="18" charset="0"/>
                  <a:ea typeface="Meiryo" pitchFamily="34" charset="-128"/>
                  <a:cs typeface="Meiryo" pitchFamily="34" charset="-128"/>
                </a:rPr>
                <a:t>внешняя оболочка,</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7"/>
                </a:buBlip>
                <a:tabLst/>
                <a:defRPr/>
              </a:pP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сосудистая оболочка — </a:t>
              </a:r>
              <a:r>
                <a:rPr kumimoji="0" lang="ru-RU" sz="2400" b="1" i="1" u="none" strike="noStrike" kern="1200" cap="none" spc="0" normalizeH="0" baseline="0" noProof="0" dirty="0" smtClean="0">
                  <a:ln>
                    <a:noFill/>
                  </a:ln>
                  <a:solidFill>
                    <a:srgbClr val="C00000"/>
                  </a:solidFill>
                  <a:effectLst/>
                  <a:uLnTx/>
                  <a:uFillTx/>
                  <a:latin typeface="Book Antiqua" pitchFamily="18" charset="0"/>
                  <a:ea typeface="+mn-ea"/>
                  <a:cs typeface="+mn-cs"/>
                </a:rPr>
                <a:t>средняя,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7"/>
                </a:buBlip>
                <a:tabLst/>
                <a:defRPr/>
              </a:pP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сетчатка — </a:t>
              </a:r>
              <a:r>
                <a:rPr kumimoji="0" lang="ru-RU" sz="2400" b="1" i="1" u="none" strike="noStrike" kern="1200" cap="none" spc="0" normalizeH="0" baseline="0" noProof="0" dirty="0" smtClean="0">
                  <a:ln>
                    <a:noFill/>
                  </a:ln>
                  <a:solidFill>
                    <a:srgbClr val="C00000"/>
                  </a:solidFill>
                  <a:effectLst/>
                  <a:uLnTx/>
                  <a:uFillTx/>
                  <a:latin typeface="Book Antiqua" pitchFamily="18" charset="0"/>
                  <a:ea typeface="+mn-ea"/>
                  <a:cs typeface="+mn-cs"/>
                </a:rPr>
                <a:t>внутренняя.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400" b="1" i="1" u="none" strike="noStrike" kern="1200" cap="none" spc="0" normalizeH="0" baseline="0" noProof="0" dirty="0">
                <a:ln>
                  <a:noFill/>
                </a:ln>
                <a:solidFill>
                  <a:srgbClr val="C00000"/>
                </a:solidFill>
                <a:effectLst/>
                <a:uLnTx/>
                <a:uFillTx/>
                <a:latin typeface="Book Antiqua" pitchFamily="18" charset="0"/>
                <a:ea typeface="+mn-ea"/>
                <a:cs typeface="+mn-cs"/>
              </a:endParaRPr>
            </a:p>
          </p:txBody>
        </p:sp>
        <p:pic>
          <p:nvPicPr>
            <p:cNvPr id="10242" name="Picture 2" descr="C:\Users\Преподаватель\Desktop\i17.jpg"/>
            <p:cNvPicPr>
              <a:picLocks noChangeAspect="1" noChangeArrowheads="1"/>
            </p:cNvPicPr>
            <p:nvPr/>
          </p:nvPicPr>
          <p:blipFill>
            <a:blip r:embed="rId8" cstate="email"/>
            <a:srcRect/>
            <a:stretch>
              <a:fillRect/>
            </a:stretch>
          </p:blipFill>
          <p:spPr bwMode="auto">
            <a:xfrm>
              <a:off x="395535" y="260648"/>
              <a:ext cx="2160241" cy="1440160"/>
            </a:xfrm>
            <a:prstGeom prst="ellipse">
              <a:avLst/>
            </a:prstGeom>
            <a:ln>
              <a:noFill/>
            </a:ln>
            <a:effectLst>
              <a:softEdge rad="112500"/>
            </a:effectLst>
          </p:spPr>
        </p:pic>
      </p:grpSp>
      <p:sp>
        <p:nvSpPr>
          <p:cNvPr id="17" name="Рамка 16"/>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WordArt 2"/>
          <p:cNvSpPr>
            <a:spLocks noChangeArrowheads="1" noChangeShapeType="1" noTextEdit="1"/>
          </p:cNvSpPr>
          <p:nvPr/>
        </p:nvSpPr>
        <p:spPr bwMode="auto">
          <a:xfrm>
            <a:off x="1763688" y="260648"/>
            <a:ext cx="3744416" cy="792088"/>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Аккомодация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endParaRPr>
          </a:p>
        </p:txBody>
      </p:sp>
      <p:sp>
        <p:nvSpPr>
          <p:cNvPr id="8" name="Содержимое 3"/>
          <p:cNvSpPr txBox="1">
            <a:spLocks/>
          </p:cNvSpPr>
          <p:nvPr/>
        </p:nvSpPr>
        <p:spPr>
          <a:xfrm>
            <a:off x="4572000" y="1484784"/>
            <a:ext cx="4176464" cy="439248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800" b="1" i="0" u="none" strike="noStrike" kern="1200" cap="none" spc="0" normalizeH="0" baseline="0" noProof="0" dirty="0" err="1" smtClean="0">
                <a:ln>
                  <a:noFill/>
                </a:ln>
                <a:solidFill>
                  <a:srgbClr val="C00000"/>
                </a:solidFill>
                <a:effectLst/>
                <a:uLnTx/>
                <a:uFillTx/>
                <a:latin typeface="Arial Black" pitchFamily="34" charset="0"/>
                <a:ea typeface="+mn-ea"/>
                <a:cs typeface="+mn-cs"/>
              </a:rPr>
              <a:t>Аккомода́ция</a:t>
            </a:r>
            <a:r>
              <a:rPr kumimoji="0" lang="ru-RU" sz="1800" b="0" i="0" u="none" strike="noStrike" kern="1200" cap="none" spc="0" normalizeH="0" baseline="0" noProof="0" dirty="0" smtClean="0">
                <a:ln>
                  <a:noFill/>
                </a:ln>
                <a:solidFill>
                  <a:srgbClr val="C00000"/>
                </a:solidFill>
                <a:effectLst/>
                <a:uLnTx/>
                <a:uFillTx/>
                <a:latin typeface="Arial Black" pitchFamily="34" charset="0"/>
                <a:ea typeface="+mn-ea"/>
                <a:cs typeface="+mn-cs"/>
              </a:rPr>
              <a:t>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(от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hlinkClick r:id="rId3" tooltip="Латинский язык"/>
              </a:rPr>
              <a:t>лат.</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a:t>
            </a:r>
            <a:r>
              <a:rPr kumimoji="0" lang="ru-RU" sz="1800" b="0" i="1" u="none" strike="noStrike" kern="1200" cap="none" spc="0" normalizeH="0" baseline="0" noProof="0" dirty="0" err="1" smtClean="0">
                <a:ln>
                  <a:noFill/>
                </a:ln>
                <a:solidFill>
                  <a:schemeClr val="tx1"/>
                </a:solidFill>
                <a:effectLst/>
                <a:uLnTx/>
                <a:uFillTx/>
                <a:latin typeface="Arial Black" pitchFamily="34" charset="0"/>
                <a:ea typeface="+mn-ea"/>
                <a:cs typeface="+mn-cs"/>
              </a:rPr>
              <a:t>accommodatio</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 приспособление, </a:t>
            </a:r>
            <a:r>
              <a:rPr kumimoji="0" lang="ru-RU" sz="1800" b="0" i="0" u="none" strike="noStrike" kern="1200" cap="none" spc="0" normalizeH="0" baseline="0" noProof="0" dirty="0" err="1" smtClean="0">
                <a:ln>
                  <a:noFill/>
                </a:ln>
                <a:solidFill>
                  <a:schemeClr val="tx1"/>
                </a:solidFill>
                <a:effectLst/>
                <a:uLnTx/>
                <a:uFillTx/>
                <a:latin typeface="Arial Black" pitchFamily="34" charset="0"/>
                <a:ea typeface="+mn-ea"/>
                <a:cs typeface="+mn-cs"/>
              </a:rPr>
              <a:t>приноровление</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 приспособление </a:t>
            </a:r>
            <a:r>
              <a:rPr kumimoji="0" lang="ru-RU" sz="1800" b="0" i="0" strike="noStrike" kern="1200" cap="none" spc="0" normalizeH="0" baseline="0" noProof="0" dirty="0" smtClean="0">
                <a:ln>
                  <a:noFill/>
                </a:ln>
                <a:solidFill>
                  <a:srgbClr val="C00000"/>
                </a:solidFill>
                <a:effectLst/>
                <a:uLnTx/>
                <a:uFillTx/>
                <a:latin typeface="Arial Black" pitchFamily="34" charset="0"/>
                <a:ea typeface="+mn-ea"/>
                <a:cs typeface="+mn-cs"/>
              </a:rPr>
              <a:t>органа</a:t>
            </a:r>
            <a:r>
              <a:rPr lang="ru-RU" dirty="0" smtClean="0">
                <a:solidFill>
                  <a:srgbClr val="C00000"/>
                </a:solidFill>
                <a:latin typeface="Arial Black" pitchFamily="34" charset="0"/>
              </a:rPr>
              <a:t>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либо </a:t>
            </a:r>
            <a:r>
              <a:rPr kumimoji="0" lang="ru-RU" sz="1800" b="0" i="0" u="none" strike="noStrike" kern="1200" cap="none" spc="0" normalizeH="0" baseline="0" noProof="0" dirty="0" smtClean="0">
                <a:ln>
                  <a:noFill/>
                </a:ln>
                <a:solidFill>
                  <a:srgbClr val="C00000"/>
                </a:solidFill>
                <a:effectLst/>
                <a:uLnTx/>
                <a:uFillTx/>
                <a:latin typeface="Arial Black" pitchFamily="34" charset="0"/>
                <a:ea typeface="+mn-ea"/>
                <a:cs typeface="+mn-cs"/>
              </a:rPr>
              <a:t>организма</a:t>
            </a:r>
            <a:r>
              <a:rPr lang="ru-RU" dirty="0" smtClean="0">
                <a:latin typeface="Arial Black" pitchFamily="34" charset="0"/>
              </a:rPr>
              <a:t>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в целом </a:t>
            </a:r>
            <a:r>
              <a:rPr kumimoji="0" lang="ru-RU" sz="1800" b="0" i="0" u="none" strike="noStrike" kern="1200" cap="none" spc="0" normalizeH="0" baseline="0" noProof="0" dirty="0" smtClean="0">
                <a:ln>
                  <a:noFill/>
                </a:ln>
                <a:solidFill>
                  <a:srgbClr val="C00000"/>
                </a:solidFill>
                <a:effectLst/>
                <a:uLnTx/>
                <a:uFillTx/>
                <a:latin typeface="Arial Black" pitchFamily="34" charset="0"/>
                <a:ea typeface="+mn-ea"/>
                <a:cs typeface="+mn-cs"/>
              </a:rPr>
              <a:t>к изменению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внешних </a:t>
            </a:r>
            <a:r>
              <a:rPr kumimoji="0" lang="ru-RU" sz="1800" b="0" i="0" u="none" strike="noStrike" kern="1200" cap="none" spc="0" normalizeH="0" baseline="0" noProof="0" dirty="0" smtClean="0">
                <a:ln>
                  <a:noFill/>
                </a:ln>
                <a:effectLst/>
                <a:uLnTx/>
                <a:uFillTx/>
                <a:latin typeface="Arial Black" pitchFamily="34" charset="0"/>
                <a:ea typeface="+mn-ea"/>
                <a:cs typeface="+mn-cs"/>
              </a:rPr>
              <a:t>условий.</a:t>
            </a:r>
          </a:p>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800" b="0" i="0" u="sng" strike="noStrike" kern="1200" cap="none" spc="0" normalizeH="0" baseline="0" noProof="0" dirty="0" smtClean="0">
                <a:ln>
                  <a:noFill/>
                </a:ln>
                <a:solidFill>
                  <a:srgbClr val="C00000"/>
                </a:solidFill>
                <a:effectLst/>
                <a:uLnTx/>
                <a:uFillTx/>
                <a:latin typeface="Arial Black" pitchFamily="34" charset="0"/>
                <a:ea typeface="+mn-ea"/>
                <a:cs typeface="+mn-cs"/>
              </a:rPr>
              <a:t>Для зрения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это изменения преломляющей силы оптической системы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hlinkClick r:id="rId4" tooltip="Глаз"/>
              </a:rPr>
              <a:t>глаза</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для ясного восприятия объектов, расположенных на разном расстоянии.</a:t>
            </a:r>
            <a:endParaRPr kumimoji="0" lang="ru-RU" sz="18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nvGrpSpPr>
          <p:cNvPr id="14" name="Группа 13"/>
          <p:cNvGrpSpPr/>
          <p:nvPr/>
        </p:nvGrpSpPr>
        <p:grpSpPr>
          <a:xfrm>
            <a:off x="323528" y="1196752"/>
            <a:ext cx="4320480" cy="5429200"/>
            <a:chOff x="323528" y="1196752"/>
            <a:chExt cx="4320480" cy="5429200"/>
          </a:xfrm>
        </p:grpSpPr>
        <p:grpSp>
          <p:nvGrpSpPr>
            <p:cNvPr id="2" name="Группа 13"/>
            <p:cNvGrpSpPr/>
            <p:nvPr/>
          </p:nvGrpSpPr>
          <p:grpSpPr>
            <a:xfrm>
              <a:off x="1259632" y="1196752"/>
              <a:ext cx="2160240" cy="3600400"/>
              <a:chOff x="395536" y="1340768"/>
              <a:chExt cx="2160240" cy="3600400"/>
            </a:xfrm>
          </p:grpSpPr>
          <p:grpSp>
            <p:nvGrpSpPr>
              <p:cNvPr id="3" name="Группа 11"/>
              <p:cNvGrpSpPr/>
              <p:nvPr/>
            </p:nvGrpSpPr>
            <p:grpSpPr>
              <a:xfrm>
                <a:off x="395536" y="1340768"/>
                <a:ext cx="2160240" cy="3600400"/>
                <a:chOff x="1115616" y="1268760"/>
                <a:chExt cx="2160240" cy="3600400"/>
              </a:xfrm>
            </p:grpSpPr>
            <p:pic>
              <p:nvPicPr>
                <p:cNvPr id="5" name="Рисунок 4" descr="Рис. 1. Схема аккомодации глаза: сплошная линия обозначает положение хрусталика в состоянии покоя; пунктирная — при сокращении ресничной мышцы"/>
                <p:cNvPicPr/>
                <p:nvPr/>
              </p:nvPicPr>
              <p:blipFill>
                <a:blip r:embed="rId5" cstate="email"/>
                <a:srcRect/>
                <a:stretch>
                  <a:fillRect/>
                </a:stretch>
              </p:blipFill>
              <p:spPr bwMode="auto">
                <a:xfrm>
                  <a:off x="1115616" y="1268760"/>
                  <a:ext cx="2160240" cy="3600400"/>
                </a:xfrm>
                <a:prstGeom prst="rect">
                  <a:avLst/>
                </a:prstGeom>
                <a:noFill/>
                <a:ln w="9525">
                  <a:noFill/>
                  <a:miter lim="800000"/>
                  <a:headEnd/>
                  <a:tailEnd/>
                </a:ln>
              </p:spPr>
            </p:pic>
            <p:sp>
              <p:nvSpPr>
                <p:cNvPr id="11" name="Овал 10"/>
                <p:cNvSpPr/>
                <p:nvPr/>
              </p:nvSpPr>
              <p:spPr>
                <a:xfrm>
                  <a:off x="2195736" y="2420888"/>
                  <a:ext cx="936104" cy="1368152"/>
                </a:xfrm>
                <a:prstGeom prst="ellipse">
                  <a:avLst/>
                </a:prstGeom>
                <a:noFill/>
                <a:ln w="571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3" name="Овал 12"/>
              <p:cNvSpPr/>
              <p:nvPr/>
            </p:nvSpPr>
            <p:spPr>
              <a:xfrm>
                <a:off x="1619672" y="2420888"/>
                <a:ext cx="792088" cy="144016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3" name="Содержимое 2"/>
            <p:cNvSpPr txBox="1">
              <a:spLocks/>
            </p:cNvSpPr>
            <p:nvPr/>
          </p:nvSpPr>
          <p:spPr>
            <a:xfrm>
              <a:off x="323528" y="4725144"/>
              <a:ext cx="4320480" cy="1900808"/>
            </a:xfrm>
            <a:prstGeom prst="rect">
              <a:avLst/>
            </a:prstGeom>
            <a:ln>
              <a:solidFill>
                <a:schemeClr val="accent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6"/>
                </a:buBlip>
                <a:tabLst/>
                <a:defRPr/>
              </a:pPr>
              <a:r>
                <a:rPr kumimoji="0" lang="ru-RU" b="1" i="0" u="none" strike="noStrike" kern="1200" cap="none" spc="0" normalizeH="0" baseline="0" noProof="0" dirty="0" smtClean="0">
                  <a:ln>
                    <a:noFill/>
                  </a:ln>
                  <a:solidFill>
                    <a:srgbClr val="C00000"/>
                  </a:solidFill>
                  <a:effectLst/>
                  <a:uLnTx/>
                  <a:uFillTx/>
                  <a:latin typeface="Meiryo" pitchFamily="34" charset="-128"/>
                  <a:ea typeface="Meiryo" pitchFamily="34" charset="-128"/>
                  <a:cs typeface="Meiryo" pitchFamily="34" charset="-128"/>
                </a:rPr>
                <a:t>Схема аккомодации глаза:</a:t>
              </a:r>
            </a:p>
            <a:p>
              <a:pPr marL="342900" marR="0" lvl="0" indent="-342900" algn="l" defTabSz="914400" rtl="0" eaLnBrk="1" fontAlgn="auto" latinLnBrk="0" hangingPunct="1">
                <a:lnSpc>
                  <a:spcPct val="100000"/>
                </a:lnSpc>
                <a:spcBef>
                  <a:spcPct val="20000"/>
                </a:spcBef>
                <a:spcAft>
                  <a:spcPts val="0"/>
                </a:spcAft>
                <a:buClrTx/>
                <a:buSzTx/>
                <a:buBlip>
                  <a:blip r:embed="rId7"/>
                </a:buBlip>
                <a:tabLst/>
                <a:defRPr/>
              </a:pPr>
              <a:r>
                <a:rPr lang="ru-RU" sz="2000" dirty="0" smtClean="0">
                  <a:solidFill>
                    <a:srgbClr val="0070C0"/>
                  </a:solidFill>
                  <a:latin typeface="Impact" pitchFamily="34" charset="0"/>
                </a:rPr>
                <a:t> ▬</a:t>
              </a:r>
              <a:r>
                <a:rPr lang="ru-RU" sz="2000" b="1" noProof="0" dirty="0" smtClean="0">
                  <a:solidFill>
                    <a:srgbClr val="0070C0"/>
                  </a:solidFill>
                  <a:latin typeface="Arial Black" pitchFamily="34" charset="0"/>
                </a:rPr>
                <a:t> </a:t>
              </a:r>
              <a:r>
                <a:rPr kumimoji="0" lang="ru-RU" sz="1600" b="0" i="0" u="none" strike="noStrike" kern="1200" cap="none" spc="0" normalizeH="0" baseline="0" noProof="0" dirty="0" smtClean="0">
                  <a:ln>
                    <a:noFill/>
                  </a:ln>
                  <a:effectLst/>
                  <a:uLnTx/>
                  <a:uFillTx/>
                  <a:latin typeface="Arial Black" pitchFamily="34" charset="0"/>
                  <a:ea typeface="+mn-ea"/>
                  <a:cs typeface="+mn-cs"/>
                </a:rPr>
                <a:t>линия обозначает положение хрусталика в состоянии покоя; </a:t>
              </a:r>
              <a:r>
                <a:rPr kumimoji="0" lang="ru-RU" sz="1600" b="0" i="0" u="none" strike="noStrike" kern="1200" cap="none" spc="0" normalizeH="0" baseline="0" noProof="0" dirty="0" smtClean="0">
                  <a:ln>
                    <a:noFill/>
                  </a:ln>
                  <a:solidFill>
                    <a:srgbClr val="FF0000"/>
                  </a:solidFill>
                  <a:effectLst/>
                  <a:uLnTx/>
                  <a:uFillTx/>
                  <a:latin typeface="Franklin Gothic Book"/>
                </a:rPr>
                <a:t>▬▬</a:t>
              </a:r>
              <a:r>
                <a:rPr kumimoji="0" lang="ru-RU" sz="1600" b="0" i="0" u="none" strike="noStrike" kern="1200" cap="none" spc="0" normalizeH="0" baseline="0" noProof="0" dirty="0" smtClean="0">
                  <a:ln>
                    <a:noFill/>
                  </a:ln>
                  <a:effectLst/>
                  <a:uLnTx/>
                  <a:uFillTx/>
                  <a:latin typeface="Arial Black" pitchFamily="34" charset="0"/>
                  <a:ea typeface="+mn-ea"/>
                  <a:cs typeface="+mn-cs"/>
                </a:rPr>
                <a:t> — при сокращении ресничной мышцы.</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pic>
        <p:nvPicPr>
          <p:cNvPr id="34" name="Picture 2" descr="C:\Users\Преподаватель\Desktop\i17.jpg"/>
          <p:cNvPicPr>
            <a:picLocks noChangeAspect="1" noChangeArrowheads="1"/>
          </p:cNvPicPr>
          <p:nvPr/>
        </p:nvPicPr>
        <p:blipFill>
          <a:blip r:embed="rId8" cstate="email"/>
          <a:srcRect/>
          <a:stretch>
            <a:fillRect/>
          </a:stretch>
        </p:blipFill>
        <p:spPr bwMode="auto">
          <a:xfrm>
            <a:off x="6588224" y="188640"/>
            <a:ext cx="2160241" cy="1440160"/>
          </a:xfrm>
          <a:prstGeom prst="ellipse">
            <a:avLst/>
          </a:prstGeom>
          <a:ln>
            <a:noFill/>
          </a:ln>
          <a:effectLst>
            <a:softEdge rad="112500"/>
          </a:effectLst>
        </p:spPr>
      </p:pic>
      <p:sp>
        <p:nvSpPr>
          <p:cNvPr id="12" name="Рамка 11"/>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Преподаватель\Desktop\i2-в.jpg"/>
          <p:cNvPicPr>
            <a:picLocks noChangeAspect="1" noChangeArrowheads="1"/>
          </p:cNvPicPr>
          <p:nvPr/>
        </p:nvPicPr>
        <p:blipFill>
          <a:blip r:embed="rId2" cstate="email"/>
          <a:srcRect/>
          <a:stretch>
            <a:fillRect/>
          </a:stretch>
        </p:blipFill>
        <p:spPr bwMode="auto">
          <a:xfrm>
            <a:off x="1327276" y="260648"/>
            <a:ext cx="5981028" cy="1973739"/>
          </a:xfrm>
          <a:prstGeom prst="rect">
            <a:avLst/>
          </a:prstGeom>
          <a:noFill/>
        </p:spPr>
      </p:pic>
      <p:sp>
        <p:nvSpPr>
          <p:cNvPr id="11" name="Содержимое 3"/>
          <p:cNvSpPr txBox="1">
            <a:spLocks/>
          </p:cNvSpPr>
          <p:nvPr/>
        </p:nvSpPr>
        <p:spPr>
          <a:xfrm>
            <a:off x="251520" y="2348881"/>
            <a:ext cx="8568952" cy="187220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1600" b="1" i="0" u="none" strike="noStrike" kern="1200" cap="none" spc="0" normalizeH="0" baseline="0" noProof="0" dirty="0" smtClean="0">
                <a:ln>
                  <a:noFill/>
                </a:ln>
                <a:solidFill>
                  <a:srgbClr val="C00000"/>
                </a:solidFill>
                <a:effectLst/>
                <a:uLnTx/>
                <a:uFillTx/>
                <a:latin typeface="Arial Black" pitchFamily="34" charset="0"/>
                <a:ea typeface="Meiryo" pitchFamily="34" charset="-128"/>
                <a:cs typeface="Meiryo" pitchFamily="34" charset="-128"/>
              </a:rPr>
              <a:t>Рефракция</a:t>
            </a: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 (</a:t>
            </a:r>
            <a:r>
              <a:rPr kumimoji="0" lang="ru-RU" sz="1600" b="1" i="1"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преломление лучей</a:t>
            </a: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 отражает способность оптической системы глаза фокусировать изображение предмета на сетчатке глаза. </a:t>
            </a:r>
          </a:p>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Различные нарушения преломления световых лучей в оптической системе глаза, приводящие к </a:t>
            </a:r>
            <a:r>
              <a:rPr kumimoji="0" lang="ru-RU" sz="1600" b="1" i="0" u="none" strike="noStrike" kern="1200" cap="none" spc="0" normalizeH="0" baseline="0" noProof="0" dirty="0" err="1" smtClean="0">
                <a:ln>
                  <a:noFill/>
                </a:ln>
                <a:solidFill>
                  <a:schemeClr val="tx1"/>
                </a:solidFill>
                <a:effectLst/>
                <a:uLnTx/>
                <a:uFillTx/>
                <a:latin typeface="Arial Black" pitchFamily="34" charset="0"/>
                <a:ea typeface="Meiryo" pitchFamily="34" charset="-128"/>
                <a:cs typeface="Meiryo" pitchFamily="34" charset="-128"/>
              </a:rPr>
              <a:t>расфокусировке</a:t>
            </a: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 изображения на сетчатке, называются </a:t>
            </a:r>
            <a:r>
              <a:rPr kumimoji="0" lang="ru-RU" sz="1600" b="1" i="0" u="none" strike="noStrike" kern="1200" cap="none" spc="0" normalizeH="0" baseline="0" noProof="0" dirty="0" smtClean="0">
                <a:ln>
                  <a:noFill/>
                </a:ln>
                <a:solidFill>
                  <a:srgbClr val="C00000"/>
                </a:solidFill>
                <a:effectLst/>
                <a:uLnTx/>
                <a:uFillTx/>
                <a:latin typeface="Arial Black" pitchFamily="34" charset="0"/>
                <a:ea typeface="Meiryo" pitchFamily="34" charset="-128"/>
                <a:cs typeface="Meiryo" pitchFamily="34" charset="-128"/>
              </a:rPr>
              <a:t>аномалиями</a:t>
            </a: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 рефракции. При аномалии рефракции острота зрения всегда ниже. </a:t>
            </a:r>
            <a:r>
              <a:rPr kumimoji="0" lang="ru-RU" sz="1600" b="0" i="0" u="none" strike="noStrike" kern="1200" cap="none" spc="0" normalizeH="0" baseline="0" noProof="0" dirty="0" smtClean="0">
                <a:ln>
                  <a:noFill/>
                </a:ln>
                <a:solidFill>
                  <a:schemeClr val="tx1"/>
                </a:solidFill>
                <a:effectLst/>
                <a:uLnTx/>
                <a:uFillTx/>
                <a:latin typeface="Arial Black" pitchFamily="34" charset="0"/>
              </a:rPr>
              <a:t> </a:t>
            </a:r>
            <a:endParaRPr kumimoji="0" lang="ru-RU" sz="1600" b="1" i="0" u="none" strike="noStrike" kern="1200" cap="none" spc="0" normalizeH="0" baseline="0" noProof="0" dirty="0">
              <a:ln>
                <a:noFill/>
              </a:ln>
              <a:solidFill>
                <a:schemeClr val="tx1"/>
              </a:solidFill>
              <a:effectLst/>
              <a:uLnTx/>
              <a:uFillTx/>
              <a:latin typeface="Arial Black" pitchFamily="34" charset="0"/>
              <a:ea typeface="Meiryo" pitchFamily="34" charset="-128"/>
              <a:cs typeface="Meiryo" pitchFamily="34" charset="-128"/>
            </a:endParaRPr>
          </a:p>
        </p:txBody>
      </p:sp>
      <p:grpSp>
        <p:nvGrpSpPr>
          <p:cNvPr id="2" name="Группа 36"/>
          <p:cNvGrpSpPr/>
          <p:nvPr/>
        </p:nvGrpSpPr>
        <p:grpSpPr>
          <a:xfrm>
            <a:off x="1043608" y="4437112"/>
            <a:ext cx="7200800" cy="2160240"/>
            <a:chOff x="1043608" y="4437112"/>
            <a:chExt cx="7200800" cy="2160240"/>
          </a:xfrm>
        </p:grpSpPr>
        <p:sp>
          <p:nvSpPr>
            <p:cNvPr id="9" name="Прямоугольник 8"/>
            <p:cNvSpPr/>
            <p:nvPr/>
          </p:nvSpPr>
          <p:spPr>
            <a:xfrm>
              <a:off x="5436096" y="5661248"/>
              <a:ext cx="2808312"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2060"/>
                  </a:solidFill>
                  <a:latin typeface="Arial Black" pitchFamily="34" charset="0"/>
                </a:rPr>
                <a:t>Дальнозоркость  (гиперметропия).</a:t>
              </a:r>
              <a:endParaRPr lang="ru-RU" dirty="0">
                <a:solidFill>
                  <a:srgbClr val="002060"/>
                </a:solidFill>
                <a:latin typeface="Arial Black" pitchFamily="34" charset="0"/>
              </a:endParaRPr>
            </a:p>
          </p:txBody>
        </p:sp>
        <p:grpSp>
          <p:nvGrpSpPr>
            <p:cNvPr id="3" name="Группа 35"/>
            <p:cNvGrpSpPr/>
            <p:nvPr/>
          </p:nvGrpSpPr>
          <p:grpSpPr>
            <a:xfrm>
              <a:off x="1043608" y="4437112"/>
              <a:ext cx="5544616" cy="2160240"/>
              <a:chOff x="1043608" y="4437112"/>
              <a:chExt cx="5544616" cy="2160240"/>
            </a:xfrm>
          </p:grpSpPr>
          <p:cxnSp>
            <p:nvCxnSpPr>
              <p:cNvPr id="25" name="Прямая со стрелкой 24"/>
              <p:cNvCxnSpPr/>
              <p:nvPr/>
            </p:nvCxnSpPr>
            <p:spPr>
              <a:xfrm>
                <a:off x="5364088" y="5085184"/>
                <a:ext cx="1224136"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 name="Группа 34"/>
              <p:cNvGrpSpPr/>
              <p:nvPr/>
            </p:nvGrpSpPr>
            <p:grpSpPr>
              <a:xfrm>
                <a:off x="1043608" y="4437112"/>
                <a:ext cx="4320480" cy="2160240"/>
                <a:chOff x="1043608" y="4437112"/>
                <a:chExt cx="4320480" cy="2160240"/>
              </a:xfrm>
            </p:grpSpPr>
            <p:sp>
              <p:nvSpPr>
                <p:cNvPr id="8" name="Прямоугольник 7"/>
                <p:cNvSpPr/>
                <p:nvPr/>
              </p:nvSpPr>
              <p:spPr>
                <a:xfrm>
                  <a:off x="3131840" y="5661248"/>
                  <a:ext cx="2232248"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2060"/>
                      </a:solidFill>
                      <a:latin typeface="Arial Black" pitchFamily="34" charset="0"/>
                    </a:rPr>
                    <a:t>Близорукость  (миопия).</a:t>
                  </a:r>
                  <a:endParaRPr lang="ru-RU" dirty="0">
                    <a:solidFill>
                      <a:srgbClr val="002060"/>
                    </a:solidFill>
                    <a:latin typeface="Arial Black" pitchFamily="34" charset="0"/>
                  </a:endParaRPr>
                </a:p>
              </p:txBody>
            </p:sp>
            <p:grpSp>
              <p:nvGrpSpPr>
                <p:cNvPr id="5" name="Группа 33"/>
                <p:cNvGrpSpPr/>
                <p:nvPr/>
              </p:nvGrpSpPr>
              <p:grpSpPr>
                <a:xfrm>
                  <a:off x="1043608" y="4437112"/>
                  <a:ext cx="4320480" cy="2160240"/>
                  <a:chOff x="1043608" y="4437112"/>
                  <a:chExt cx="4320480" cy="2160240"/>
                </a:xfrm>
              </p:grpSpPr>
              <p:grpSp>
                <p:nvGrpSpPr>
                  <p:cNvPr id="12" name="Группа 32"/>
                  <p:cNvGrpSpPr/>
                  <p:nvPr/>
                </p:nvGrpSpPr>
                <p:grpSpPr>
                  <a:xfrm>
                    <a:off x="1043608" y="4437112"/>
                    <a:ext cx="4320480" cy="2160240"/>
                    <a:chOff x="1043608" y="4437112"/>
                    <a:chExt cx="4320480" cy="2160240"/>
                  </a:xfrm>
                </p:grpSpPr>
                <p:grpSp>
                  <p:nvGrpSpPr>
                    <p:cNvPr id="13" name="Группа 12"/>
                    <p:cNvGrpSpPr/>
                    <p:nvPr/>
                  </p:nvGrpSpPr>
                  <p:grpSpPr>
                    <a:xfrm>
                      <a:off x="1043608" y="4437112"/>
                      <a:ext cx="4320480" cy="2160240"/>
                      <a:chOff x="1043608" y="4437112"/>
                      <a:chExt cx="4320480" cy="2160240"/>
                    </a:xfrm>
                  </p:grpSpPr>
                  <p:sp>
                    <p:nvSpPr>
                      <p:cNvPr id="6" name="Прямоугольник 5"/>
                      <p:cNvSpPr/>
                      <p:nvPr/>
                    </p:nvSpPr>
                    <p:spPr>
                      <a:xfrm>
                        <a:off x="3203848" y="4437112"/>
                        <a:ext cx="216024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C00000"/>
                            </a:solidFill>
                            <a:latin typeface="Arial Black" pitchFamily="34" charset="0"/>
                          </a:rPr>
                          <a:t>Три вида  аномалии рефракции</a:t>
                        </a:r>
                        <a:endParaRPr lang="ru-RU" dirty="0">
                          <a:solidFill>
                            <a:srgbClr val="C00000"/>
                          </a:solidFill>
                          <a:latin typeface="Arial Black" pitchFamily="34" charset="0"/>
                        </a:endParaRPr>
                      </a:p>
                    </p:txBody>
                  </p:sp>
                  <p:sp>
                    <p:nvSpPr>
                      <p:cNvPr id="7" name="Прямоугольник 6"/>
                      <p:cNvSpPr/>
                      <p:nvPr/>
                    </p:nvSpPr>
                    <p:spPr>
                      <a:xfrm>
                        <a:off x="1043608" y="5661248"/>
                        <a:ext cx="2016224"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2060"/>
                            </a:solidFill>
                            <a:latin typeface="Arial Black" pitchFamily="34" charset="0"/>
                          </a:rPr>
                          <a:t>Астигматизм.</a:t>
                        </a:r>
                        <a:endParaRPr lang="ru-RU" dirty="0">
                          <a:solidFill>
                            <a:srgbClr val="002060"/>
                          </a:solidFill>
                          <a:latin typeface="Arial Black" pitchFamily="34" charset="0"/>
                        </a:endParaRPr>
                      </a:p>
                    </p:txBody>
                  </p:sp>
                </p:grpSp>
                <p:cxnSp>
                  <p:nvCxnSpPr>
                    <p:cNvPr id="18" name="Прямая со стрелкой 17"/>
                    <p:cNvCxnSpPr/>
                    <p:nvPr/>
                  </p:nvCxnSpPr>
                  <p:spPr>
                    <a:xfrm flipH="1">
                      <a:off x="1979712" y="5013176"/>
                      <a:ext cx="1224136"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31" name="Прямая со стрелкой 30"/>
                  <p:cNvCxnSpPr/>
                  <p:nvPr/>
                </p:nvCxnSpPr>
                <p:spPr>
                  <a:xfrm>
                    <a:off x="4283968" y="5301208"/>
                    <a:ext cx="0" cy="5760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7" name="Рамка 16"/>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Преподаватель\Desktop\iч.jpg"/>
          <p:cNvPicPr>
            <a:picLocks noChangeAspect="1" noChangeArrowheads="1"/>
          </p:cNvPicPr>
          <p:nvPr/>
        </p:nvPicPr>
        <p:blipFill>
          <a:blip r:embed="rId2" cstate="email"/>
          <a:srcRect/>
          <a:stretch>
            <a:fillRect/>
          </a:stretch>
        </p:blipFill>
        <p:spPr bwMode="auto">
          <a:xfrm>
            <a:off x="5868144" y="1556792"/>
            <a:ext cx="1872208" cy="1644774"/>
          </a:xfrm>
          <a:prstGeom prst="rect">
            <a:avLst/>
          </a:prstGeom>
          <a:noFill/>
          <a:ln>
            <a:solidFill>
              <a:schemeClr val="tx1"/>
            </a:solidFill>
          </a:ln>
        </p:spPr>
      </p:pic>
      <p:sp>
        <p:nvSpPr>
          <p:cNvPr id="3" name="Содержимое 2"/>
          <p:cNvSpPr txBox="1">
            <a:spLocks/>
          </p:cNvSpPr>
          <p:nvPr/>
        </p:nvSpPr>
        <p:spPr>
          <a:xfrm>
            <a:off x="4067944" y="476672"/>
            <a:ext cx="4536504" cy="129614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ru-RU" sz="1800" b="1" i="0" u="none" strike="noStrike" kern="1200" cap="none" spc="0" normalizeH="0" baseline="0" noProof="0" dirty="0" smtClean="0">
                <a:ln>
                  <a:noFill/>
                </a:ln>
                <a:solidFill>
                  <a:schemeClr val="tx1"/>
                </a:solidFill>
                <a:effectLst/>
                <a:uLnTx/>
                <a:uFillTx/>
                <a:latin typeface="Arial Black" pitchFamily="34" charset="0"/>
                <a:ea typeface="+mn-ea"/>
                <a:cs typeface="+mn-cs"/>
              </a:rPr>
              <a:t>Близорукость  и дальнозоркость</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обусловлены изменением длины глазного яблока. </a:t>
            </a:r>
            <a:endParaRPr kumimoji="0" lang="ru-RU" sz="18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sp>
        <p:nvSpPr>
          <p:cNvPr id="5" name="WordArt 2"/>
          <p:cNvSpPr>
            <a:spLocks noChangeArrowheads="1" noChangeShapeType="1" noTextEdit="1"/>
          </p:cNvSpPr>
          <p:nvPr/>
        </p:nvSpPr>
        <p:spPr bwMode="auto">
          <a:xfrm>
            <a:off x="827584" y="332656"/>
            <a:ext cx="3312368" cy="864096"/>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Близорукость.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endParaRPr>
          </a:p>
        </p:txBody>
      </p:sp>
      <p:sp>
        <p:nvSpPr>
          <p:cNvPr id="7" name="Содержимое 2"/>
          <p:cNvSpPr txBox="1">
            <a:spLocks/>
          </p:cNvSpPr>
          <p:nvPr/>
        </p:nvSpPr>
        <p:spPr>
          <a:xfrm>
            <a:off x="251520" y="3284984"/>
            <a:ext cx="4824536" cy="331236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Blip>
                <a:blip r:embed="rId4"/>
              </a:buBlip>
              <a:tabLst/>
              <a:defRPr/>
            </a:pPr>
            <a:r>
              <a:rPr kumimoji="0" lang="ru-RU" b="1" i="0" u="sng" strike="noStrike" kern="1200" cap="none" spc="0" normalizeH="0" baseline="0" noProof="0" dirty="0" smtClean="0">
                <a:ln>
                  <a:noFill/>
                </a:ln>
                <a:solidFill>
                  <a:srgbClr val="C00000"/>
                </a:solidFill>
                <a:effectLst/>
                <a:uLnTx/>
                <a:uFillTx/>
                <a:latin typeface="Meiryo" pitchFamily="34" charset="-128"/>
                <a:ea typeface="Meiryo" pitchFamily="34" charset="-128"/>
                <a:cs typeface="Meiryo" pitchFamily="34" charset="-128"/>
              </a:rPr>
              <a:t>При миопии </a:t>
            </a:r>
            <a:r>
              <a:rPr kumimoji="0" lang="ru-RU"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(близорукости) продольная ось глаза больше24,4 мм, поэтому лучи от далекого объекта фокусируются не на сетчатке, а перед ней, в стекловидном теле. Чтобы ясно видеть вдаль, необходимо перед близорукими глазами поместить вогнутые стекла, которые отодвинут сфокусированное изображение на сетчатку. </a:t>
            </a:r>
            <a:endParaRPr kumimoji="0" lang="ru-RU" b="1" i="0" u="none" strike="noStrike" kern="1200" cap="none" spc="0" normalizeH="0" baseline="0" noProof="0" dirty="0">
              <a:ln>
                <a:noFill/>
              </a:ln>
              <a:solidFill>
                <a:schemeClr val="tx1"/>
              </a:solidFill>
              <a:effectLst/>
              <a:uLnTx/>
              <a:uFillTx/>
              <a:latin typeface="Meiryo" pitchFamily="34" charset="-128"/>
              <a:ea typeface="Meiryo" pitchFamily="34" charset="-128"/>
              <a:cs typeface="Meiryo" pitchFamily="34" charset="-128"/>
            </a:endParaRPr>
          </a:p>
        </p:txBody>
      </p:sp>
      <p:grpSp>
        <p:nvGrpSpPr>
          <p:cNvPr id="19" name="Группа 18"/>
          <p:cNvGrpSpPr/>
          <p:nvPr/>
        </p:nvGrpSpPr>
        <p:grpSpPr>
          <a:xfrm>
            <a:off x="5076056" y="3645024"/>
            <a:ext cx="3907259" cy="2397838"/>
            <a:chOff x="5076056" y="3645024"/>
            <a:chExt cx="3907259" cy="2397838"/>
          </a:xfrm>
        </p:grpSpPr>
        <p:grpSp>
          <p:nvGrpSpPr>
            <p:cNvPr id="18" name="Группа 17"/>
            <p:cNvGrpSpPr/>
            <p:nvPr/>
          </p:nvGrpSpPr>
          <p:grpSpPr>
            <a:xfrm>
              <a:off x="5076056" y="3645024"/>
              <a:ext cx="3907259" cy="2397838"/>
              <a:chOff x="5076056" y="3645024"/>
              <a:chExt cx="3907259" cy="2397838"/>
            </a:xfrm>
          </p:grpSpPr>
          <p:pic>
            <p:nvPicPr>
              <p:cNvPr id="6" name="Picture 3" descr="C:\Users\Преподаватель\Desktop\iь.jpg"/>
              <p:cNvPicPr>
                <a:picLocks noChangeAspect="1" noChangeArrowheads="1"/>
              </p:cNvPicPr>
              <p:nvPr/>
            </p:nvPicPr>
            <p:blipFill>
              <a:blip r:embed="rId5" cstate="email"/>
              <a:srcRect/>
              <a:stretch>
                <a:fillRect/>
              </a:stretch>
            </p:blipFill>
            <p:spPr bwMode="auto">
              <a:xfrm>
                <a:off x="5076056" y="3645024"/>
                <a:ext cx="3384376" cy="2397838"/>
              </a:xfrm>
              <a:prstGeom prst="rect">
                <a:avLst/>
              </a:prstGeom>
              <a:noFill/>
            </p:spPr>
          </p:pic>
          <p:pic>
            <p:nvPicPr>
              <p:cNvPr id="10" name="Picture 29" descr="ц4"/>
              <p:cNvPicPr>
                <a:picLocks noChangeAspect="1" noChangeArrowheads="1" noCrop="1"/>
              </p:cNvPicPr>
              <p:nvPr/>
            </p:nvPicPr>
            <p:blipFill>
              <a:blip r:embed="rId6" cstate="email"/>
              <a:srcRect/>
              <a:stretch>
                <a:fillRect/>
              </a:stretch>
            </p:blipFill>
            <p:spPr bwMode="auto">
              <a:xfrm>
                <a:off x="8100392" y="4437112"/>
                <a:ext cx="882923" cy="838777"/>
              </a:xfrm>
              <a:prstGeom prst="rect">
                <a:avLst/>
              </a:prstGeom>
              <a:noFill/>
              <a:ln w="9525">
                <a:noFill/>
                <a:miter lim="800000"/>
                <a:headEnd/>
                <a:tailEnd/>
              </a:ln>
            </p:spPr>
          </p:pic>
        </p:grpSp>
        <p:pic>
          <p:nvPicPr>
            <p:cNvPr id="14" name="Picture 29" descr="ц4"/>
            <p:cNvPicPr>
              <a:picLocks noChangeAspect="1" noChangeArrowheads="1" noCrop="1"/>
            </p:cNvPicPr>
            <p:nvPr/>
          </p:nvPicPr>
          <p:blipFill>
            <a:blip r:embed="rId6" cstate="email"/>
            <a:srcRect/>
            <a:stretch>
              <a:fillRect/>
            </a:stretch>
          </p:blipFill>
          <p:spPr bwMode="auto">
            <a:xfrm>
              <a:off x="5580112" y="4437112"/>
              <a:ext cx="882923" cy="838777"/>
            </a:xfrm>
            <a:prstGeom prst="rect">
              <a:avLst/>
            </a:prstGeom>
            <a:noFill/>
            <a:ln w="9525">
              <a:noFill/>
              <a:miter lim="800000"/>
              <a:headEnd/>
              <a:tailEnd/>
            </a:ln>
          </p:spPr>
        </p:pic>
      </p:grpSp>
      <p:grpSp>
        <p:nvGrpSpPr>
          <p:cNvPr id="17" name="Группа 16"/>
          <p:cNvGrpSpPr/>
          <p:nvPr/>
        </p:nvGrpSpPr>
        <p:grpSpPr>
          <a:xfrm>
            <a:off x="683568" y="1412776"/>
            <a:ext cx="3024336" cy="1743691"/>
            <a:chOff x="467544" y="1412776"/>
            <a:chExt cx="3024336" cy="1743691"/>
          </a:xfrm>
        </p:grpSpPr>
        <p:grpSp>
          <p:nvGrpSpPr>
            <p:cNvPr id="16" name="Группа 15"/>
            <p:cNvGrpSpPr/>
            <p:nvPr/>
          </p:nvGrpSpPr>
          <p:grpSpPr>
            <a:xfrm>
              <a:off x="467544" y="1412776"/>
              <a:ext cx="3024336" cy="1743691"/>
              <a:chOff x="467544" y="1412776"/>
              <a:chExt cx="3024336" cy="1743691"/>
            </a:xfrm>
          </p:grpSpPr>
          <p:pic>
            <p:nvPicPr>
              <p:cNvPr id="4" name="Picture 4" descr="C:\Users\Преподаватель\Desktop\iя.jpg"/>
              <p:cNvPicPr>
                <a:picLocks noChangeAspect="1" noChangeArrowheads="1"/>
              </p:cNvPicPr>
              <p:nvPr/>
            </p:nvPicPr>
            <p:blipFill>
              <a:blip r:embed="rId7" cstate="email"/>
              <a:srcRect/>
              <a:stretch>
                <a:fillRect/>
              </a:stretch>
            </p:blipFill>
            <p:spPr bwMode="auto">
              <a:xfrm>
                <a:off x="899592" y="1412776"/>
                <a:ext cx="2592288" cy="1743691"/>
              </a:xfrm>
              <a:prstGeom prst="rect">
                <a:avLst/>
              </a:prstGeom>
              <a:noFill/>
            </p:spPr>
          </p:pic>
          <p:pic>
            <p:nvPicPr>
              <p:cNvPr id="8" name="Рисунок 5" descr="0fa33914a43bca60147d5da1f0a886dc.gif"/>
              <p:cNvPicPr>
                <a:picLocks noChangeAspect="1"/>
              </p:cNvPicPr>
              <p:nvPr/>
            </p:nvPicPr>
            <p:blipFill>
              <a:blip r:embed="rId8" cstate="email"/>
              <a:srcRect/>
              <a:stretch>
                <a:fillRect/>
              </a:stretch>
            </p:blipFill>
            <p:spPr bwMode="auto">
              <a:xfrm>
                <a:off x="467544" y="1844824"/>
                <a:ext cx="856489" cy="642367"/>
              </a:xfrm>
              <a:prstGeom prst="rect">
                <a:avLst/>
              </a:prstGeom>
              <a:noFill/>
              <a:ln w="9525">
                <a:noFill/>
                <a:miter lim="800000"/>
                <a:headEnd/>
                <a:tailEnd/>
              </a:ln>
            </p:spPr>
          </p:pic>
        </p:grpSp>
        <p:pic>
          <p:nvPicPr>
            <p:cNvPr id="15" name="Рисунок 5" descr="0fa33914a43bca60147d5da1f0a886dc.gif"/>
            <p:cNvPicPr>
              <a:picLocks noChangeAspect="1"/>
            </p:cNvPicPr>
            <p:nvPr/>
          </p:nvPicPr>
          <p:blipFill>
            <a:blip r:embed="rId9" cstate="email"/>
            <a:srcRect/>
            <a:stretch>
              <a:fillRect/>
            </a:stretch>
          </p:blipFill>
          <p:spPr bwMode="auto">
            <a:xfrm>
              <a:off x="2555776" y="1988840"/>
              <a:ext cx="576064" cy="432048"/>
            </a:xfrm>
            <a:prstGeom prst="rect">
              <a:avLst/>
            </a:prstGeom>
            <a:noFill/>
            <a:ln w="9525">
              <a:noFill/>
              <a:miter lim="800000"/>
              <a:headEnd/>
              <a:tailEnd/>
            </a:ln>
          </p:spPr>
        </p:pic>
      </p:grpSp>
      <p:sp>
        <p:nvSpPr>
          <p:cNvPr id="20" name="Рамка 19"/>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ordArt 2"/>
          <p:cNvSpPr>
            <a:spLocks noChangeArrowheads="1" noChangeShapeType="1" noTextEdit="1"/>
          </p:cNvSpPr>
          <p:nvPr/>
        </p:nvSpPr>
        <p:spPr bwMode="auto">
          <a:xfrm>
            <a:off x="683568" y="332656"/>
            <a:ext cx="3384376" cy="1008112"/>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Дальнозоркость.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endParaRPr>
          </a:p>
        </p:txBody>
      </p:sp>
      <p:grpSp>
        <p:nvGrpSpPr>
          <p:cNvPr id="24" name="Группа 23"/>
          <p:cNvGrpSpPr/>
          <p:nvPr/>
        </p:nvGrpSpPr>
        <p:grpSpPr>
          <a:xfrm>
            <a:off x="323528" y="188640"/>
            <a:ext cx="8568952" cy="6336704"/>
            <a:chOff x="323528" y="188640"/>
            <a:chExt cx="8568952" cy="6336704"/>
          </a:xfrm>
        </p:grpSpPr>
        <p:grpSp>
          <p:nvGrpSpPr>
            <p:cNvPr id="23" name="Группа 22"/>
            <p:cNvGrpSpPr/>
            <p:nvPr/>
          </p:nvGrpSpPr>
          <p:grpSpPr>
            <a:xfrm>
              <a:off x="395536" y="188640"/>
              <a:ext cx="8496944" cy="2930032"/>
              <a:chOff x="395536" y="188640"/>
              <a:chExt cx="8496944" cy="2930032"/>
            </a:xfrm>
          </p:grpSpPr>
          <p:sp>
            <p:nvSpPr>
              <p:cNvPr id="10" name="Содержимое 3"/>
              <p:cNvSpPr txBox="1">
                <a:spLocks/>
              </p:cNvSpPr>
              <p:nvPr/>
            </p:nvSpPr>
            <p:spPr>
              <a:xfrm>
                <a:off x="395536" y="1484784"/>
                <a:ext cx="4176464" cy="1584176"/>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В дальнозорком глазу продольная ось глаза укорочена, т.е. меньше24,4 мм. Поэтому лучи от далекого объекта фокусируются не на сетчатке, а за ней.  </a:t>
                </a:r>
                <a:endParaRPr kumimoji="0" lang="ru-RU" sz="1600" b="1" i="0" u="none" strike="noStrike" kern="1200" cap="none" spc="0" normalizeH="0" baseline="0" noProof="0" dirty="0">
                  <a:ln>
                    <a:noFill/>
                  </a:ln>
                  <a:solidFill>
                    <a:schemeClr val="tx1"/>
                  </a:solidFill>
                  <a:effectLst/>
                  <a:uLnTx/>
                  <a:uFillTx/>
                  <a:latin typeface="Arial Black" pitchFamily="34" charset="0"/>
                  <a:ea typeface="Meiryo" pitchFamily="34" charset="-128"/>
                  <a:cs typeface="Meiryo" pitchFamily="34" charset="-128"/>
                </a:endParaRPr>
              </a:p>
            </p:txBody>
          </p:sp>
          <p:grpSp>
            <p:nvGrpSpPr>
              <p:cNvPr id="22" name="Группа 21"/>
              <p:cNvGrpSpPr/>
              <p:nvPr/>
            </p:nvGrpSpPr>
            <p:grpSpPr>
              <a:xfrm>
                <a:off x="4355976" y="188640"/>
                <a:ext cx="4536504" cy="2930032"/>
                <a:chOff x="4355976" y="188640"/>
                <a:chExt cx="4536504" cy="2930032"/>
              </a:xfrm>
            </p:grpSpPr>
            <p:sp>
              <p:nvSpPr>
                <p:cNvPr id="9" name="Содержимое 2"/>
                <p:cNvSpPr txBox="1">
                  <a:spLocks/>
                </p:cNvSpPr>
                <p:nvPr/>
              </p:nvSpPr>
              <p:spPr>
                <a:xfrm>
                  <a:off x="4355976" y="188640"/>
                  <a:ext cx="4536504" cy="1152128"/>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ea typeface="+mn-ea"/>
                      <a:cs typeface="+mn-cs"/>
                    </a:rPr>
                    <a:t>Близорукость  и дальнозоркость</a:t>
                  </a: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 обусловлены изменением длины глазного яблока. </a:t>
                  </a:r>
                  <a:endParaRPr kumimoji="0" lang="ru-RU" sz="16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nvGrpSpPr>
                <p:cNvPr id="17" name="Группа 16"/>
                <p:cNvGrpSpPr/>
                <p:nvPr/>
              </p:nvGrpSpPr>
              <p:grpSpPr>
                <a:xfrm>
                  <a:off x="5004048" y="1124744"/>
                  <a:ext cx="3096344" cy="1993928"/>
                  <a:chOff x="5220072" y="1124744"/>
                  <a:chExt cx="3096344" cy="1993928"/>
                </a:xfrm>
              </p:grpSpPr>
              <p:pic>
                <p:nvPicPr>
                  <p:cNvPr id="11" name="Picture 10" descr="Бабочка1"/>
                  <p:cNvPicPr>
                    <a:picLocks noChangeAspect="1" noChangeArrowheads="1" noCrop="1"/>
                  </p:cNvPicPr>
                  <p:nvPr/>
                </p:nvPicPr>
                <p:blipFill>
                  <a:blip r:embed="rId4" cstate="email"/>
                  <a:srcRect/>
                  <a:stretch>
                    <a:fillRect/>
                  </a:stretch>
                </p:blipFill>
                <p:spPr bwMode="auto">
                  <a:xfrm>
                    <a:off x="5220072" y="1628800"/>
                    <a:ext cx="648072" cy="740654"/>
                  </a:xfrm>
                  <a:prstGeom prst="rect">
                    <a:avLst/>
                  </a:prstGeom>
                  <a:noFill/>
                  <a:ln w="9525">
                    <a:noFill/>
                    <a:miter lim="800000"/>
                    <a:headEnd/>
                    <a:tailEnd/>
                  </a:ln>
                </p:spPr>
              </p:pic>
              <p:grpSp>
                <p:nvGrpSpPr>
                  <p:cNvPr id="16" name="Группа 15"/>
                  <p:cNvGrpSpPr/>
                  <p:nvPr/>
                </p:nvGrpSpPr>
                <p:grpSpPr>
                  <a:xfrm>
                    <a:off x="5652120" y="1124744"/>
                    <a:ext cx="2664296" cy="1993928"/>
                    <a:chOff x="5652120" y="1124744"/>
                    <a:chExt cx="2664296" cy="1993928"/>
                  </a:xfrm>
                </p:grpSpPr>
                <p:pic>
                  <p:nvPicPr>
                    <p:cNvPr id="2" name="Picture 2" descr="C:\Users\Преподаватель\Desktop\iы.jpg"/>
                    <p:cNvPicPr>
                      <a:picLocks noChangeAspect="1" noChangeArrowheads="1"/>
                    </p:cNvPicPr>
                    <p:nvPr/>
                  </p:nvPicPr>
                  <p:blipFill>
                    <a:blip r:embed="rId5" cstate="email"/>
                    <a:srcRect/>
                    <a:stretch>
                      <a:fillRect/>
                    </a:stretch>
                  </p:blipFill>
                  <p:spPr bwMode="auto">
                    <a:xfrm>
                      <a:off x="5652120" y="1124744"/>
                      <a:ext cx="2499057" cy="1993928"/>
                    </a:xfrm>
                    <a:prstGeom prst="rect">
                      <a:avLst/>
                    </a:prstGeom>
                    <a:noFill/>
                    <a:ln>
                      <a:noFill/>
                    </a:ln>
                    <a:effectLst>
                      <a:softEdge rad="127000"/>
                    </a:effectLst>
                  </p:spPr>
                </p:pic>
                <p:pic>
                  <p:nvPicPr>
                    <p:cNvPr id="13" name="Picture 10" descr="Бабочка1"/>
                    <p:cNvPicPr>
                      <a:picLocks noChangeAspect="1" noChangeArrowheads="1" noCrop="1"/>
                    </p:cNvPicPr>
                    <p:nvPr/>
                  </p:nvPicPr>
                  <p:blipFill>
                    <a:blip r:embed="rId4" cstate="email"/>
                    <a:srcRect/>
                    <a:stretch>
                      <a:fillRect/>
                    </a:stretch>
                  </p:blipFill>
                  <p:spPr bwMode="auto">
                    <a:xfrm>
                      <a:off x="7668344" y="1628800"/>
                      <a:ext cx="648072" cy="740654"/>
                    </a:xfrm>
                    <a:prstGeom prst="rect">
                      <a:avLst/>
                    </a:prstGeom>
                    <a:noFill/>
                    <a:ln w="9525">
                      <a:noFill/>
                      <a:miter lim="800000"/>
                      <a:headEnd/>
                      <a:tailEnd/>
                    </a:ln>
                  </p:spPr>
                </p:pic>
              </p:grpSp>
            </p:grpSp>
          </p:grpSp>
        </p:grpSp>
        <p:grpSp>
          <p:nvGrpSpPr>
            <p:cNvPr id="21" name="Группа 20"/>
            <p:cNvGrpSpPr/>
            <p:nvPr/>
          </p:nvGrpSpPr>
          <p:grpSpPr>
            <a:xfrm>
              <a:off x="323528" y="2996952"/>
              <a:ext cx="8496944" cy="3528392"/>
              <a:chOff x="323528" y="2996952"/>
              <a:chExt cx="8496944" cy="3528392"/>
            </a:xfrm>
          </p:grpSpPr>
          <p:sp>
            <p:nvSpPr>
              <p:cNvPr id="12" name="Содержимое 3"/>
              <p:cNvSpPr txBox="1">
                <a:spLocks/>
              </p:cNvSpPr>
              <p:nvPr/>
            </p:nvSpPr>
            <p:spPr>
              <a:xfrm>
                <a:off x="4211960" y="2996952"/>
                <a:ext cx="4608512" cy="3528392"/>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Этот недостаток рефракции компенсируется аккомодационным усилием, т.е. увеличением выпуклости хрусталика. Дальнозоркий человек напрягает аккомодационную мышцу, рассматривая не только близкие, но и далекие объекты. Аккомодационных усилий недостаточно и приходится  надевать очки с двояковыпуклыми линзами, усиливающими преломление света. </a:t>
                </a:r>
                <a:endParaRPr kumimoji="0" lang="ru-RU" sz="1600" b="1" i="0" u="none" strike="noStrike" kern="1200" cap="none" spc="0" normalizeH="0" baseline="0" noProof="0" dirty="0">
                  <a:ln>
                    <a:noFill/>
                  </a:ln>
                  <a:solidFill>
                    <a:schemeClr val="tx1"/>
                  </a:solidFill>
                  <a:effectLst/>
                  <a:uLnTx/>
                  <a:uFillTx/>
                  <a:latin typeface="Arial Black" pitchFamily="34" charset="0"/>
                  <a:ea typeface="Meiryo" pitchFamily="34" charset="-128"/>
                  <a:cs typeface="Meiryo" pitchFamily="34" charset="-128"/>
                </a:endParaRPr>
              </a:p>
            </p:txBody>
          </p:sp>
          <p:grpSp>
            <p:nvGrpSpPr>
              <p:cNvPr id="19" name="Группа 18"/>
              <p:cNvGrpSpPr/>
              <p:nvPr/>
            </p:nvGrpSpPr>
            <p:grpSpPr>
              <a:xfrm>
                <a:off x="323528" y="3645024"/>
                <a:ext cx="3979267" cy="2547665"/>
                <a:chOff x="251520" y="3789040"/>
                <a:chExt cx="3979267" cy="2547665"/>
              </a:xfrm>
            </p:grpSpPr>
            <p:grpSp>
              <p:nvGrpSpPr>
                <p:cNvPr id="18" name="Группа 17"/>
                <p:cNvGrpSpPr/>
                <p:nvPr/>
              </p:nvGrpSpPr>
              <p:grpSpPr>
                <a:xfrm>
                  <a:off x="251520" y="3789040"/>
                  <a:ext cx="3979267" cy="2547665"/>
                  <a:chOff x="251520" y="3789040"/>
                  <a:chExt cx="3979267" cy="2547665"/>
                </a:xfrm>
              </p:grpSpPr>
              <p:grpSp>
                <p:nvGrpSpPr>
                  <p:cNvPr id="3" name="Группа 2"/>
                  <p:cNvGrpSpPr/>
                  <p:nvPr/>
                </p:nvGrpSpPr>
                <p:grpSpPr>
                  <a:xfrm>
                    <a:off x="251520" y="3789040"/>
                    <a:ext cx="3672408" cy="2547665"/>
                    <a:chOff x="4572000" y="3645024"/>
                    <a:chExt cx="4104456" cy="2619673"/>
                  </a:xfrm>
                </p:grpSpPr>
                <p:grpSp>
                  <p:nvGrpSpPr>
                    <p:cNvPr id="4" name="Группа 7"/>
                    <p:cNvGrpSpPr/>
                    <p:nvPr/>
                  </p:nvGrpSpPr>
                  <p:grpSpPr>
                    <a:xfrm>
                      <a:off x="4572000" y="3645024"/>
                      <a:ext cx="4104456" cy="2619673"/>
                      <a:chOff x="4572000" y="3645024"/>
                      <a:chExt cx="4104456" cy="2619673"/>
                    </a:xfrm>
                  </p:grpSpPr>
                  <p:pic>
                    <p:nvPicPr>
                      <p:cNvPr id="6" name="Picture 3" descr="C:\Users\Преподаватель\Desktop\iм.jpg"/>
                      <p:cNvPicPr>
                        <a:picLocks noChangeAspect="1" noChangeArrowheads="1"/>
                      </p:cNvPicPr>
                      <p:nvPr/>
                    </p:nvPicPr>
                    <p:blipFill>
                      <a:blip r:embed="rId6" cstate="email"/>
                      <a:srcRect/>
                      <a:stretch>
                        <a:fillRect/>
                      </a:stretch>
                    </p:blipFill>
                    <p:spPr bwMode="auto">
                      <a:xfrm>
                        <a:off x="4572000" y="3645024"/>
                        <a:ext cx="3960440" cy="2619673"/>
                      </a:xfrm>
                      <a:prstGeom prst="rect">
                        <a:avLst/>
                      </a:prstGeom>
                      <a:noFill/>
                    </p:spPr>
                  </p:pic>
                  <p:sp>
                    <p:nvSpPr>
                      <p:cNvPr id="7" name="Прямоугольник 6"/>
                      <p:cNvSpPr/>
                      <p:nvPr/>
                    </p:nvSpPr>
                    <p:spPr>
                      <a:xfrm>
                        <a:off x="7236296" y="3717032"/>
                        <a:ext cx="144016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 name="Прямоугольник 4"/>
                    <p:cNvSpPr/>
                    <p:nvPr/>
                  </p:nvSpPr>
                  <p:spPr>
                    <a:xfrm>
                      <a:off x="4572000" y="3789040"/>
                      <a:ext cx="10081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pic>
                <p:nvPicPr>
                  <p:cNvPr id="14" name="Picture 29" descr="ц4"/>
                  <p:cNvPicPr>
                    <a:picLocks noChangeAspect="1" noChangeArrowheads="1" noCrop="1"/>
                  </p:cNvPicPr>
                  <p:nvPr/>
                </p:nvPicPr>
                <p:blipFill>
                  <a:blip r:embed="rId7" cstate="email"/>
                  <a:srcRect/>
                  <a:stretch>
                    <a:fillRect/>
                  </a:stretch>
                </p:blipFill>
                <p:spPr bwMode="auto">
                  <a:xfrm>
                    <a:off x="3347864" y="4725144"/>
                    <a:ext cx="882923" cy="838777"/>
                  </a:xfrm>
                  <a:prstGeom prst="rect">
                    <a:avLst/>
                  </a:prstGeom>
                  <a:noFill/>
                  <a:ln w="9525">
                    <a:noFill/>
                    <a:miter lim="800000"/>
                    <a:headEnd/>
                    <a:tailEnd/>
                  </a:ln>
                </p:spPr>
              </p:pic>
            </p:grpSp>
            <p:pic>
              <p:nvPicPr>
                <p:cNvPr id="15" name="Picture 29" descr="ц4"/>
                <p:cNvPicPr>
                  <a:picLocks noChangeAspect="1" noChangeArrowheads="1" noCrop="1"/>
                </p:cNvPicPr>
                <p:nvPr/>
              </p:nvPicPr>
              <p:blipFill>
                <a:blip r:embed="rId7" cstate="email"/>
                <a:srcRect/>
                <a:stretch>
                  <a:fillRect/>
                </a:stretch>
              </p:blipFill>
              <p:spPr bwMode="auto">
                <a:xfrm>
                  <a:off x="1115616" y="4797152"/>
                  <a:ext cx="882923" cy="838777"/>
                </a:xfrm>
                <a:prstGeom prst="rect">
                  <a:avLst/>
                </a:prstGeom>
                <a:noFill/>
                <a:ln w="9525">
                  <a:noFill/>
                  <a:miter lim="800000"/>
                  <a:headEnd/>
                  <a:tailEnd/>
                </a:ln>
              </p:spPr>
            </p:pic>
          </p:grpSp>
        </p:grpSp>
      </p:grpSp>
      <p:sp>
        <p:nvSpPr>
          <p:cNvPr id="20" name="Рамка 19"/>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Группа 47"/>
          <p:cNvGrpSpPr/>
          <p:nvPr/>
        </p:nvGrpSpPr>
        <p:grpSpPr>
          <a:xfrm>
            <a:off x="179512" y="260648"/>
            <a:ext cx="8656962" cy="6336704"/>
            <a:chOff x="251520" y="260648"/>
            <a:chExt cx="8656962" cy="6336704"/>
          </a:xfrm>
        </p:grpSpPr>
        <p:grpSp>
          <p:nvGrpSpPr>
            <p:cNvPr id="44" name="Группа 43"/>
            <p:cNvGrpSpPr/>
            <p:nvPr/>
          </p:nvGrpSpPr>
          <p:grpSpPr>
            <a:xfrm>
              <a:off x="611560" y="3212976"/>
              <a:ext cx="7632848" cy="3384376"/>
              <a:chOff x="611560" y="3212976"/>
              <a:chExt cx="7632848" cy="3384376"/>
            </a:xfrm>
          </p:grpSpPr>
          <p:grpSp>
            <p:nvGrpSpPr>
              <p:cNvPr id="42" name="Группа 41"/>
              <p:cNvGrpSpPr/>
              <p:nvPr/>
            </p:nvGrpSpPr>
            <p:grpSpPr>
              <a:xfrm>
                <a:off x="611560" y="3212976"/>
                <a:ext cx="7488832" cy="3312368"/>
                <a:chOff x="611560" y="3212976"/>
                <a:chExt cx="7488832" cy="3312368"/>
              </a:xfrm>
            </p:grpSpPr>
            <p:grpSp>
              <p:nvGrpSpPr>
                <p:cNvPr id="40" name="Группа 39"/>
                <p:cNvGrpSpPr/>
                <p:nvPr/>
              </p:nvGrpSpPr>
              <p:grpSpPr>
                <a:xfrm>
                  <a:off x="611560" y="3212976"/>
                  <a:ext cx="7488832" cy="3240360"/>
                  <a:chOff x="611560" y="3212976"/>
                  <a:chExt cx="7488832" cy="3240360"/>
                </a:xfrm>
              </p:grpSpPr>
              <p:grpSp>
                <p:nvGrpSpPr>
                  <p:cNvPr id="38" name="Группа 37"/>
                  <p:cNvGrpSpPr/>
                  <p:nvPr/>
                </p:nvGrpSpPr>
                <p:grpSpPr>
                  <a:xfrm>
                    <a:off x="827584" y="3212976"/>
                    <a:ext cx="7272808" cy="3240360"/>
                    <a:chOff x="827584" y="3212976"/>
                    <a:chExt cx="7272808" cy="3240360"/>
                  </a:xfrm>
                </p:grpSpPr>
                <p:grpSp>
                  <p:nvGrpSpPr>
                    <p:cNvPr id="36" name="Группа 35"/>
                    <p:cNvGrpSpPr/>
                    <p:nvPr/>
                  </p:nvGrpSpPr>
                  <p:grpSpPr>
                    <a:xfrm>
                      <a:off x="827584" y="3212976"/>
                      <a:ext cx="7272808" cy="3240360"/>
                      <a:chOff x="827584" y="3212976"/>
                      <a:chExt cx="7272808" cy="3240360"/>
                    </a:xfrm>
                  </p:grpSpPr>
                  <p:grpSp>
                    <p:nvGrpSpPr>
                      <p:cNvPr id="34" name="Группа 33"/>
                      <p:cNvGrpSpPr/>
                      <p:nvPr/>
                    </p:nvGrpSpPr>
                    <p:grpSpPr>
                      <a:xfrm>
                        <a:off x="1403648" y="3212976"/>
                        <a:ext cx="6696744" cy="3240360"/>
                        <a:chOff x="1403648" y="3212976"/>
                        <a:chExt cx="6696744" cy="3240360"/>
                      </a:xfrm>
                    </p:grpSpPr>
                    <p:grpSp>
                      <p:nvGrpSpPr>
                        <p:cNvPr id="32" name="Группа 31"/>
                        <p:cNvGrpSpPr/>
                        <p:nvPr/>
                      </p:nvGrpSpPr>
                      <p:grpSpPr>
                        <a:xfrm>
                          <a:off x="1547664" y="3212976"/>
                          <a:ext cx="6552728" cy="3240360"/>
                          <a:chOff x="1691680" y="3284984"/>
                          <a:chExt cx="6552728" cy="3240360"/>
                        </a:xfrm>
                      </p:grpSpPr>
                      <p:pic>
                        <p:nvPicPr>
                          <p:cNvPr id="9221" name="Picture 5" descr="C:\Users\Преподаватель\Desktop\iж.jpg"/>
                          <p:cNvPicPr>
                            <a:picLocks noChangeAspect="1" noChangeArrowheads="1"/>
                          </p:cNvPicPr>
                          <p:nvPr/>
                        </p:nvPicPr>
                        <p:blipFill>
                          <a:blip r:embed="rId2" cstate="email"/>
                          <a:srcRect/>
                          <a:stretch>
                            <a:fillRect/>
                          </a:stretch>
                        </p:blipFill>
                        <p:spPr bwMode="auto">
                          <a:xfrm>
                            <a:off x="1691680" y="3284984"/>
                            <a:ext cx="6552728" cy="3240360"/>
                          </a:xfrm>
                          <a:prstGeom prst="rect">
                            <a:avLst/>
                          </a:prstGeom>
                          <a:noFill/>
                          <a:ln>
                            <a:noFill/>
                          </a:ln>
                        </p:spPr>
                      </p:pic>
                      <p:sp>
                        <p:nvSpPr>
                          <p:cNvPr id="25" name="Прямоугольник 24"/>
                          <p:cNvSpPr/>
                          <p:nvPr/>
                        </p:nvSpPr>
                        <p:spPr>
                          <a:xfrm>
                            <a:off x="6012160" y="3284984"/>
                            <a:ext cx="2160240"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rgbClr val="C00000"/>
                                </a:solidFill>
                                <a:latin typeface="Arial Black" pitchFamily="34" charset="0"/>
                              </a:rPr>
                              <a:t>Дальнозоркость</a:t>
                            </a:r>
                            <a:endParaRPr lang="ru-RU" sz="1600" dirty="0">
                              <a:solidFill>
                                <a:srgbClr val="C00000"/>
                              </a:solidFill>
                              <a:latin typeface="Arial Black" pitchFamily="34" charset="0"/>
                            </a:endParaRPr>
                          </a:p>
                        </p:txBody>
                      </p:sp>
                    </p:grpSp>
                    <p:sp>
                      <p:nvSpPr>
                        <p:cNvPr id="33" name="Прямоугольник 32"/>
                        <p:cNvSpPr/>
                        <p:nvPr/>
                      </p:nvSpPr>
                      <p:spPr>
                        <a:xfrm>
                          <a:off x="1403648" y="3284984"/>
                          <a:ext cx="2016224" cy="648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rgbClr val="C00000"/>
                              </a:solidFill>
                              <a:latin typeface="Arial Black" pitchFamily="34" charset="0"/>
                            </a:rPr>
                            <a:t>Близорукость</a:t>
                          </a:r>
                          <a:endParaRPr lang="ru-RU" sz="1600" dirty="0">
                            <a:solidFill>
                              <a:srgbClr val="C00000"/>
                            </a:solidFill>
                            <a:latin typeface="Arial Black" pitchFamily="34" charset="0"/>
                          </a:endParaRPr>
                        </a:p>
                      </p:txBody>
                    </p:sp>
                  </p:grpSp>
                  <p:sp>
                    <p:nvSpPr>
                      <p:cNvPr id="35" name="Прямоугольник 34"/>
                      <p:cNvSpPr/>
                      <p:nvPr/>
                    </p:nvSpPr>
                    <p:spPr>
                      <a:xfrm>
                        <a:off x="827584" y="4725144"/>
                        <a:ext cx="187220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solidFill>
                              <a:srgbClr val="C00000"/>
                            </a:solidFill>
                            <a:latin typeface="Arial Black" pitchFamily="34" charset="0"/>
                          </a:rPr>
                          <a:t>без очков</a:t>
                        </a:r>
                        <a:endParaRPr lang="ru-RU" i="1" dirty="0">
                          <a:solidFill>
                            <a:srgbClr val="C00000"/>
                          </a:solidFill>
                          <a:latin typeface="Arial Black" pitchFamily="34" charset="0"/>
                        </a:endParaRPr>
                      </a:p>
                    </p:txBody>
                  </p:sp>
                </p:grpSp>
                <p:sp>
                  <p:nvSpPr>
                    <p:cNvPr id="37" name="Прямоугольник 36"/>
                    <p:cNvSpPr/>
                    <p:nvPr/>
                  </p:nvSpPr>
                  <p:spPr>
                    <a:xfrm>
                      <a:off x="5076056" y="4725144"/>
                      <a:ext cx="187220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solidFill>
                            <a:srgbClr val="C00000"/>
                          </a:solidFill>
                          <a:latin typeface="Arial Black" pitchFamily="34" charset="0"/>
                        </a:rPr>
                        <a:t>без очков</a:t>
                      </a:r>
                      <a:endParaRPr lang="ru-RU" i="1" dirty="0">
                        <a:solidFill>
                          <a:srgbClr val="C00000"/>
                        </a:solidFill>
                        <a:latin typeface="Arial Black" pitchFamily="34" charset="0"/>
                      </a:endParaRPr>
                    </a:p>
                  </p:txBody>
                </p:sp>
              </p:grpSp>
              <p:sp>
                <p:nvSpPr>
                  <p:cNvPr id="39" name="Прямоугольник 38"/>
                  <p:cNvSpPr/>
                  <p:nvPr/>
                </p:nvSpPr>
                <p:spPr>
                  <a:xfrm>
                    <a:off x="611560" y="5949280"/>
                    <a:ext cx="180020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solidFill>
                          <a:srgbClr val="C00000"/>
                        </a:solidFill>
                        <a:latin typeface="Arial Black" pitchFamily="34" charset="0"/>
                      </a:rPr>
                      <a:t>с  очками</a:t>
                    </a:r>
                    <a:endParaRPr lang="ru-RU" i="1" dirty="0">
                      <a:solidFill>
                        <a:srgbClr val="C00000"/>
                      </a:solidFill>
                      <a:latin typeface="Arial Black" pitchFamily="34" charset="0"/>
                    </a:endParaRPr>
                  </a:p>
                </p:txBody>
              </p:sp>
            </p:grpSp>
            <p:sp>
              <p:nvSpPr>
                <p:cNvPr id="41" name="Прямоугольник 40"/>
                <p:cNvSpPr/>
                <p:nvPr/>
              </p:nvSpPr>
              <p:spPr>
                <a:xfrm>
                  <a:off x="4860032" y="6021288"/>
                  <a:ext cx="180020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solidFill>
                        <a:srgbClr val="C00000"/>
                      </a:solidFill>
                      <a:latin typeface="Arial Black" pitchFamily="34" charset="0"/>
                    </a:rPr>
                    <a:t>с  очками</a:t>
                  </a:r>
                  <a:endParaRPr lang="ru-RU" i="1" dirty="0">
                    <a:solidFill>
                      <a:srgbClr val="C00000"/>
                    </a:solidFill>
                    <a:latin typeface="Arial Black" pitchFamily="34" charset="0"/>
                  </a:endParaRPr>
                </a:p>
              </p:txBody>
            </p:sp>
          </p:grpSp>
          <p:sp>
            <p:nvSpPr>
              <p:cNvPr id="43" name="Рамка 42"/>
              <p:cNvSpPr/>
              <p:nvPr/>
            </p:nvSpPr>
            <p:spPr>
              <a:xfrm>
                <a:off x="611560" y="3212976"/>
                <a:ext cx="7632848" cy="3384376"/>
              </a:xfrm>
              <a:prstGeom prst="frame">
                <a:avLst>
                  <a:gd name="adj1" fmla="val 17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grpSp>
          <p:nvGrpSpPr>
            <p:cNvPr id="47" name="Группа 46"/>
            <p:cNvGrpSpPr/>
            <p:nvPr/>
          </p:nvGrpSpPr>
          <p:grpSpPr>
            <a:xfrm>
              <a:off x="251520" y="260648"/>
              <a:ext cx="8656962" cy="2808312"/>
              <a:chOff x="251520" y="260648"/>
              <a:chExt cx="8656962" cy="2808312"/>
            </a:xfrm>
          </p:grpSpPr>
          <p:pic>
            <p:nvPicPr>
              <p:cNvPr id="13315" name="Picture 3" descr="C:\Users\Преподаватель\Desktop\iю.jpg"/>
              <p:cNvPicPr>
                <a:picLocks noChangeAspect="1" noChangeArrowheads="1"/>
              </p:cNvPicPr>
              <p:nvPr/>
            </p:nvPicPr>
            <p:blipFill>
              <a:blip r:embed="rId3" cstate="email"/>
              <a:srcRect/>
              <a:stretch>
                <a:fillRect/>
              </a:stretch>
            </p:blipFill>
            <p:spPr bwMode="auto">
              <a:xfrm>
                <a:off x="6588224" y="476672"/>
                <a:ext cx="2320258" cy="2088232"/>
              </a:xfrm>
              <a:prstGeom prst="rect">
                <a:avLst/>
              </a:prstGeom>
              <a:noFill/>
            </p:spPr>
          </p:pic>
          <p:grpSp>
            <p:nvGrpSpPr>
              <p:cNvPr id="31" name="Группа 30"/>
              <p:cNvGrpSpPr/>
              <p:nvPr/>
            </p:nvGrpSpPr>
            <p:grpSpPr>
              <a:xfrm>
                <a:off x="251520" y="260648"/>
                <a:ext cx="6192688" cy="2808312"/>
                <a:chOff x="251520" y="260648"/>
                <a:chExt cx="6192688" cy="2808312"/>
              </a:xfrm>
            </p:grpSpPr>
            <p:pic>
              <p:nvPicPr>
                <p:cNvPr id="13316" name="Picture 4" descr="C:\Users\Преподаватель\Desktop\iс.jpg"/>
                <p:cNvPicPr>
                  <a:picLocks noChangeAspect="1" noChangeArrowheads="1"/>
                </p:cNvPicPr>
                <p:nvPr/>
              </p:nvPicPr>
              <p:blipFill>
                <a:blip r:embed="rId4" cstate="email"/>
                <a:srcRect/>
                <a:stretch>
                  <a:fillRect/>
                </a:stretch>
              </p:blipFill>
              <p:spPr bwMode="auto">
                <a:xfrm>
                  <a:off x="251520" y="620688"/>
                  <a:ext cx="1944216" cy="2011257"/>
                </a:xfrm>
                <a:prstGeom prst="rect">
                  <a:avLst/>
                </a:prstGeom>
                <a:noFill/>
                <a:effectLst>
                  <a:softEdge rad="317500"/>
                </a:effectLst>
              </p:spPr>
            </p:pic>
            <p:grpSp>
              <p:nvGrpSpPr>
                <p:cNvPr id="46" name="Группа 45"/>
                <p:cNvGrpSpPr/>
                <p:nvPr/>
              </p:nvGrpSpPr>
              <p:grpSpPr>
                <a:xfrm>
                  <a:off x="2339752" y="260648"/>
                  <a:ext cx="4104456" cy="2808312"/>
                  <a:chOff x="2339752" y="260648"/>
                  <a:chExt cx="4104456" cy="2808312"/>
                </a:xfrm>
              </p:grpSpPr>
              <p:grpSp>
                <p:nvGrpSpPr>
                  <p:cNvPr id="22" name="Группа 21"/>
                  <p:cNvGrpSpPr/>
                  <p:nvPr/>
                </p:nvGrpSpPr>
                <p:grpSpPr>
                  <a:xfrm>
                    <a:off x="2483768" y="332656"/>
                    <a:ext cx="3816424" cy="2664296"/>
                    <a:chOff x="2483768" y="332656"/>
                    <a:chExt cx="4268791" cy="2880320"/>
                  </a:xfrm>
                </p:grpSpPr>
                <p:grpSp>
                  <p:nvGrpSpPr>
                    <p:cNvPr id="20" name="Группа 19"/>
                    <p:cNvGrpSpPr/>
                    <p:nvPr/>
                  </p:nvGrpSpPr>
                  <p:grpSpPr>
                    <a:xfrm>
                      <a:off x="2483768" y="332656"/>
                      <a:ext cx="4268791" cy="2880320"/>
                      <a:chOff x="2267744" y="332656"/>
                      <a:chExt cx="4268791" cy="2880320"/>
                    </a:xfrm>
                  </p:grpSpPr>
                  <p:grpSp>
                    <p:nvGrpSpPr>
                      <p:cNvPr id="18" name="Группа 17"/>
                      <p:cNvGrpSpPr/>
                      <p:nvPr/>
                    </p:nvGrpSpPr>
                    <p:grpSpPr>
                      <a:xfrm>
                        <a:off x="2267744" y="332656"/>
                        <a:ext cx="4268791" cy="2880320"/>
                        <a:chOff x="2079406" y="332656"/>
                        <a:chExt cx="4268791" cy="2880320"/>
                      </a:xfrm>
                    </p:grpSpPr>
                    <p:grpSp>
                      <p:nvGrpSpPr>
                        <p:cNvPr id="15" name="Группа 14"/>
                        <p:cNvGrpSpPr/>
                        <p:nvPr/>
                      </p:nvGrpSpPr>
                      <p:grpSpPr>
                        <a:xfrm>
                          <a:off x="2411760" y="332656"/>
                          <a:ext cx="3936437" cy="2880320"/>
                          <a:chOff x="2411760" y="332656"/>
                          <a:chExt cx="3936437" cy="2880320"/>
                        </a:xfrm>
                      </p:grpSpPr>
                      <p:pic>
                        <p:nvPicPr>
                          <p:cNvPr id="8" name="Picture 4" descr="C:\Users\Преподаватель\Desktop\iя.jpg"/>
                          <p:cNvPicPr>
                            <a:picLocks noChangeAspect="1" noChangeArrowheads="1"/>
                          </p:cNvPicPr>
                          <p:nvPr/>
                        </p:nvPicPr>
                        <p:blipFill>
                          <a:blip r:embed="rId5" cstate="email"/>
                          <a:srcRect/>
                          <a:stretch>
                            <a:fillRect/>
                          </a:stretch>
                        </p:blipFill>
                        <p:spPr bwMode="auto">
                          <a:xfrm>
                            <a:off x="2411760" y="332656"/>
                            <a:ext cx="3936437" cy="2880320"/>
                          </a:xfrm>
                          <a:prstGeom prst="rect">
                            <a:avLst/>
                          </a:prstGeom>
                          <a:noFill/>
                          <a:ln>
                            <a:noFill/>
                          </a:ln>
                        </p:spPr>
                      </p:pic>
                      <p:pic>
                        <p:nvPicPr>
                          <p:cNvPr id="11" name="Picture 6" descr="ani-goldfish"/>
                          <p:cNvPicPr>
                            <a:picLocks noChangeAspect="1" noChangeArrowheads="1" noCrop="1"/>
                          </p:cNvPicPr>
                          <p:nvPr/>
                        </p:nvPicPr>
                        <p:blipFill>
                          <a:blip r:embed="rId6" cstate="email"/>
                          <a:srcRect/>
                          <a:stretch>
                            <a:fillRect/>
                          </a:stretch>
                        </p:blipFill>
                        <p:spPr bwMode="auto">
                          <a:xfrm rot="1880072">
                            <a:off x="5069439" y="948973"/>
                            <a:ext cx="545167" cy="404390"/>
                          </a:xfrm>
                          <a:prstGeom prst="rect">
                            <a:avLst/>
                          </a:prstGeom>
                          <a:noFill/>
                          <a:ln w="9525">
                            <a:noFill/>
                            <a:miter lim="800000"/>
                            <a:headEnd/>
                            <a:tailEnd/>
                          </a:ln>
                        </p:spPr>
                      </p:pic>
                    </p:grpSp>
                    <p:pic>
                      <p:nvPicPr>
                        <p:cNvPr id="16" name="Picture 6" descr="ani-goldfish"/>
                        <p:cNvPicPr>
                          <a:picLocks noChangeAspect="1" noChangeArrowheads="1" noCrop="1"/>
                        </p:cNvPicPr>
                        <p:nvPr/>
                      </p:nvPicPr>
                      <p:blipFill>
                        <a:blip r:embed="rId7" cstate="email"/>
                        <a:srcRect/>
                        <a:stretch>
                          <a:fillRect/>
                        </a:stretch>
                      </p:blipFill>
                      <p:spPr bwMode="auto">
                        <a:xfrm rot="1880072">
                          <a:off x="2079406" y="791838"/>
                          <a:ext cx="831143" cy="616519"/>
                        </a:xfrm>
                        <a:prstGeom prst="rect">
                          <a:avLst/>
                        </a:prstGeom>
                        <a:noFill/>
                        <a:ln w="9525">
                          <a:noFill/>
                          <a:miter lim="800000"/>
                          <a:headEnd/>
                          <a:tailEnd/>
                        </a:ln>
                      </p:spPr>
                    </p:pic>
                  </p:grpSp>
                  <p:pic>
                    <p:nvPicPr>
                      <p:cNvPr id="19" name="Picture 5" descr="f2"/>
                      <p:cNvPicPr>
                        <a:picLocks noChangeAspect="1" noChangeArrowheads="1" noCrop="1"/>
                      </p:cNvPicPr>
                      <p:nvPr/>
                    </p:nvPicPr>
                    <p:blipFill>
                      <a:blip r:embed="rId8" cstate="email"/>
                      <a:srcRect/>
                      <a:stretch>
                        <a:fillRect/>
                      </a:stretch>
                    </p:blipFill>
                    <p:spPr bwMode="auto">
                      <a:xfrm rot="20262170">
                        <a:off x="6150173" y="2327958"/>
                        <a:ext cx="351510" cy="417213"/>
                      </a:xfrm>
                      <a:prstGeom prst="rect">
                        <a:avLst/>
                      </a:prstGeom>
                      <a:noFill/>
                      <a:ln w="9525">
                        <a:noFill/>
                        <a:miter lim="800000"/>
                        <a:headEnd/>
                        <a:tailEnd/>
                      </a:ln>
                    </p:spPr>
                  </p:pic>
                </p:grpSp>
                <p:pic>
                  <p:nvPicPr>
                    <p:cNvPr id="21" name="Picture 5" descr="f2"/>
                    <p:cNvPicPr>
                      <a:picLocks noChangeAspect="1" noChangeArrowheads="1" noCrop="1"/>
                    </p:cNvPicPr>
                    <p:nvPr/>
                  </p:nvPicPr>
                  <p:blipFill>
                    <a:blip r:embed="rId9" cstate="email"/>
                    <a:srcRect/>
                    <a:stretch>
                      <a:fillRect/>
                    </a:stretch>
                  </p:blipFill>
                  <p:spPr bwMode="auto">
                    <a:xfrm rot="20262170">
                      <a:off x="2795481" y="2206917"/>
                      <a:ext cx="509588" cy="604838"/>
                    </a:xfrm>
                    <a:prstGeom prst="rect">
                      <a:avLst/>
                    </a:prstGeom>
                    <a:noFill/>
                    <a:ln w="9525">
                      <a:noFill/>
                      <a:miter lim="800000"/>
                      <a:headEnd/>
                      <a:tailEnd/>
                    </a:ln>
                  </p:spPr>
                </p:pic>
              </p:grpSp>
              <p:sp>
                <p:nvSpPr>
                  <p:cNvPr id="45" name="Рамка 44"/>
                  <p:cNvSpPr/>
                  <p:nvPr/>
                </p:nvSpPr>
                <p:spPr>
                  <a:xfrm>
                    <a:off x="2339752" y="260648"/>
                    <a:ext cx="4104456" cy="2808312"/>
                  </a:xfrm>
                  <a:prstGeom prst="frame">
                    <a:avLst>
                      <a:gd name="adj1" fmla="val 10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grpSp>
        </p:grpSp>
      </p:grpSp>
      <p:sp>
        <p:nvSpPr>
          <p:cNvPr id="30" name="Рамка 29"/>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Группа 10"/>
          <p:cNvGrpSpPr/>
          <p:nvPr/>
        </p:nvGrpSpPr>
        <p:grpSpPr>
          <a:xfrm>
            <a:off x="395536" y="332656"/>
            <a:ext cx="7992888" cy="6192688"/>
            <a:chOff x="395536" y="332656"/>
            <a:chExt cx="7992888" cy="6192688"/>
          </a:xfrm>
        </p:grpSpPr>
        <p:sp>
          <p:nvSpPr>
            <p:cNvPr id="4" name="Содержимое 2"/>
            <p:cNvSpPr txBox="1">
              <a:spLocks/>
            </p:cNvSpPr>
            <p:nvPr/>
          </p:nvSpPr>
          <p:spPr>
            <a:xfrm>
              <a:off x="395536" y="4365104"/>
              <a:ext cx="5328592" cy="201622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rPr>
                <a:t>Чаще всего при работе за компьютером страдает зрение ребенка, т.к. резко увеличивается зрительная нагрузка. При формировании зрительной рефракции глаза происходит переход физиологической дальнозоркой рефракции в нормальную.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1" i="0" u="none" strike="noStrike" kern="1200" cap="none" spc="0" normalizeH="0" baseline="0" noProof="0" dirty="0">
                <a:ln>
                  <a:noFill/>
                </a:ln>
                <a:solidFill>
                  <a:schemeClr val="tx1"/>
                </a:solidFill>
                <a:effectLst/>
                <a:uLnTx/>
                <a:uFillTx/>
                <a:latin typeface="Meiryo" pitchFamily="34" charset="-128"/>
                <a:ea typeface="Meiryo" pitchFamily="34" charset="-128"/>
                <a:cs typeface="Meiryo" pitchFamily="34" charset="-128"/>
              </a:endParaRPr>
            </a:p>
          </p:txBody>
        </p:sp>
        <p:grpSp>
          <p:nvGrpSpPr>
            <p:cNvPr id="10" name="Группа 9"/>
            <p:cNvGrpSpPr/>
            <p:nvPr/>
          </p:nvGrpSpPr>
          <p:grpSpPr>
            <a:xfrm>
              <a:off x="467544" y="332656"/>
              <a:ext cx="7920880" cy="6192688"/>
              <a:chOff x="467544" y="332656"/>
              <a:chExt cx="7920880" cy="6192688"/>
            </a:xfrm>
          </p:grpSpPr>
          <p:sp>
            <p:nvSpPr>
              <p:cNvPr id="2" name="Содержимое 2"/>
              <p:cNvSpPr txBox="1">
                <a:spLocks/>
              </p:cNvSpPr>
              <p:nvPr/>
            </p:nvSpPr>
            <p:spPr>
              <a:xfrm>
                <a:off x="467544" y="2420888"/>
                <a:ext cx="5184576" cy="1944216"/>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ea typeface="+mn-ea"/>
                    <a:cs typeface="+mn-cs"/>
                  </a:rPr>
                  <a:t>Если смотреть  вдаль, то близкие  предметы видны неясно, расплывчато, так как лучи от ближних точек фокусируются за сетчаткой. Видеть одновременно одинаково ясно предметы, удалённые  от глаза на разное расстояние, невозможно.  </a:t>
                </a:r>
                <a:endPar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9" name="Группа 8"/>
              <p:cNvGrpSpPr/>
              <p:nvPr/>
            </p:nvGrpSpPr>
            <p:grpSpPr>
              <a:xfrm>
                <a:off x="467544" y="332656"/>
                <a:ext cx="7920880" cy="6192688"/>
                <a:chOff x="467544" y="332656"/>
                <a:chExt cx="7920880" cy="6192688"/>
              </a:xfrm>
            </p:grpSpPr>
            <p:grpSp>
              <p:nvGrpSpPr>
                <p:cNvPr id="8" name="Группа 7"/>
                <p:cNvGrpSpPr/>
                <p:nvPr/>
              </p:nvGrpSpPr>
              <p:grpSpPr>
                <a:xfrm>
                  <a:off x="3563888" y="332656"/>
                  <a:ext cx="4824536" cy="6192688"/>
                  <a:chOff x="3563888" y="332656"/>
                  <a:chExt cx="4824536" cy="6192688"/>
                </a:xfrm>
              </p:grpSpPr>
              <p:pic>
                <p:nvPicPr>
                  <p:cNvPr id="15362" name="Picture 2" descr="C:\Users\Преподаватель\Desktop\iж.jpg"/>
                  <p:cNvPicPr>
                    <a:picLocks noChangeAspect="1" noChangeArrowheads="1"/>
                  </p:cNvPicPr>
                  <p:nvPr/>
                </p:nvPicPr>
                <p:blipFill>
                  <a:blip r:embed="rId3" cstate="email"/>
                  <a:srcRect/>
                  <a:stretch>
                    <a:fillRect/>
                  </a:stretch>
                </p:blipFill>
                <p:spPr bwMode="auto">
                  <a:xfrm>
                    <a:off x="3563888" y="332656"/>
                    <a:ext cx="4824536" cy="1816282"/>
                  </a:xfrm>
                  <a:prstGeom prst="rect">
                    <a:avLst/>
                  </a:prstGeom>
                  <a:noFill/>
                </p:spPr>
              </p:pic>
              <p:pic>
                <p:nvPicPr>
                  <p:cNvPr id="5" name="Рисунок 4" descr="Ход лучей при различных видах клинической рефракции глаза">
                    <a:hlinkClick r:id="rId4" tooltip="&quot;Ход лучей при различных видах клинической рефракции глаза&quot;"/>
                  </p:cNvPr>
                  <p:cNvPicPr/>
                  <p:nvPr/>
                </p:nvPicPr>
                <p:blipFill>
                  <a:blip r:embed="rId5" cstate="email"/>
                  <a:srcRect/>
                  <a:stretch>
                    <a:fillRect/>
                  </a:stretch>
                </p:blipFill>
                <p:spPr bwMode="auto">
                  <a:xfrm>
                    <a:off x="6228184" y="2348880"/>
                    <a:ext cx="2088232" cy="4176464"/>
                  </a:xfrm>
                  <a:prstGeom prst="rect">
                    <a:avLst/>
                  </a:prstGeom>
                  <a:noFill/>
                  <a:ln w="28575">
                    <a:solidFill>
                      <a:srgbClr val="002060"/>
                    </a:solidFill>
                    <a:miter lim="800000"/>
                    <a:headEnd/>
                    <a:tailEnd/>
                  </a:ln>
                </p:spPr>
              </p:pic>
            </p:grpSp>
            <p:sp>
              <p:nvSpPr>
                <p:cNvPr id="6" name="Содержимое 2"/>
                <p:cNvSpPr txBox="1">
                  <a:spLocks/>
                </p:cNvSpPr>
                <p:nvPr/>
              </p:nvSpPr>
              <p:spPr>
                <a:xfrm>
                  <a:off x="467544" y="404664"/>
                  <a:ext cx="2880320" cy="194421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ea typeface="+mn-ea"/>
                      <a:cs typeface="+mn-cs"/>
                    </a:rPr>
                    <a:t>Для ясного видения предмета необходимо, чтобы лучи каждой его точки были сфокусированы на сетчатке.</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grpSp>
        </p:grpSp>
      </p:grpSp>
      <p:sp>
        <p:nvSpPr>
          <p:cNvPr id="7" name="Рамка 6"/>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2"/>
          <p:cNvSpPr txBox="1">
            <a:spLocks/>
          </p:cNvSpPr>
          <p:nvPr/>
        </p:nvSpPr>
        <p:spPr>
          <a:xfrm>
            <a:off x="251520" y="620688"/>
            <a:ext cx="5328592" cy="3672408"/>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20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При наличии генетических предпосылок или условий зрительной работы, не соответствующих гигиеническим требованиям, возможно развитие  близорукости.</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20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К этому могут привести неправильное освещение и длительная зрительная работа на близком расстоянии. </a:t>
            </a:r>
          </a:p>
        </p:txBody>
      </p:sp>
      <p:pic>
        <p:nvPicPr>
          <p:cNvPr id="14339" name="Picture 3" descr="C:\Users\Преподаватель\Desktop\i9.jpg"/>
          <p:cNvPicPr>
            <a:picLocks noChangeAspect="1" noChangeArrowheads="1"/>
          </p:cNvPicPr>
          <p:nvPr/>
        </p:nvPicPr>
        <p:blipFill>
          <a:blip r:embed="rId3" cstate="email"/>
          <a:srcRect/>
          <a:stretch>
            <a:fillRect/>
          </a:stretch>
        </p:blipFill>
        <p:spPr bwMode="auto">
          <a:xfrm>
            <a:off x="5652120" y="3933056"/>
            <a:ext cx="3024336" cy="2407287"/>
          </a:xfrm>
          <a:prstGeom prst="rect">
            <a:avLst/>
          </a:prstGeom>
          <a:noFill/>
        </p:spPr>
      </p:pic>
      <p:pic>
        <p:nvPicPr>
          <p:cNvPr id="14341" name="Picture 5" descr="C:\Users\Преподаватель\Desktop\iьь.jpg"/>
          <p:cNvPicPr>
            <a:picLocks noChangeAspect="1" noChangeArrowheads="1"/>
          </p:cNvPicPr>
          <p:nvPr/>
        </p:nvPicPr>
        <p:blipFill>
          <a:blip r:embed="rId4" cstate="email"/>
          <a:srcRect/>
          <a:stretch>
            <a:fillRect/>
          </a:stretch>
        </p:blipFill>
        <p:spPr bwMode="auto">
          <a:xfrm>
            <a:off x="467543" y="4005064"/>
            <a:ext cx="4366085" cy="2528621"/>
          </a:xfrm>
          <a:prstGeom prst="rect">
            <a:avLst/>
          </a:prstGeom>
          <a:noFill/>
        </p:spPr>
      </p:pic>
      <p:pic>
        <p:nvPicPr>
          <p:cNvPr id="14343" name="Picture 7" descr="C:\Users\Преподаватель\Desktop\iтт.jpg"/>
          <p:cNvPicPr>
            <a:picLocks noChangeAspect="1" noChangeArrowheads="1"/>
          </p:cNvPicPr>
          <p:nvPr/>
        </p:nvPicPr>
        <p:blipFill>
          <a:blip r:embed="rId5" cstate="email"/>
          <a:srcRect/>
          <a:stretch>
            <a:fillRect/>
          </a:stretch>
        </p:blipFill>
        <p:spPr bwMode="auto">
          <a:xfrm>
            <a:off x="6012160" y="692696"/>
            <a:ext cx="2647974" cy="2016224"/>
          </a:xfrm>
          <a:prstGeom prst="rect">
            <a:avLst/>
          </a:prstGeom>
          <a:noFill/>
        </p:spPr>
      </p:pic>
      <p:sp>
        <p:nvSpPr>
          <p:cNvPr id="6" name="Рамка 5"/>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23928" y="404664"/>
            <a:ext cx="4752528" cy="2160240"/>
          </a:xfrm>
        </p:spPr>
        <p:txBody>
          <a:bodyPr>
            <a:normAutofit/>
          </a:bodyPr>
          <a:lstStyle/>
          <a:p>
            <a:pPr>
              <a:buBlip>
                <a:blip r:embed="rId2"/>
              </a:buBlip>
            </a:pPr>
            <a:r>
              <a:rPr lang="ru-RU" sz="1800" dirty="0" smtClean="0">
                <a:latin typeface="Arial Black" pitchFamily="34" charset="0"/>
              </a:rPr>
              <a:t>Таким образом, нагрузка на глаза при общении с компьютером существенно отличается от нагрузки при других видах зрительной работы - чтения, например, или даже просмотра телепередачи.  </a:t>
            </a:r>
          </a:p>
        </p:txBody>
      </p:sp>
      <p:grpSp>
        <p:nvGrpSpPr>
          <p:cNvPr id="13" name="Группа 12"/>
          <p:cNvGrpSpPr/>
          <p:nvPr/>
        </p:nvGrpSpPr>
        <p:grpSpPr>
          <a:xfrm>
            <a:off x="289946" y="332656"/>
            <a:ext cx="8530526" cy="6220189"/>
            <a:chOff x="289946" y="332656"/>
            <a:chExt cx="8530526" cy="6220189"/>
          </a:xfrm>
        </p:grpSpPr>
        <p:pic>
          <p:nvPicPr>
            <p:cNvPr id="16387" name="Picture 3" descr="C:\Users\Преподаватель\Desktop\i20-ф.jpg"/>
            <p:cNvPicPr>
              <a:picLocks noChangeAspect="1" noChangeArrowheads="1"/>
            </p:cNvPicPr>
            <p:nvPr/>
          </p:nvPicPr>
          <p:blipFill>
            <a:blip r:embed="rId3" cstate="email"/>
            <a:srcRect/>
            <a:stretch>
              <a:fillRect/>
            </a:stretch>
          </p:blipFill>
          <p:spPr bwMode="auto">
            <a:xfrm>
              <a:off x="4932040" y="2636912"/>
              <a:ext cx="2952328" cy="2214246"/>
            </a:xfrm>
            <a:prstGeom prst="rect">
              <a:avLst/>
            </a:prstGeom>
            <a:noFill/>
          </p:spPr>
        </p:pic>
        <p:grpSp>
          <p:nvGrpSpPr>
            <p:cNvPr id="12" name="Группа 11"/>
            <p:cNvGrpSpPr/>
            <p:nvPr/>
          </p:nvGrpSpPr>
          <p:grpSpPr>
            <a:xfrm>
              <a:off x="289946" y="332656"/>
              <a:ext cx="8530526" cy="6220189"/>
              <a:chOff x="289946" y="332656"/>
              <a:chExt cx="8530526" cy="6220189"/>
            </a:xfrm>
          </p:grpSpPr>
          <p:grpSp>
            <p:nvGrpSpPr>
              <p:cNvPr id="11" name="Группа 10"/>
              <p:cNvGrpSpPr/>
              <p:nvPr/>
            </p:nvGrpSpPr>
            <p:grpSpPr>
              <a:xfrm>
                <a:off x="289946" y="332656"/>
                <a:ext cx="3345950" cy="6220189"/>
                <a:chOff x="289946" y="332656"/>
                <a:chExt cx="3345950" cy="6220189"/>
              </a:xfrm>
            </p:grpSpPr>
            <p:grpSp>
              <p:nvGrpSpPr>
                <p:cNvPr id="10" name="Группа 9"/>
                <p:cNvGrpSpPr/>
                <p:nvPr/>
              </p:nvGrpSpPr>
              <p:grpSpPr>
                <a:xfrm>
                  <a:off x="395536" y="332656"/>
                  <a:ext cx="3240360" cy="3828845"/>
                  <a:chOff x="395536" y="332656"/>
                  <a:chExt cx="3240360" cy="3828845"/>
                </a:xfrm>
              </p:grpSpPr>
              <p:pic>
                <p:nvPicPr>
                  <p:cNvPr id="4" name="Picture 4" descr="C:\Users\Преподаватель\Desktop\i18.jpg"/>
                  <p:cNvPicPr>
                    <a:picLocks noChangeAspect="1" noChangeArrowheads="1"/>
                  </p:cNvPicPr>
                  <p:nvPr/>
                </p:nvPicPr>
                <p:blipFill>
                  <a:blip r:embed="rId4" cstate="email"/>
                  <a:srcRect/>
                  <a:stretch>
                    <a:fillRect/>
                  </a:stretch>
                </p:blipFill>
                <p:spPr bwMode="auto">
                  <a:xfrm>
                    <a:off x="395536" y="332656"/>
                    <a:ext cx="3240360" cy="1699490"/>
                  </a:xfrm>
                  <a:prstGeom prst="rect">
                    <a:avLst/>
                  </a:prstGeom>
                  <a:noFill/>
                </p:spPr>
              </p:pic>
              <p:pic>
                <p:nvPicPr>
                  <p:cNvPr id="5" name="Picture 2" descr="C:\Users\Преподаватель\Desktop\iс.jpg"/>
                  <p:cNvPicPr>
                    <a:picLocks noChangeAspect="1" noChangeArrowheads="1"/>
                  </p:cNvPicPr>
                  <p:nvPr/>
                </p:nvPicPr>
                <p:blipFill>
                  <a:blip r:embed="rId5" cstate="email"/>
                  <a:srcRect/>
                  <a:stretch>
                    <a:fillRect/>
                  </a:stretch>
                </p:blipFill>
                <p:spPr bwMode="auto">
                  <a:xfrm>
                    <a:off x="611560" y="2060848"/>
                    <a:ext cx="2952328" cy="2100653"/>
                  </a:xfrm>
                  <a:prstGeom prst="rect">
                    <a:avLst/>
                  </a:prstGeom>
                  <a:noFill/>
                </p:spPr>
              </p:pic>
            </p:grpSp>
            <p:pic>
              <p:nvPicPr>
                <p:cNvPr id="16386" name="Picture 2" descr="C:\Users\Преподаватель\Desktop\i5.jpg"/>
                <p:cNvPicPr>
                  <a:picLocks noChangeAspect="1" noChangeArrowheads="1"/>
                </p:cNvPicPr>
                <p:nvPr/>
              </p:nvPicPr>
              <p:blipFill>
                <a:blip r:embed="rId6" cstate="email"/>
                <a:srcRect/>
                <a:stretch>
                  <a:fillRect/>
                </a:stretch>
              </p:blipFill>
              <p:spPr bwMode="auto">
                <a:xfrm>
                  <a:off x="289946" y="4365104"/>
                  <a:ext cx="2697878" cy="2187741"/>
                </a:xfrm>
                <a:prstGeom prst="rect">
                  <a:avLst/>
                </a:prstGeom>
                <a:noFill/>
              </p:spPr>
            </p:pic>
          </p:grpSp>
          <p:sp>
            <p:nvSpPr>
              <p:cNvPr id="8" name="Содержимое 2"/>
              <p:cNvSpPr txBox="1">
                <a:spLocks/>
              </p:cNvSpPr>
              <p:nvPr/>
            </p:nvSpPr>
            <p:spPr>
              <a:xfrm>
                <a:off x="3059832" y="5157192"/>
                <a:ext cx="5760640" cy="1368152"/>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lang="ru-RU" dirty="0" smtClean="0">
                    <a:latin typeface="Arial Black" pitchFamily="34" charset="0"/>
                  </a:rPr>
                  <a:t>Сидячая</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поза</a:t>
                </a:r>
                <a:r>
                  <a:rPr kumimoji="0" lang="ru-RU" sz="1800" b="0" i="0" u="none" strike="noStrike" kern="1200" cap="none" spc="0" normalizeH="0" noProof="0" dirty="0" smtClean="0">
                    <a:ln>
                      <a:noFill/>
                    </a:ln>
                    <a:solidFill>
                      <a:schemeClr val="tx1"/>
                    </a:solidFill>
                    <a:effectLst/>
                    <a:uLnTx/>
                    <a:uFillTx/>
                    <a:latin typeface="Arial Black" pitchFamily="34" charset="0"/>
                    <a:ea typeface="+mn-ea"/>
                    <a:cs typeface="+mn-cs"/>
                  </a:rPr>
                  <a:t> </a:t>
                </a: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 увеличивает статистическую нагрузку и снижает и без того низкую двигательную активность современного ребенка.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1800" b="0" i="0" u="none" strike="noStrike" kern="1200" cap="none" spc="0" normalizeH="0" baseline="0" noProof="0" dirty="0">
                  <a:ln>
                    <a:noFill/>
                  </a:ln>
                  <a:solidFill>
                    <a:schemeClr val="tx1"/>
                  </a:solidFill>
                  <a:effectLst/>
                  <a:uLnTx/>
                  <a:uFillTx/>
                  <a:latin typeface="+mn-lt"/>
                  <a:ea typeface="+mn-ea"/>
                  <a:cs typeface="+mn-cs"/>
                </a:endParaRPr>
              </a:p>
            </p:txBody>
          </p:sp>
        </p:grpSp>
      </p:grpSp>
      <p:sp>
        <p:nvSpPr>
          <p:cNvPr id="9" name="Рамка 8"/>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1691680" y="260648"/>
            <a:ext cx="5256584" cy="827534"/>
          </a:xfrm>
          <a:prstGeom prst="rect">
            <a:avLst/>
          </a:prstGeom>
        </p:spPr>
        <p:txBody>
          <a:bodyPr wrap="none" fromWordArt="1">
            <a:prstTxWarp prst="textPlain">
              <a:avLst>
                <a:gd name="adj" fmla="val 50000"/>
              </a:avLst>
            </a:prstTxWarp>
          </a:bodyPr>
          <a:lstStyle/>
          <a:p>
            <a:pPr algn="ctr" rtl="0"/>
            <a:r>
              <a:rPr lang="ru-RU" sz="2400" b="1" kern="10" spc="0" dirty="0" smtClean="0">
                <a:ln w="9525">
                  <a:noFill/>
                  <a:round/>
                  <a:headEnd/>
                  <a:tailEnd/>
                </a:ln>
                <a:solidFill>
                  <a:srgbClr val="002060"/>
                </a:solidFill>
                <a:effectLst>
                  <a:outerShdw dist="45791" dir="2021404" algn="ctr" rotWithShape="0">
                    <a:srgbClr val="B2B2B2">
                      <a:alpha val="80000"/>
                    </a:srgbClr>
                  </a:outerShdw>
                </a:effectLst>
                <a:latin typeface="Microsoft Sans Serif"/>
                <a:cs typeface="Microsoft Sans Serif"/>
              </a:rPr>
              <a:t>Компьютер и здоровье ребёнка</a:t>
            </a:r>
            <a:endParaRPr lang="ru-RU" sz="2400" b="1" kern="10" spc="0" dirty="0">
              <a:ln w="9525">
                <a:noFill/>
                <a:round/>
                <a:headEnd/>
                <a:tailEnd/>
              </a:ln>
              <a:solidFill>
                <a:srgbClr val="002060"/>
              </a:solidFill>
              <a:effectLst>
                <a:outerShdw dist="45791" dir="2021404" algn="ctr" rotWithShape="0">
                  <a:srgbClr val="B2B2B2">
                    <a:alpha val="80000"/>
                  </a:srgbClr>
                </a:outerShdw>
              </a:effectLst>
              <a:latin typeface="Microsoft Sans Serif"/>
              <a:cs typeface="Microsoft Sans Serif"/>
            </a:endParaRPr>
          </a:p>
        </p:txBody>
      </p:sp>
      <p:grpSp>
        <p:nvGrpSpPr>
          <p:cNvPr id="10" name="Группа 9"/>
          <p:cNvGrpSpPr/>
          <p:nvPr/>
        </p:nvGrpSpPr>
        <p:grpSpPr>
          <a:xfrm>
            <a:off x="323528" y="1196752"/>
            <a:ext cx="8496944" cy="5256584"/>
            <a:chOff x="323528" y="1196752"/>
            <a:chExt cx="8496944" cy="5256584"/>
          </a:xfrm>
        </p:grpSpPr>
        <p:sp>
          <p:nvSpPr>
            <p:cNvPr id="3" name="Содержимое 2"/>
            <p:cNvSpPr txBox="1">
              <a:spLocks/>
            </p:cNvSpPr>
            <p:nvPr/>
          </p:nvSpPr>
          <p:spPr>
            <a:xfrm>
              <a:off x="323528" y="1196752"/>
              <a:ext cx="3960440" cy="2448272"/>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Даже не очень продолжительная работа за компьютером, не более 1-2 часов, вызывает у 73% подростков общее и зрительное утомление, в то время как обычные учебные занятия вызывают усталость только у 54% подростков. </a:t>
              </a:r>
              <a:endParaRPr kumimoji="0" lang="ru-RU" sz="16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nvGrpSpPr>
            <p:cNvPr id="9" name="Группа 8"/>
            <p:cNvGrpSpPr/>
            <p:nvPr/>
          </p:nvGrpSpPr>
          <p:grpSpPr>
            <a:xfrm>
              <a:off x="539552" y="1196752"/>
              <a:ext cx="8280920" cy="5256584"/>
              <a:chOff x="539552" y="1196752"/>
              <a:chExt cx="8280920" cy="5256584"/>
            </a:xfrm>
          </p:grpSpPr>
          <p:pic>
            <p:nvPicPr>
              <p:cNvPr id="1026" name="Picture 2" descr="C:\Users\Преподаватель\Desktop\i19.jpg"/>
              <p:cNvPicPr>
                <a:picLocks noChangeAspect="1" noChangeArrowheads="1"/>
              </p:cNvPicPr>
              <p:nvPr/>
            </p:nvPicPr>
            <p:blipFill>
              <a:blip r:embed="rId3" cstate="email"/>
              <a:srcRect/>
              <a:stretch>
                <a:fillRect/>
              </a:stretch>
            </p:blipFill>
            <p:spPr bwMode="auto">
              <a:xfrm>
                <a:off x="5148064" y="1196752"/>
                <a:ext cx="2985120" cy="2238840"/>
              </a:xfrm>
              <a:prstGeom prst="rect">
                <a:avLst/>
              </a:prstGeom>
              <a:noFill/>
            </p:spPr>
          </p:pic>
          <p:grpSp>
            <p:nvGrpSpPr>
              <p:cNvPr id="8" name="Группа 7"/>
              <p:cNvGrpSpPr/>
              <p:nvPr/>
            </p:nvGrpSpPr>
            <p:grpSpPr>
              <a:xfrm>
                <a:off x="539552" y="3861048"/>
                <a:ext cx="8280920" cy="2592288"/>
                <a:chOff x="539552" y="3861048"/>
                <a:chExt cx="8280920" cy="2592288"/>
              </a:xfrm>
            </p:grpSpPr>
            <p:sp>
              <p:nvSpPr>
                <p:cNvPr id="5" name="Содержимое 2"/>
                <p:cNvSpPr txBox="1">
                  <a:spLocks/>
                </p:cNvSpPr>
                <p:nvPr/>
              </p:nvSpPr>
              <p:spPr>
                <a:xfrm>
                  <a:off x="3635896" y="3861048"/>
                  <a:ext cx="5184576" cy="25922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Увлекшись компьютером, испытывая большой эмоциональный подъем, школьники даже не замечают наступившего утомления и продолжают работать дальше. Если же на экране высвечивается не обучающая программа, а одна из многочисленных компьютерных игр, </a:t>
                  </a:r>
                  <a:r>
                    <a:rPr lang="ru-RU" sz="1600" dirty="0" smtClean="0">
                      <a:latin typeface="Arial Black" pitchFamily="34" charset="0"/>
                    </a:rPr>
                    <a:t>дет</a:t>
                  </a: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и, даже чувствуя утомление, не в силах оторваться от него по несколько часов.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4" descr="C:\Users\Преподаватель\Desktop\i4-ф.jpg"/>
                <p:cNvPicPr>
                  <a:picLocks noChangeAspect="1" noChangeArrowheads="1"/>
                </p:cNvPicPr>
                <p:nvPr/>
              </p:nvPicPr>
              <p:blipFill>
                <a:blip r:embed="rId4" cstate="email"/>
                <a:srcRect/>
                <a:stretch>
                  <a:fillRect/>
                </a:stretch>
              </p:blipFill>
              <p:spPr bwMode="auto">
                <a:xfrm>
                  <a:off x="539552" y="3933056"/>
                  <a:ext cx="3096344" cy="2357622"/>
                </a:xfrm>
                <a:prstGeom prst="rect">
                  <a:avLst/>
                </a:prstGeom>
                <a:noFill/>
              </p:spPr>
            </p:pic>
          </p:grpSp>
        </p:grpSp>
      </p:grpSp>
      <p:sp>
        <p:nvSpPr>
          <p:cNvPr id="7" name="Рамка 6"/>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395536" y="4293096"/>
            <a:ext cx="4248472" cy="2160240"/>
          </a:xfrm>
        </p:spPr>
        <p:txBody>
          <a:bodyPr>
            <a:normAutofit/>
          </a:bodyPr>
          <a:lstStyle/>
          <a:p>
            <a:pPr>
              <a:buBlip>
                <a:blip r:embed="rId2"/>
              </a:buBlip>
            </a:pPr>
            <a:r>
              <a:rPr lang="ru-RU" sz="1600" dirty="0" smtClean="0">
                <a:latin typeface="Arial Black" pitchFamily="34" charset="0"/>
              </a:rPr>
              <a:t>Кратковременная концентрация нервных процессов вызывает у ребенка явное утомление. Работая за компьютером, он испытывает своеобразный эмоциональный стресс.</a:t>
            </a:r>
            <a:endParaRPr lang="ru-RU" sz="1600" dirty="0">
              <a:latin typeface="Arial Black" pitchFamily="34" charset="0"/>
            </a:endParaRPr>
          </a:p>
        </p:txBody>
      </p:sp>
      <p:sp>
        <p:nvSpPr>
          <p:cNvPr id="8" name="Содержимое 7"/>
          <p:cNvSpPr>
            <a:spLocks noGrp="1"/>
          </p:cNvSpPr>
          <p:nvPr>
            <p:ph sz="half" idx="1"/>
          </p:nvPr>
        </p:nvSpPr>
        <p:spPr>
          <a:xfrm>
            <a:off x="467544" y="2204864"/>
            <a:ext cx="3888432" cy="2088232"/>
          </a:xfrm>
        </p:spPr>
        <p:txBody>
          <a:bodyPr>
            <a:normAutofit/>
          </a:bodyPr>
          <a:lstStyle/>
          <a:p>
            <a:pPr>
              <a:buBlip>
                <a:blip r:embed="rId2"/>
              </a:buBlip>
            </a:pPr>
            <a:r>
              <a:rPr lang="ru-RU" sz="1600" dirty="0" smtClean="0">
                <a:latin typeface="Arial Black" pitchFamily="34" charset="0"/>
              </a:rPr>
              <a:t>Общение с компьютером, особенно с игровыми программами, сопровождается сильным нервным напряжением, поскольку требует быстрой ответной реакции</a:t>
            </a:r>
            <a:endParaRPr lang="ru-RU" sz="1600" dirty="0">
              <a:latin typeface="Arial Black" pitchFamily="34" charset="0"/>
            </a:endParaRPr>
          </a:p>
        </p:txBody>
      </p:sp>
      <p:sp>
        <p:nvSpPr>
          <p:cNvPr id="6" name="WordArt 2"/>
          <p:cNvSpPr>
            <a:spLocks noChangeArrowheads="1" noChangeShapeType="1" noTextEdit="1"/>
          </p:cNvSpPr>
          <p:nvPr/>
        </p:nvSpPr>
        <p:spPr bwMode="auto">
          <a:xfrm>
            <a:off x="1619672" y="404664"/>
            <a:ext cx="5904656" cy="496441"/>
          </a:xfrm>
          <a:prstGeom prst="rect">
            <a:avLst/>
          </a:prstGeom>
        </p:spPr>
        <p:txBody>
          <a:bodyPr wrap="none" fromWordArt="1">
            <a:prstTxWarp prst="textPlain">
              <a:avLst>
                <a:gd name="adj" fmla="val 50000"/>
              </a:avLst>
            </a:prstTxWarp>
          </a:bodyPr>
          <a:lstStyle/>
          <a:p>
            <a:pPr algn="ctr" rtl="0"/>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a:rPr>
              <a:t>Психологические аспекты.</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a:endParaRPr>
          </a:p>
        </p:txBody>
      </p:sp>
      <p:grpSp>
        <p:nvGrpSpPr>
          <p:cNvPr id="12" name="Группа 11"/>
          <p:cNvGrpSpPr/>
          <p:nvPr/>
        </p:nvGrpSpPr>
        <p:grpSpPr>
          <a:xfrm>
            <a:off x="395536" y="1052736"/>
            <a:ext cx="8229600" cy="4925144"/>
            <a:chOff x="395536" y="1052736"/>
            <a:chExt cx="8229600" cy="4925144"/>
          </a:xfrm>
        </p:grpSpPr>
        <p:sp>
          <p:nvSpPr>
            <p:cNvPr id="5" name="Содержимое 2"/>
            <p:cNvSpPr txBox="1">
              <a:spLocks/>
            </p:cNvSpPr>
            <p:nvPr/>
          </p:nvSpPr>
          <p:spPr>
            <a:xfrm>
              <a:off x="5076056" y="4293096"/>
              <a:ext cx="3384376" cy="1684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lang="ru-RU" sz="1600" noProof="0" dirty="0" smtClean="0">
                  <a:latin typeface="Arial Black" pitchFamily="34" charset="0"/>
                </a:rPr>
                <a:t>Даже</a:t>
              </a: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  само ожидание игры сопровождается значительным увеличением содержания гормонов коры надпочечников.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1" name="Группа 10"/>
            <p:cNvGrpSpPr/>
            <p:nvPr/>
          </p:nvGrpSpPr>
          <p:grpSpPr>
            <a:xfrm>
              <a:off x="395536" y="1052736"/>
              <a:ext cx="8229600" cy="2880320"/>
              <a:chOff x="395536" y="1052736"/>
              <a:chExt cx="8229600" cy="2880320"/>
            </a:xfrm>
          </p:grpSpPr>
          <p:sp>
            <p:nvSpPr>
              <p:cNvPr id="10" name="Содержимое 2"/>
              <p:cNvSpPr txBox="1">
                <a:spLocks/>
              </p:cNvSpPr>
              <p:nvPr/>
            </p:nvSpPr>
            <p:spPr>
              <a:xfrm>
                <a:off x="395536" y="1052736"/>
                <a:ext cx="8229600" cy="9647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18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Мало изученный аспект контакта ребенка с компьютером – психологический. Этот тип негативного влияния на ребенка особенно опасен.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C:\Users\Преподаватель\Desktop\i13.jpg"/>
              <p:cNvPicPr>
                <a:picLocks noChangeAspect="1" noChangeArrowheads="1"/>
              </p:cNvPicPr>
              <p:nvPr/>
            </p:nvPicPr>
            <p:blipFill>
              <a:blip r:embed="rId4" cstate="email"/>
              <a:srcRect/>
              <a:stretch>
                <a:fillRect/>
              </a:stretch>
            </p:blipFill>
            <p:spPr bwMode="auto">
              <a:xfrm>
                <a:off x="4694002" y="1772816"/>
                <a:ext cx="3570568" cy="2160240"/>
              </a:xfrm>
              <a:prstGeom prst="rect">
                <a:avLst/>
              </a:prstGeom>
              <a:noFill/>
            </p:spPr>
          </p:pic>
        </p:grpSp>
      </p:grpSp>
      <p:sp>
        <p:nvSpPr>
          <p:cNvPr id="9" name="Рамка 8"/>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36912"/>
            <a:ext cx="2376264" cy="3888432"/>
          </a:xfrm>
        </p:spPr>
        <p:txBody>
          <a:bodyPr>
            <a:normAutofit/>
          </a:bodyPr>
          <a:lstStyle/>
          <a:p>
            <a:pPr>
              <a:buBlip>
                <a:blip r:embed="rId2"/>
              </a:buBlip>
            </a:pPr>
            <a:r>
              <a:rPr lang="ru-RU" sz="1600" b="1" dirty="0" smtClean="0">
                <a:latin typeface="Arial Black" pitchFamily="34" charset="0"/>
              </a:rPr>
              <a:t>В ходе общения   </a:t>
            </a:r>
          </a:p>
          <a:p>
            <a:pPr>
              <a:buNone/>
            </a:pPr>
            <a:r>
              <a:rPr lang="ru-RU" sz="1600" b="1" dirty="0" smtClean="0">
                <a:latin typeface="Arial Black" pitchFamily="34" charset="0"/>
              </a:rPr>
              <a:t>с компьютером детям</a:t>
            </a:r>
          </a:p>
          <a:p>
            <a:pPr>
              <a:buNone/>
            </a:pPr>
            <a:r>
              <a:rPr lang="ru-RU" sz="1600" b="1" dirty="0" smtClean="0">
                <a:latin typeface="Arial Black" pitchFamily="34" charset="0"/>
              </a:rPr>
              <a:t>приходится решать</a:t>
            </a:r>
          </a:p>
          <a:p>
            <a:pPr>
              <a:buNone/>
            </a:pPr>
            <a:r>
              <a:rPr lang="ru-RU" sz="1600" b="1" dirty="0" smtClean="0">
                <a:latin typeface="Arial Black" pitchFamily="34" charset="0"/>
              </a:rPr>
              <a:t>пространственные и</a:t>
            </a:r>
          </a:p>
          <a:p>
            <a:pPr>
              <a:buNone/>
            </a:pPr>
            <a:r>
              <a:rPr lang="ru-RU" sz="1600" b="1" dirty="0" smtClean="0">
                <a:latin typeface="Arial Black" pitchFamily="34" charset="0"/>
              </a:rPr>
              <a:t>логические задачи,</a:t>
            </a:r>
          </a:p>
          <a:p>
            <a:pPr>
              <a:buNone/>
            </a:pPr>
            <a:r>
              <a:rPr lang="ru-RU" sz="1600" b="1" dirty="0" smtClean="0">
                <a:latin typeface="Arial Black" pitchFamily="34" charset="0"/>
              </a:rPr>
              <a:t>которые</a:t>
            </a:r>
          </a:p>
          <a:p>
            <a:pPr>
              <a:buNone/>
            </a:pPr>
            <a:r>
              <a:rPr lang="ru-RU" sz="1600" b="1" dirty="0" smtClean="0">
                <a:latin typeface="Arial Black" pitchFamily="34" charset="0"/>
              </a:rPr>
              <a:t>постепенно</a:t>
            </a:r>
          </a:p>
          <a:p>
            <a:pPr>
              <a:buNone/>
            </a:pPr>
            <a:r>
              <a:rPr lang="ru-RU" sz="1600" b="1" dirty="0" smtClean="0">
                <a:latin typeface="Arial Black" pitchFamily="34" charset="0"/>
              </a:rPr>
              <a:t>усложняются.</a:t>
            </a:r>
            <a:endParaRPr lang="ru-RU" sz="1600" b="1" dirty="0">
              <a:latin typeface="Arial Black" pitchFamily="34" charset="0"/>
            </a:endParaRPr>
          </a:p>
        </p:txBody>
      </p:sp>
      <p:sp>
        <p:nvSpPr>
          <p:cNvPr id="7" name="Заголовок 1"/>
          <p:cNvSpPr txBox="1">
            <a:spLocks/>
          </p:cNvSpPr>
          <p:nvPr/>
        </p:nvSpPr>
        <p:spPr>
          <a:xfrm>
            <a:off x="251520" y="260648"/>
            <a:ext cx="6984776" cy="720080"/>
          </a:xfrm>
          <a:prstGeom prst="rect">
            <a:avLst/>
          </a:prstGeom>
        </p:spPr>
        <p:txBody>
          <a:bodyPr vert="horz" lIns="91440" tIns="45720" rIns="91440" bIns="45720" rtlCol="0" anchor="ctr">
            <a:normAutofit/>
            <a:scene3d>
              <a:camera prst="orthographicFront"/>
              <a:lightRig rig="balanced" dir="t">
                <a:rot lat="0" lon="0" rev="2100000"/>
              </a:lightRig>
            </a:scene3d>
            <a:sp3d extrusionH="57150" prstMaterial="metal">
              <a:bevelT w="38100" h="25400"/>
              <a:contourClr>
                <a:schemeClr val="bg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800" b="1" i="0" u="none" strike="noStrike" kern="1200" cap="none" spc="0" normalizeH="0" baseline="0" noProof="0" dirty="0" smtClean="0">
                <a:ln w="50800"/>
                <a:solidFill>
                  <a:srgbClr val="C00000"/>
                </a:solidFill>
                <a:effectLst/>
                <a:uLnTx/>
                <a:uFillTx/>
                <a:latin typeface="Franklin Gothic Heavy" pitchFamily="34" charset="0"/>
                <a:ea typeface="+mj-ea"/>
                <a:cs typeface="+mj-cs"/>
              </a:rPr>
              <a:t>Нервно-эмоциональное напряжение.</a:t>
            </a:r>
            <a:endParaRPr kumimoji="0" lang="ru-RU" sz="2800" b="1" i="0" u="none" strike="noStrike" kern="1200" cap="none" spc="0" normalizeH="0" baseline="0" noProof="0" dirty="0">
              <a:ln w="50800"/>
              <a:solidFill>
                <a:srgbClr val="C00000"/>
              </a:solidFill>
              <a:effectLst/>
              <a:uLnTx/>
              <a:uFillTx/>
              <a:latin typeface="Franklin Gothic Heavy" pitchFamily="34" charset="0"/>
              <a:ea typeface="+mj-ea"/>
              <a:cs typeface="+mj-cs"/>
            </a:endParaRPr>
          </a:p>
        </p:txBody>
      </p:sp>
      <p:grpSp>
        <p:nvGrpSpPr>
          <p:cNvPr id="27" name="Группа 26"/>
          <p:cNvGrpSpPr/>
          <p:nvPr/>
        </p:nvGrpSpPr>
        <p:grpSpPr>
          <a:xfrm>
            <a:off x="323528" y="260648"/>
            <a:ext cx="8489336" cy="6192688"/>
            <a:chOff x="323528" y="260648"/>
            <a:chExt cx="8489336" cy="6192688"/>
          </a:xfrm>
        </p:grpSpPr>
        <p:pic>
          <p:nvPicPr>
            <p:cNvPr id="2050" name="Picture 2" descr="C:\Users\Преподаватель\Desktop\iт.jpg"/>
            <p:cNvPicPr>
              <a:picLocks noChangeAspect="1" noChangeArrowheads="1"/>
            </p:cNvPicPr>
            <p:nvPr/>
          </p:nvPicPr>
          <p:blipFill>
            <a:blip r:embed="rId3" cstate="email"/>
            <a:srcRect/>
            <a:stretch>
              <a:fillRect/>
            </a:stretch>
          </p:blipFill>
          <p:spPr bwMode="auto">
            <a:xfrm>
              <a:off x="323528" y="1196752"/>
              <a:ext cx="1790598" cy="1249255"/>
            </a:xfrm>
            <a:prstGeom prst="rect">
              <a:avLst/>
            </a:prstGeom>
            <a:noFill/>
          </p:spPr>
        </p:pic>
        <p:grpSp>
          <p:nvGrpSpPr>
            <p:cNvPr id="26" name="Группа 25"/>
            <p:cNvGrpSpPr/>
            <p:nvPr/>
          </p:nvGrpSpPr>
          <p:grpSpPr>
            <a:xfrm>
              <a:off x="1763688" y="260648"/>
              <a:ext cx="7049176" cy="6192688"/>
              <a:chOff x="1763688" y="260648"/>
              <a:chExt cx="7049176" cy="6192688"/>
            </a:xfrm>
          </p:grpSpPr>
          <p:cxnSp>
            <p:nvCxnSpPr>
              <p:cNvPr id="9" name="Соединительная линия уступом 8"/>
              <p:cNvCxnSpPr/>
              <p:nvPr/>
            </p:nvCxnSpPr>
            <p:spPr>
              <a:xfrm flipV="1">
                <a:off x="1763688" y="2132856"/>
                <a:ext cx="936104" cy="432048"/>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5" name="Группа 24"/>
              <p:cNvGrpSpPr/>
              <p:nvPr/>
            </p:nvGrpSpPr>
            <p:grpSpPr>
              <a:xfrm>
                <a:off x="2411760" y="260648"/>
                <a:ext cx="6401104" cy="6192688"/>
                <a:chOff x="2411760" y="260648"/>
                <a:chExt cx="6401104" cy="6192688"/>
              </a:xfrm>
            </p:grpSpPr>
            <p:pic>
              <p:nvPicPr>
                <p:cNvPr id="2052" name="Picture 4" descr="C:\Users\Преподаватель\Desktop\iн.jpg"/>
                <p:cNvPicPr>
                  <a:picLocks noChangeAspect="1" noChangeArrowheads="1"/>
                </p:cNvPicPr>
                <p:nvPr/>
              </p:nvPicPr>
              <p:blipFill>
                <a:blip r:embed="rId4" cstate="email"/>
                <a:srcRect/>
                <a:stretch>
                  <a:fillRect/>
                </a:stretch>
              </p:blipFill>
              <p:spPr bwMode="auto">
                <a:xfrm>
                  <a:off x="2915816" y="908720"/>
                  <a:ext cx="989893" cy="1218431"/>
                </a:xfrm>
                <a:prstGeom prst="rect">
                  <a:avLst/>
                </a:prstGeom>
                <a:noFill/>
              </p:spPr>
            </p:pic>
            <p:grpSp>
              <p:nvGrpSpPr>
                <p:cNvPr id="24" name="Группа 23"/>
                <p:cNvGrpSpPr/>
                <p:nvPr/>
              </p:nvGrpSpPr>
              <p:grpSpPr>
                <a:xfrm>
                  <a:off x="2411760" y="260648"/>
                  <a:ext cx="6401104" cy="6192688"/>
                  <a:chOff x="2411760" y="260648"/>
                  <a:chExt cx="6401104" cy="6192688"/>
                </a:xfrm>
              </p:grpSpPr>
              <p:sp>
                <p:nvSpPr>
                  <p:cNvPr id="4" name="Содержимое 2"/>
                  <p:cNvSpPr txBox="1">
                    <a:spLocks/>
                  </p:cNvSpPr>
                  <p:nvPr/>
                </p:nvSpPr>
                <p:spPr>
                  <a:xfrm>
                    <a:off x="2411760" y="2204864"/>
                    <a:ext cx="2376264" cy="42484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1" i="0" u="none" strike="noStrike" kern="1200" cap="none" spc="0" normalizeH="0" baseline="0" noProof="0" dirty="0" smtClean="0">
                        <a:ln>
                          <a:noFill/>
                        </a:ln>
                        <a:solidFill>
                          <a:schemeClr val="tx1"/>
                        </a:solidFill>
                        <a:effectLst/>
                        <a:uLnTx/>
                        <a:uFillTx/>
                        <a:latin typeface="Arial Black" pitchFamily="34" charset="0"/>
                      </a:rPr>
                      <a:t>Для этого необходимо иметь достаточно развитое абстрактное мышление, способность сравнивать, сопоставлять, анализировать, за короткое время проявить все свои знания, умения,  навыки.</a:t>
                    </a:r>
                    <a:endParaRPr kumimoji="0" lang="ru-RU" sz="1600" b="1" i="0" u="none" strike="noStrike" kern="1200" cap="none" spc="0" normalizeH="0" baseline="0" noProof="0" dirty="0">
                      <a:ln>
                        <a:noFill/>
                      </a:ln>
                      <a:solidFill>
                        <a:schemeClr val="tx1"/>
                      </a:solidFill>
                      <a:effectLst/>
                      <a:uLnTx/>
                      <a:uFillTx/>
                      <a:latin typeface="Arial Black" pitchFamily="34" charset="0"/>
                    </a:endParaRPr>
                  </a:p>
                </p:txBody>
              </p:sp>
              <p:grpSp>
                <p:nvGrpSpPr>
                  <p:cNvPr id="23" name="Группа 22"/>
                  <p:cNvGrpSpPr/>
                  <p:nvPr/>
                </p:nvGrpSpPr>
                <p:grpSpPr>
                  <a:xfrm>
                    <a:off x="3563888" y="260648"/>
                    <a:ext cx="5248976" cy="5760640"/>
                    <a:chOff x="3563888" y="260648"/>
                    <a:chExt cx="5248976" cy="5760640"/>
                  </a:xfrm>
                </p:grpSpPr>
                <p:cxnSp>
                  <p:nvCxnSpPr>
                    <p:cNvPr id="12" name="Соединительная линия уступом 11"/>
                    <p:cNvCxnSpPr/>
                    <p:nvPr/>
                  </p:nvCxnSpPr>
                  <p:spPr>
                    <a:xfrm flipV="1">
                      <a:off x="3563888" y="1772816"/>
                      <a:ext cx="936104" cy="432048"/>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2" name="Группа 21"/>
                    <p:cNvGrpSpPr/>
                    <p:nvPr/>
                  </p:nvGrpSpPr>
                  <p:grpSpPr>
                    <a:xfrm>
                      <a:off x="4499992" y="260648"/>
                      <a:ext cx="4312872" cy="5760640"/>
                      <a:chOff x="4499992" y="260648"/>
                      <a:chExt cx="4312872" cy="5760640"/>
                    </a:xfrm>
                  </p:grpSpPr>
                  <p:sp>
                    <p:nvSpPr>
                      <p:cNvPr id="5" name="Содержимое 4"/>
                      <p:cNvSpPr txBox="1">
                        <a:spLocks/>
                      </p:cNvSpPr>
                      <p:nvPr/>
                    </p:nvSpPr>
                    <p:spPr>
                      <a:xfrm>
                        <a:off x="4499992" y="1916832"/>
                        <a:ext cx="2376264" cy="41044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lang="ru-RU" sz="1600" dirty="0" smtClean="0">
                            <a:latin typeface="Arial Black" pitchFamily="34" charset="0"/>
                          </a:rPr>
                          <a:t>Э</a:t>
                        </a: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то требует значительного умственного и зрительного напряжения, поскольку на довольно близком расстоянии приходится рассматривать на экране мелкие буквы, рисунки, цифры, штрихи.</a:t>
                        </a:r>
                        <a:endParaRPr kumimoji="0" lang="ru-RU" sz="16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nvGrpSpPr>
                      <p:cNvPr id="21" name="Группа 20"/>
                      <p:cNvGrpSpPr/>
                      <p:nvPr/>
                    </p:nvGrpSpPr>
                    <p:grpSpPr>
                      <a:xfrm>
                        <a:off x="4716016" y="260648"/>
                        <a:ext cx="4096848" cy="5760640"/>
                        <a:chOff x="4716016" y="260648"/>
                        <a:chExt cx="4096848" cy="5760640"/>
                      </a:xfrm>
                    </p:grpSpPr>
                    <p:grpSp>
                      <p:nvGrpSpPr>
                        <p:cNvPr id="20" name="Группа 19"/>
                        <p:cNvGrpSpPr/>
                        <p:nvPr/>
                      </p:nvGrpSpPr>
                      <p:grpSpPr>
                        <a:xfrm>
                          <a:off x="5868144" y="260648"/>
                          <a:ext cx="2944720" cy="5760640"/>
                          <a:chOff x="5868144" y="260648"/>
                          <a:chExt cx="2944720" cy="5760640"/>
                        </a:xfrm>
                      </p:grpSpPr>
                      <p:cxnSp>
                        <p:nvCxnSpPr>
                          <p:cNvPr id="13" name="Соединительная линия уступом 12"/>
                          <p:cNvCxnSpPr/>
                          <p:nvPr/>
                        </p:nvCxnSpPr>
                        <p:spPr>
                          <a:xfrm flipV="1">
                            <a:off x="5868144" y="1340768"/>
                            <a:ext cx="936104" cy="576064"/>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9" name="Группа 18"/>
                          <p:cNvGrpSpPr/>
                          <p:nvPr/>
                        </p:nvGrpSpPr>
                        <p:grpSpPr>
                          <a:xfrm>
                            <a:off x="6516216" y="260648"/>
                            <a:ext cx="2296648" cy="5760640"/>
                            <a:chOff x="6516216" y="260648"/>
                            <a:chExt cx="2296648" cy="5760640"/>
                          </a:xfrm>
                        </p:grpSpPr>
                        <p:sp>
                          <p:nvSpPr>
                            <p:cNvPr id="6" name="Содержимое 3"/>
                            <p:cNvSpPr txBox="1">
                              <a:spLocks/>
                            </p:cNvSpPr>
                            <p:nvPr/>
                          </p:nvSpPr>
                          <p:spPr>
                            <a:xfrm>
                              <a:off x="6516216" y="1412776"/>
                              <a:ext cx="2232248" cy="4608512"/>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Периодически переводя взгляд с экрана на клавиатуру, ребенок постоянно перестраивает систему аккомодации глаза. Это вызывает напряжение глазных мышц, которое усиливается световой пульсацией экрана.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1" name="Picture 3" descr="C:\Users\Преподаватель\Desktop\i14-ф.jpg"/>
                            <p:cNvPicPr>
                              <a:picLocks noChangeAspect="1" noChangeArrowheads="1"/>
                            </p:cNvPicPr>
                            <p:nvPr/>
                          </p:nvPicPr>
                          <p:blipFill>
                            <a:blip r:embed="rId5" cstate="email"/>
                            <a:srcRect/>
                            <a:stretch>
                              <a:fillRect/>
                            </a:stretch>
                          </p:blipFill>
                          <p:spPr bwMode="auto">
                            <a:xfrm>
                              <a:off x="7380311" y="260648"/>
                              <a:ext cx="1432553" cy="1074415"/>
                            </a:xfrm>
                            <a:prstGeom prst="rect">
                              <a:avLst/>
                            </a:prstGeom>
                            <a:noFill/>
                          </p:spPr>
                        </p:pic>
                      </p:grpSp>
                    </p:grpSp>
                    <p:pic>
                      <p:nvPicPr>
                        <p:cNvPr id="2053" name="Picture 5" descr="C:\Users\Преподаватель\Desktop\i3-ф.jpg"/>
                        <p:cNvPicPr>
                          <a:picLocks noChangeAspect="1" noChangeArrowheads="1"/>
                        </p:cNvPicPr>
                        <p:nvPr/>
                      </p:nvPicPr>
                      <p:blipFill>
                        <a:blip r:embed="rId6" cstate="email"/>
                        <a:srcRect/>
                        <a:stretch>
                          <a:fillRect/>
                        </a:stretch>
                      </p:blipFill>
                      <p:spPr bwMode="auto">
                        <a:xfrm>
                          <a:off x="4716016" y="908720"/>
                          <a:ext cx="1240532" cy="930399"/>
                        </a:xfrm>
                        <a:prstGeom prst="rect">
                          <a:avLst/>
                        </a:prstGeom>
                        <a:noFill/>
                      </p:spPr>
                    </p:pic>
                  </p:grpSp>
                </p:grpSp>
              </p:grpSp>
            </p:grpSp>
          </p:grpSp>
        </p:grpSp>
      </p:grpSp>
      <p:sp>
        <p:nvSpPr>
          <p:cNvPr id="18" name="Рамка 17"/>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ChangeArrowheads="1" noChangeShapeType="1" noTextEdit="1"/>
          </p:cNvSpPr>
          <p:nvPr/>
        </p:nvSpPr>
        <p:spPr bwMode="auto">
          <a:xfrm>
            <a:off x="1187624" y="260648"/>
            <a:ext cx="6768752" cy="648072"/>
          </a:xfrm>
          <a:prstGeom prst="rect">
            <a:avLst/>
          </a:prstGeom>
        </p:spPr>
        <p:txBody>
          <a:bodyPr wrap="none" fromWordArt="1">
            <a:prstTxWarp prst="textPlain">
              <a:avLst>
                <a:gd name="adj" fmla="val 50000"/>
              </a:avLst>
            </a:prstTxWarp>
          </a:bodyPr>
          <a:lstStyle/>
          <a:p>
            <a:pPr algn="ctr" rtl="0"/>
            <a:r>
              <a:rPr lang="ru-RU" sz="2400" b="1" kern="10" spc="0" dirty="0" smtClean="0">
                <a:ln w="9525">
                  <a:solidFill>
                    <a:srgbClr val="000000"/>
                  </a:solidFill>
                  <a:round/>
                  <a:headEnd/>
                  <a:tailEnd/>
                </a:ln>
                <a:solidFill>
                  <a:schemeClr val="accent6">
                    <a:lumMod val="75000"/>
                  </a:schemeClr>
                </a:solidFill>
                <a:effectLst>
                  <a:outerShdw dist="35921" dir="2700000" algn="ctr" rotWithShape="0">
                    <a:srgbClr val="808080">
                      <a:alpha val="80000"/>
                    </a:srgbClr>
                  </a:outerShdw>
                </a:effectLst>
                <a:latin typeface="Century Gothic"/>
              </a:rPr>
              <a:t>Стадии компьютерной усталости: </a:t>
            </a:r>
            <a:endParaRPr lang="ru-RU" sz="2400" b="1" kern="10" spc="0" dirty="0">
              <a:ln w="9525">
                <a:solidFill>
                  <a:srgbClr val="000000"/>
                </a:solidFill>
                <a:round/>
                <a:headEnd/>
                <a:tailEnd/>
              </a:ln>
              <a:solidFill>
                <a:schemeClr val="accent6">
                  <a:lumMod val="75000"/>
                </a:schemeClr>
              </a:solidFill>
              <a:effectLst>
                <a:outerShdw dist="35921" dir="2700000" algn="ctr" rotWithShape="0">
                  <a:srgbClr val="808080">
                    <a:alpha val="80000"/>
                  </a:srgbClr>
                </a:outerShdw>
              </a:effectLst>
              <a:latin typeface="Century Gothic"/>
            </a:endParaRPr>
          </a:p>
        </p:txBody>
      </p:sp>
      <p:grpSp>
        <p:nvGrpSpPr>
          <p:cNvPr id="19" name="Группа 18"/>
          <p:cNvGrpSpPr/>
          <p:nvPr/>
        </p:nvGrpSpPr>
        <p:grpSpPr>
          <a:xfrm>
            <a:off x="251520" y="980728"/>
            <a:ext cx="8516146" cy="5688632"/>
            <a:chOff x="251520" y="980728"/>
            <a:chExt cx="8516146" cy="5688632"/>
          </a:xfrm>
        </p:grpSpPr>
        <p:pic>
          <p:nvPicPr>
            <p:cNvPr id="3078" name="Picture 6" descr="C:\Users\Преподаватель\Desktop\iч.jpg"/>
            <p:cNvPicPr>
              <a:picLocks noChangeAspect="1" noChangeArrowheads="1"/>
            </p:cNvPicPr>
            <p:nvPr/>
          </p:nvPicPr>
          <p:blipFill>
            <a:blip r:embed="rId2" cstate="email"/>
            <a:srcRect/>
            <a:stretch>
              <a:fillRect/>
            </a:stretch>
          </p:blipFill>
          <p:spPr bwMode="auto">
            <a:xfrm>
              <a:off x="3059832" y="5085184"/>
              <a:ext cx="2390775" cy="1428750"/>
            </a:xfrm>
            <a:prstGeom prst="rect">
              <a:avLst/>
            </a:prstGeom>
            <a:noFill/>
          </p:spPr>
        </p:pic>
        <p:grpSp>
          <p:nvGrpSpPr>
            <p:cNvPr id="18" name="Группа 17"/>
            <p:cNvGrpSpPr/>
            <p:nvPr/>
          </p:nvGrpSpPr>
          <p:grpSpPr>
            <a:xfrm>
              <a:off x="251520" y="980728"/>
              <a:ext cx="8516146" cy="5688632"/>
              <a:chOff x="251520" y="980728"/>
              <a:chExt cx="8516146" cy="5688632"/>
            </a:xfrm>
          </p:grpSpPr>
          <p:sp>
            <p:nvSpPr>
              <p:cNvPr id="4" name="Содержимое 3"/>
              <p:cNvSpPr txBox="1">
                <a:spLocks/>
              </p:cNvSpPr>
              <p:nvPr/>
            </p:nvSpPr>
            <p:spPr>
              <a:xfrm>
                <a:off x="5364088" y="3140968"/>
                <a:ext cx="3312368" cy="3528392"/>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3)  об утомлении свидетельствует все, даже поза ребенка – он может откидываться на спинку стула, ездить на нем;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4)  влияние на эмоции и нервную систему – ребенок излишне возбужден, он может кричать, подпрыгивать, пританцовывать, громко смеяться.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Группа 16"/>
              <p:cNvGrpSpPr/>
              <p:nvPr/>
            </p:nvGrpSpPr>
            <p:grpSpPr>
              <a:xfrm>
                <a:off x="251520" y="980728"/>
                <a:ext cx="8516146" cy="5616624"/>
                <a:chOff x="251520" y="980728"/>
                <a:chExt cx="8516146" cy="5616624"/>
              </a:xfrm>
            </p:grpSpPr>
            <p:grpSp>
              <p:nvGrpSpPr>
                <p:cNvPr id="16" name="Группа 15"/>
                <p:cNvGrpSpPr/>
                <p:nvPr/>
              </p:nvGrpSpPr>
              <p:grpSpPr>
                <a:xfrm>
                  <a:off x="251520" y="980728"/>
                  <a:ext cx="8516146" cy="5616624"/>
                  <a:chOff x="251520" y="980728"/>
                  <a:chExt cx="8516146" cy="5616624"/>
                </a:xfrm>
              </p:grpSpPr>
              <p:sp>
                <p:nvSpPr>
                  <p:cNvPr id="3" name="Содержимое 5"/>
                  <p:cNvSpPr txBox="1">
                    <a:spLocks/>
                  </p:cNvSpPr>
                  <p:nvPr/>
                </p:nvSpPr>
                <p:spPr>
                  <a:xfrm>
                    <a:off x="251520" y="3140968"/>
                    <a:ext cx="2880320" cy="345638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ru-RU" sz="1600" dirty="0" smtClean="0">
                        <a:latin typeface="Arial Black" pitchFamily="34" charset="0"/>
                      </a:rPr>
                      <a:t> 2) </a:t>
                    </a:r>
                    <a:r>
                      <a:rPr kumimoji="0" lang="ru-RU" sz="1700" b="0" i="0" u="none" strike="noStrike" kern="1200" cap="none" spc="0" normalizeH="0" baseline="0" noProof="0" dirty="0" smtClean="0">
                        <a:ln>
                          <a:noFill/>
                        </a:ln>
                        <a:solidFill>
                          <a:schemeClr val="tx1"/>
                        </a:solidFill>
                        <a:effectLst/>
                        <a:uLnTx/>
                        <a:uFillTx/>
                        <a:latin typeface="Arial Black" pitchFamily="34" charset="0"/>
                        <a:ea typeface="+mn-ea"/>
                        <a:cs typeface="+mn-cs"/>
                      </a:rPr>
                      <a:t>большая степень усталости, которая выражается в потере интереса к компьютеру; ребенок отвлекается, обращает внимание на окружающие его предметы;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5" name="Группа 14"/>
                  <p:cNvGrpSpPr/>
                  <p:nvPr/>
                </p:nvGrpSpPr>
                <p:grpSpPr>
                  <a:xfrm>
                    <a:off x="323528" y="980728"/>
                    <a:ext cx="8444138" cy="2332856"/>
                    <a:chOff x="323528" y="980728"/>
                    <a:chExt cx="8444138" cy="2332856"/>
                  </a:xfrm>
                </p:grpSpPr>
                <p:pic>
                  <p:nvPicPr>
                    <p:cNvPr id="3075" name="Picture 3" descr="C:\Users\Преподаватель\Desktop\i26.jpg"/>
                    <p:cNvPicPr>
                      <a:picLocks noChangeAspect="1" noChangeArrowheads="1"/>
                    </p:cNvPicPr>
                    <p:nvPr/>
                  </p:nvPicPr>
                  <p:blipFill>
                    <a:blip r:embed="rId3" cstate="email"/>
                    <a:srcRect/>
                    <a:stretch>
                      <a:fillRect/>
                    </a:stretch>
                  </p:blipFill>
                  <p:spPr bwMode="auto">
                    <a:xfrm>
                      <a:off x="323528" y="1052736"/>
                      <a:ext cx="2240540" cy="1656184"/>
                    </a:xfrm>
                    <a:prstGeom prst="rect">
                      <a:avLst/>
                    </a:prstGeom>
                    <a:noFill/>
                  </p:spPr>
                </p:pic>
                <p:grpSp>
                  <p:nvGrpSpPr>
                    <p:cNvPr id="14" name="Группа 13"/>
                    <p:cNvGrpSpPr/>
                    <p:nvPr/>
                  </p:nvGrpSpPr>
                  <p:grpSpPr>
                    <a:xfrm>
                      <a:off x="2627784" y="980728"/>
                      <a:ext cx="6139882" cy="2332856"/>
                      <a:chOff x="2627784" y="980728"/>
                      <a:chExt cx="6139882" cy="2332856"/>
                    </a:xfrm>
                  </p:grpSpPr>
                  <p:pic>
                    <p:nvPicPr>
                      <p:cNvPr id="3074" name="Picture 2" descr="C:\Users\Преподаватель\Desktop\i33.jpg"/>
                      <p:cNvPicPr>
                        <a:picLocks noChangeAspect="1" noChangeArrowheads="1"/>
                      </p:cNvPicPr>
                      <p:nvPr/>
                    </p:nvPicPr>
                    <p:blipFill>
                      <a:blip r:embed="rId4" cstate="email"/>
                      <a:srcRect/>
                      <a:stretch>
                        <a:fillRect/>
                      </a:stretch>
                    </p:blipFill>
                    <p:spPr bwMode="auto">
                      <a:xfrm>
                        <a:off x="6228184" y="980728"/>
                        <a:ext cx="2539482" cy="1656184"/>
                      </a:xfrm>
                      <a:prstGeom prst="rect">
                        <a:avLst/>
                      </a:prstGeom>
                      <a:noFill/>
                    </p:spPr>
                  </p:pic>
                  <p:sp>
                    <p:nvSpPr>
                      <p:cNvPr id="8" name="Содержимое 5"/>
                      <p:cNvSpPr txBox="1">
                        <a:spLocks/>
                      </p:cNvSpPr>
                      <p:nvPr/>
                    </p:nvSpPr>
                    <p:spPr>
                      <a:xfrm>
                        <a:off x="2627784" y="980728"/>
                        <a:ext cx="4038600" cy="233285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mj-lt"/>
                          <a:buAutoNum type="arabicParenR"/>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потеря контроля над собой, когда действия ребенка свидетельствуют об усталости, он может гримасничать, кричать, то есть быть раздраженным, однако от компьютера не отходит; </a:t>
                        </a:r>
                        <a:endParaRPr kumimoji="0" lang="ru-RU" sz="1700" b="0" i="0" u="none" strike="noStrike" kern="1200" cap="none" spc="0" normalizeH="0" baseline="0" noProof="0" dirty="0" smtClean="0">
                          <a:ln>
                            <a:noFill/>
                          </a:ln>
                          <a:solidFill>
                            <a:schemeClr val="tx1"/>
                          </a:solidFill>
                          <a:effectLst/>
                          <a:uLnTx/>
                          <a:uFillTx/>
                          <a:latin typeface="Arial Black" pitchFamily="34" charset="0"/>
                          <a:ea typeface="+mn-ea"/>
                          <a:cs typeface="+mn-cs"/>
                        </a:endParaRPr>
                      </a:p>
                    </p:txBody>
                  </p:sp>
                </p:grpSp>
              </p:grpSp>
            </p:grpSp>
            <p:pic>
              <p:nvPicPr>
                <p:cNvPr id="3079" name="Picture 7" descr="C:\Users\Преподаватель\Desktop\iэ.jpg"/>
                <p:cNvPicPr>
                  <a:picLocks noChangeAspect="1" noChangeArrowheads="1"/>
                </p:cNvPicPr>
                <p:nvPr/>
              </p:nvPicPr>
              <p:blipFill>
                <a:blip r:embed="rId5" cstate="email"/>
                <a:srcRect/>
                <a:stretch>
                  <a:fillRect/>
                </a:stretch>
              </p:blipFill>
              <p:spPr bwMode="auto">
                <a:xfrm>
                  <a:off x="3275856" y="3212976"/>
                  <a:ext cx="1905000" cy="1428750"/>
                </a:xfrm>
                <a:prstGeom prst="rect">
                  <a:avLst/>
                </a:prstGeom>
                <a:noFill/>
              </p:spPr>
            </p:pic>
          </p:grpSp>
        </p:grpSp>
      </p:grpSp>
      <p:sp>
        <p:nvSpPr>
          <p:cNvPr id="13" name="Рамка 12"/>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2123728" y="332656"/>
            <a:ext cx="4572000" cy="764704"/>
          </a:xfrm>
          <a:prstGeom prst="rect">
            <a:avLst/>
          </a:prstGeom>
        </p:spPr>
        <p:txBody>
          <a:bodyPr wrap="none" fromWordArt="1">
            <a:prstTxWarp prst="textPlain">
              <a:avLst>
                <a:gd name="adj" fmla="val 50000"/>
              </a:avLst>
            </a:prstTxWarp>
          </a:bodyPr>
          <a:lstStyle/>
          <a:p>
            <a:pPr algn="ctr" rtl="0"/>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Рабочее место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grpSp>
        <p:nvGrpSpPr>
          <p:cNvPr id="13" name="Группа 12"/>
          <p:cNvGrpSpPr/>
          <p:nvPr/>
        </p:nvGrpSpPr>
        <p:grpSpPr>
          <a:xfrm>
            <a:off x="323528" y="1124744"/>
            <a:ext cx="8496944" cy="5418290"/>
            <a:chOff x="323528" y="1124744"/>
            <a:chExt cx="8496944" cy="5418290"/>
          </a:xfrm>
        </p:grpSpPr>
        <p:grpSp>
          <p:nvGrpSpPr>
            <p:cNvPr id="12" name="Группа 11"/>
            <p:cNvGrpSpPr/>
            <p:nvPr/>
          </p:nvGrpSpPr>
          <p:grpSpPr>
            <a:xfrm>
              <a:off x="323528" y="1124744"/>
              <a:ext cx="8309708" cy="5418290"/>
              <a:chOff x="323528" y="1124744"/>
              <a:chExt cx="8309708" cy="5418290"/>
            </a:xfrm>
          </p:grpSpPr>
          <p:grpSp>
            <p:nvGrpSpPr>
              <p:cNvPr id="11" name="Группа 10"/>
              <p:cNvGrpSpPr/>
              <p:nvPr/>
            </p:nvGrpSpPr>
            <p:grpSpPr>
              <a:xfrm>
                <a:off x="323528" y="1124744"/>
                <a:ext cx="8309708" cy="2836912"/>
                <a:chOff x="323528" y="1124744"/>
                <a:chExt cx="8309708" cy="2836912"/>
              </a:xfrm>
            </p:grpSpPr>
            <p:sp>
              <p:nvSpPr>
                <p:cNvPr id="4" name="Содержимое 3"/>
                <p:cNvSpPr txBox="1">
                  <a:spLocks/>
                </p:cNvSpPr>
                <p:nvPr/>
              </p:nvSpPr>
              <p:spPr>
                <a:xfrm>
                  <a:off x="323528" y="2564904"/>
                  <a:ext cx="4038600" cy="139675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1800" b="1" i="0" u="none" strike="noStrike" kern="1200" cap="none" spc="0" normalizeH="0" baseline="0" noProof="0" smtClean="0">
                      <a:ln>
                        <a:noFill/>
                      </a:ln>
                      <a:solidFill>
                        <a:schemeClr val="tx1"/>
                      </a:solidFill>
                      <a:effectLst/>
                      <a:uLnTx/>
                      <a:uFillTx/>
                      <a:latin typeface="Arial Black" pitchFamily="34" charset="0"/>
                      <a:ea typeface="Meiryo" pitchFamily="34" charset="-128"/>
                      <a:cs typeface="Meiryo" pitchFamily="34" charset="-128"/>
                    </a:rPr>
                    <a:t>Большое внимание нужно уделить правильной организации рабочего места.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0" name="Группа 9"/>
                <p:cNvGrpSpPr/>
                <p:nvPr/>
              </p:nvGrpSpPr>
              <p:grpSpPr>
                <a:xfrm>
                  <a:off x="323528" y="1124744"/>
                  <a:ext cx="8309708" cy="2398142"/>
                  <a:chOff x="323528" y="1124744"/>
                  <a:chExt cx="8309708" cy="2398142"/>
                </a:xfrm>
              </p:grpSpPr>
              <p:sp>
                <p:nvSpPr>
                  <p:cNvPr id="3" name="Содержимое 2"/>
                  <p:cNvSpPr txBox="1">
                    <a:spLocks/>
                  </p:cNvSpPr>
                  <p:nvPr/>
                </p:nvSpPr>
                <p:spPr>
                  <a:xfrm>
                    <a:off x="323528" y="1268760"/>
                    <a:ext cx="4536504" cy="1828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1800" b="0" i="0" u="none" strike="noStrike" kern="1200" cap="none" spc="0" normalizeH="0" baseline="0" noProof="0" smtClean="0">
                        <a:ln>
                          <a:noFill/>
                        </a:ln>
                        <a:solidFill>
                          <a:schemeClr val="tx1"/>
                        </a:solidFill>
                        <a:effectLst/>
                        <a:uLnTx/>
                        <a:uFillTx/>
                        <a:latin typeface="Arial Black" pitchFamily="34" charset="0"/>
                        <a:ea typeface="Meiryo" pitchFamily="34" charset="-128"/>
                        <a:cs typeface="Meiryo" pitchFamily="34" charset="-128"/>
                      </a:rPr>
                      <a:t>Если у ребенка проявляется подобное поведение, следует сократить время его нахождения за компьютером.</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4098" name="Picture 2" descr="C:\Users\Преподаватель\Desktop\i22.jpg"/>
                  <p:cNvPicPr>
                    <a:picLocks noChangeAspect="1" noChangeArrowheads="1"/>
                  </p:cNvPicPr>
                  <p:nvPr/>
                </p:nvPicPr>
                <p:blipFill>
                  <a:blip r:embed="rId3" cstate="email"/>
                  <a:srcRect/>
                  <a:stretch>
                    <a:fillRect/>
                  </a:stretch>
                </p:blipFill>
                <p:spPr bwMode="auto">
                  <a:xfrm>
                    <a:off x="5004048" y="1124744"/>
                    <a:ext cx="3629188" cy="2398142"/>
                  </a:xfrm>
                  <a:prstGeom prst="rect">
                    <a:avLst/>
                  </a:prstGeom>
                  <a:noFill/>
                </p:spPr>
              </p:pic>
            </p:grpSp>
          </p:grpSp>
          <p:pic>
            <p:nvPicPr>
              <p:cNvPr id="4099" name="Picture 3" descr="C:\Users\Преподаватель\Desktop\iю.jpg"/>
              <p:cNvPicPr>
                <a:picLocks noChangeAspect="1" noChangeArrowheads="1"/>
              </p:cNvPicPr>
              <p:nvPr/>
            </p:nvPicPr>
            <p:blipFill>
              <a:blip r:embed="rId4" cstate="email"/>
              <a:srcRect/>
              <a:stretch>
                <a:fillRect/>
              </a:stretch>
            </p:blipFill>
            <p:spPr bwMode="auto">
              <a:xfrm>
                <a:off x="323528" y="3861048"/>
                <a:ext cx="2736304" cy="2681986"/>
              </a:xfrm>
              <a:prstGeom prst="rect">
                <a:avLst/>
              </a:prstGeom>
              <a:noFill/>
            </p:spPr>
          </p:pic>
        </p:grpSp>
        <p:sp>
          <p:nvSpPr>
            <p:cNvPr id="8" name="Содержимое 4"/>
            <p:cNvSpPr txBox="1">
              <a:spLocks/>
            </p:cNvSpPr>
            <p:nvPr/>
          </p:nvSpPr>
          <p:spPr>
            <a:xfrm>
              <a:off x="3203848" y="4005064"/>
              <a:ext cx="5616624" cy="2376264"/>
            </a:xfrm>
            <a:prstGeom prst="rect">
              <a:avLst/>
            </a:prstGeom>
            <a:ln>
              <a:solidFill>
                <a:srgbClr val="0070C0"/>
              </a:solidFill>
            </a:ln>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5"/>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Мебель должна соответствовать его росту.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5"/>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Стул должен быть обязательно со спинкой. Сидеть ребенок должен на расстоянии не менее 50-70 см от компьютера (чем дальше, тем лучше), упираясь взором перпендикулярно в центр экрана. Посадка прямая или слегка наклоненная вперед, с небольшим наклоном головы</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sp>
        <p:nvSpPr>
          <p:cNvPr id="9" name="Рамка 8"/>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ChangeArrowheads="1" noChangeShapeType="1" noTextEdit="1"/>
          </p:cNvSpPr>
          <p:nvPr/>
        </p:nvSpPr>
        <p:spPr bwMode="auto">
          <a:xfrm>
            <a:off x="2123728" y="332656"/>
            <a:ext cx="4572000" cy="764704"/>
          </a:xfrm>
          <a:prstGeom prst="rect">
            <a:avLst/>
          </a:prstGeom>
        </p:spPr>
        <p:txBody>
          <a:bodyPr wrap="none" fromWordArt="1">
            <a:prstTxWarp prst="textPlain">
              <a:avLst>
                <a:gd name="adj" fmla="val 50000"/>
              </a:avLst>
            </a:prstTxWarp>
          </a:bodyPr>
          <a:lstStyle/>
          <a:p>
            <a:pPr algn="ctr" rtl="0"/>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Рабочее место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grpSp>
        <p:nvGrpSpPr>
          <p:cNvPr id="28" name="Группа 27"/>
          <p:cNvGrpSpPr/>
          <p:nvPr/>
        </p:nvGrpSpPr>
        <p:grpSpPr>
          <a:xfrm>
            <a:off x="323528" y="1196752"/>
            <a:ext cx="8496944" cy="5496611"/>
            <a:chOff x="323528" y="1196752"/>
            <a:chExt cx="8496944" cy="5496611"/>
          </a:xfrm>
        </p:grpSpPr>
        <p:grpSp>
          <p:nvGrpSpPr>
            <p:cNvPr id="27" name="Группа 26"/>
            <p:cNvGrpSpPr/>
            <p:nvPr/>
          </p:nvGrpSpPr>
          <p:grpSpPr>
            <a:xfrm>
              <a:off x="323528" y="1196752"/>
              <a:ext cx="8496944" cy="5496611"/>
              <a:chOff x="323528" y="1196752"/>
              <a:chExt cx="8496944" cy="5496611"/>
            </a:xfrm>
          </p:grpSpPr>
          <p:pic>
            <p:nvPicPr>
              <p:cNvPr id="5124" name="Picture 4" descr="C:\Users\Преподаватель\Desktop\iм.jpg"/>
              <p:cNvPicPr>
                <a:picLocks noChangeAspect="1" noChangeArrowheads="1"/>
              </p:cNvPicPr>
              <p:nvPr/>
            </p:nvPicPr>
            <p:blipFill>
              <a:blip r:embed="rId2" cstate="email"/>
              <a:srcRect/>
              <a:stretch>
                <a:fillRect/>
              </a:stretch>
            </p:blipFill>
            <p:spPr bwMode="auto">
              <a:xfrm>
                <a:off x="6156176" y="4581128"/>
                <a:ext cx="2414940" cy="2004814"/>
              </a:xfrm>
              <a:prstGeom prst="rect">
                <a:avLst/>
              </a:prstGeom>
              <a:noFill/>
            </p:spPr>
          </p:pic>
          <p:grpSp>
            <p:nvGrpSpPr>
              <p:cNvPr id="26" name="Группа 25"/>
              <p:cNvGrpSpPr/>
              <p:nvPr/>
            </p:nvGrpSpPr>
            <p:grpSpPr>
              <a:xfrm>
                <a:off x="323528" y="1196752"/>
                <a:ext cx="8496944" cy="5496611"/>
                <a:chOff x="323528" y="1196752"/>
                <a:chExt cx="8496944" cy="5496611"/>
              </a:xfrm>
            </p:grpSpPr>
            <p:pic>
              <p:nvPicPr>
                <p:cNvPr id="5122" name="Picture 2" descr="C:\Users\Преподаватель\Desktop\iщ.jpg"/>
                <p:cNvPicPr>
                  <a:picLocks noChangeAspect="1" noChangeArrowheads="1"/>
                </p:cNvPicPr>
                <p:nvPr/>
              </p:nvPicPr>
              <p:blipFill>
                <a:blip r:embed="rId3" cstate="email"/>
                <a:srcRect/>
                <a:stretch>
                  <a:fillRect/>
                </a:stretch>
              </p:blipFill>
              <p:spPr bwMode="auto">
                <a:xfrm>
                  <a:off x="3167844" y="4869160"/>
                  <a:ext cx="2736304" cy="1824203"/>
                </a:xfrm>
                <a:prstGeom prst="rect">
                  <a:avLst/>
                </a:prstGeom>
                <a:noFill/>
              </p:spPr>
            </p:pic>
            <p:grpSp>
              <p:nvGrpSpPr>
                <p:cNvPr id="25" name="Группа 24"/>
                <p:cNvGrpSpPr/>
                <p:nvPr/>
              </p:nvGrpSpPr>
              <p:grpSpPr>
                <a:xfrm>
                  <a:off x="323528" y="1196752"/>
                  <a:ext cx="8424936" cy="5461198"/>
                  <a:chOff x="323528" y="1196752"/>
                  <a:chExt cx="8424936" cy="5461198"/>
                </a:xfrm>
              </p:grpSpPr>
              <p:grpSp>
                <p:nvGrpSpPr>
                  <p:cNvPr id="24" name="Группа 23"/>
                  <p:cNvGrpSpPr/>
                  <p:nvPr/>
                </p:nvGrpSpPr>
                <p:grpSpPr>
                  <a:xfrm>
                    <a:off x="323528" y="1196752"/>
                    <a:ext cx="8424936" cy="3816424"/>
                    <a:chOff x="323528" y="1196752"/>
                    <a:chExt cx="8424936" cy="3816424"/>
                  </a:xfrm>
                </p:grpSpPr>
                <p:grpSp>
                  <p:nvGrpSpPr>
                    <p:cNvPr id="23" name="Группа 22"/>
                    <p:cNvGrpSpPr/>
                    <p:nvPr/>
                  </p:nvGrpSpPr>
                  <p:grpSpPr>
                    <a:xfrm>
                      <a:off x="3131840" y="1196752"/>
                      <a:ext cx="5616624" cy="3456384"/>
                      <a:chOff x="3131840" y="1196752"/>
                      <a:chExt cx="5616624" cy="3456384"/>
                    </a:xfrm>
                  </p:grpSpPr>
                  <p:pic>
                    <p:nvPicPr>
                      <p:cNvPr id="8" name="Picture 3" descr="C:\Users\Преподаватель\Desktop\iю.jpg"/>
                      <p:cNvPicPr>
                        <a:picLocks noChangeAspect="1" noChangeArrowheads="1"/>
                      </p:cNvPicPr>
                      <p:nvPr/>
                    </p:nvPicPr>
                    <p:blipFill>
                      <a:blip r:embed="rId4" cstate="email"/>
                      <a:srcRect/>
                      <a:stretch>
                        <a:fillRect/>
                      </a:stretch>
                    </p:blipFill>
                    <p:spPr bwMode="auto">
                      <a:xfrm>
                        <a:off x="3131840" y="1556792"/>
                        <a:ext cx="2865188" cy="2808312"/>
                      </a:xfrm>
                      <a:prstGeom prst="rect">
                        <a:avLst/>
                      </a:prstGeom>
                      <a:noFill/>
                    </p:spPr>
                  </p:pic>
                  <p:sp>
                    <p:nvSpPr>
                      <p:cNvPr id="9" name="Содержимое 5"/>
                      <p:cNvSpPr txBox="1">
                        <a:spLocks/>
                      </p:cNvSpPr>
                      <p:nvPr/>
                    </p:nvSpPr>
                    <p:spPr>
                      <a:xfrm>
                        <a:off x="6012160" y="1196752"/>
                        <a:ext cx="2736304" cy="34563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5"/>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Руки свободно лежат на столе. </a:t>
                        </a:r>
                      </a:p>
                      <a:p>
                        <a:pPr marL="342900" marR="0" lvl="0" indent="-342900" algn="l" defTabSz="914400" rtl="0" eaLnBrk="1" fontAlgn="auto" latinLnBrk="0" hangingPunct="1">
                          <a:lnSpc>
                            <a:spcPct val="100000"/>
                          </a:lnSpc>
                          <a:spcBef>
                            <a:spcPct val="20000"/>
                          </a:spcBef>
                          <a:spcAft>
                            <a:spcPts val="0"/>
                          </a:spcAft>
                          <a:buClrTx/>
                          <a:buSzTx/>
                          <a:buBlip>
                            <a:blip r:embed="rId5"/>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Ноги согнуты в тазобедренном и коленном суставах под прямым углом и располагаются под столом на соответствующей подставке. </a:t>
                        </a:r>
                        <a:endParaRPr kumimoji="0" lang="ru-RU" sz="16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sp>
                  <p:nvSpPr>
                    <p:cNvPr id="10" name="Содержимое 6"/>
                    <p:cNvSpPr txBox="1">
                      <a:spLocks/>
                    </p:cNvSpPr>
                    <p:nvPr/>
                  </p:nvSpPr>
                  <p:spPr>
                    <a:xfrm>
                      <a:off x="323528" y="1196752"/>
                      <a:ext cx="2664296" cy="381642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5"/>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Чтобы обеспечить устойчивость посадки, ребенок должен сидеть на стуле, опираясь на 2/3 - 3/4 длины бедра. Между корпусом тела и краем стола сохраняется свободное пространство не менее 5 см.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pic>
                <p:nvPicPr>
                  <p:cNvPr id="5123" name="Picture 3" descr="C:\Users\Преподаватель\Desktop\i7.jpg"/>
                  <p:cNvPicPr>
                    <a:picLocks noChangeAspect="1" noChangeArrowheads="1"/>
                  </p:cNvPicPr>
                  <p:nvPr/>
                </p:nvPicPr>
                <p:blipFill>
                  <a:blip r:embed="rId6" cstate="email"/>
                  <a:srcRect/>
                  <a:stretch>
                    <a:fillRect/>
                  </a:stretch>
                </p:blipFill>
                <p:spPr bwMode="auto">
                  <a:xfrm>
                    <a:off x="683568" y="4581128"/>
                    <a:ext cx="2021440" cy="2076822"/>
                  </a:xfrm>
                  <a:prstGeom prst="rect">
                    <a:avLst/>
                  </a:prstGeom>
                  <a:noFill/>
                </p:spPr>
              </p:pic>
            </p:grpSp>
            <p:cxnSp>
              <p:nvCxnSpPr>
                <p:cNvPr id="17" name="Прямая соединительная линия 16"/>
                <p:cNvCxnSpPr/>
                <p:nvPr/>
              </p:nvCxnSpPr>
              <p:spPr>
                <a:xfrm>
                  <a:off x="539552" y="4509120"/>
                  <a:ext cx="8280920" cy="13681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cxnSp>
          <p:nvCxnSpPr>
            <p:cNvPr id="19" name="Прямая соединительная линия 18"/>
            <p:cNvCxnSpPr/>
            <p:nvPr/>
          </p:nvCxnSpPr>
          <p:spPr>
            <a:xfrm flipV="1">
              <a:off x="395536" y="4365104"/>
              <a:ext cx="8352928" cy="165618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2" name="Рамка 21"/>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55576" y="2348880"/>
          <a:ext cx="7344816" cy="3960441"/>
        </p:xfrm>
        <a:graphic>
          <a:graphicData uri="http://schemas.openxmlformats.org/drawingml/2006/table">
            <a:tbl>
              <a:tblPr>
                <a:tableStyleId>{D7AC3CCA-C797-4891-BE02-D94E43425B78}</a:tableStyleId>
              </a:tblPr>
              <a:tblGrid>
                <a:gridCol w="2448272"/>
                <a:gridCol w="2448272"/>
                <a:gridCol w="2448272"/>
              </a:tblGrid>
              <a:tr h="1705893">
                <a:tc>
                  <a:txBody>
                    <a:bodyPr/>
                    <a:lstStyle/>
                    <a:p>
                      <a:pPr algn="ctr">
                        <a:lnSpc>
                          <a:spcPct val="115000"/>
                        </a:lnSpc>
                        <a:spcAft>
                          <a:spcPts val="1000"/>
                        </a:spcAft>
                      </a:pPr>
                      <a:r>
                        <a:rPr lang="ru-RU" sz="1600" dirty="0">
                          <a:latin typeface="Arial Black" pitchFamily="34" charset="0"/>
                        </a:rPr>
                        <a:t>Рост ребенка в см</a:t>
                      </a:r>
                      <a:endParaRPr lang="ru-RU" sz="1600" dirty="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dirty="0">
                          <a:latin typeface="Arial Black" pitchFamily="34" charset="0"/>
                        </a:rPr>
                        <a:t>Стол</a:t>
                      </a:r>
                      <a:br>
                        <a:rPr lang="ru-RU" sz="1600" dirty="0">
                          <a:latin typeface="Arial Black" pitchFamily="34" charset="0"/>
                        </a:rPr>
                      </a:br>
                      <a:r>
                        <a:rPr lang="ru-RU" sz="1600" dirty="0">
                          <a:latin typeface="Arial Black" pitchFamily="34" charset="0"/>
                        </a:rPr>
                        <a:t>Высота поверхности над полом, мм</a:t>
                      </a:r>
                      <a:endParaRPr lang="ru-RU" sz="1600" dirty="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dirty="0">
                          <a:latin typeface="Arial Black" pitchFamily="34" charset="0"/>
                        </a:rPr>
                        <a:t>Стул</a:t>
                      </a:r>
                      <a:br>
                        <a:rPr lang="ru-RU" sz="1600" dirty="0">
                          <a:latin typeface="Arial Black" pitchFamily="34" charset="0"/>
                        </a:rPr>
                      </a:br>
                      <a:r>
                        <a:rPr lang="ru-RU" sz="1600" dirty="0">
                          <a:latin typeface="Arial Black" pitchFamily="34" charset="0"/>
                        </a:rPr>
                        <a:t>Высота сидения над полом, мм</a:t>
                      </a:r>
                      <a:endParaRPr lang="ru-RU" sz="1600" dirty="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r>
              <a:tr h="751516">
                <a:tc>
                  <a:txBody>
                    <a:bodyPr/>
                    <a:lstStyle/>
                    <a:p>
                      <a:pPr algn="ctr">
                        <a:lnSpc>
                          <a:spcPct val="115000"/>
                        </a:lnSpc>
                        <a:spcAft>
                          <a:spcPts val="1000"/>
                        </a:spcAft>
                      </a:pPr>
                      <a:r>
                        <a:rPr lang="ru-RU" sz="1600">
                          <a:latin typeface="Arial Black" pitchFamily="34" charset="0"/>
                        </a:rPr>
                        <a:t>90 - 100</a:t>
                      </a:r>
                      <a:endParaRPr lang="ru-RU" sz="160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a:latin typeface="Arial Black" pitchFamily="34" charset="0"/>
                        </a:rPr>
                        <a:t>420</a:t>
                      </a:r>
                      <a:endParaRPr lang="ru-RU" sz="160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dirty="0">
                          <a:latin typeface="Arial Black" pitchFamily="34" charset="0"/>
                        </a:rPr>
                        <a:t>240</a:t>
                      </a:r>
                      <a:endParaRPr lang="ru-RU" sz="1600" dirty="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r>
              <a:tr h="751516">
                <a:tc>
                  <a:txBody>
                    <a:bodyPr/>
                    <a:lstStyle/>
                    <a:p>
                      <a:pPr algn="ctr">
                        <a:lnSpc>
                          <a:spcPct val="115000"/>
                        </a:lnSpc>
                        <a:spcAft>
                          <a:spcPts val="1000"/>
                        </a:spcAft>
                      </a:pPr>
                      <a:r>
                        <a:rPr lang="ru-RU" sz="1600">
                          <a:latin typeface="Arial Black" pitchFamily="34" charset="0"/>
                        </a:rPr>
                        <a:t>101 - 115</a:t>
                      </a:r>
                      <a:endParaRPr lang="ru-RU" sz="160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a:latin typeface="Arial Black" pitchFamily="34" charset="0"/>
                        </a:rPr>
                        <a:t>460</a:t>
                      </a:r>
                      <a:endParaRPr lang="ru-RU" sz="160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dirty="0">
                          <a:latin typeface="Arial Black" pitchFamily="34" charset="0"/>
                        </a:rPr>
                        <a:t>260</a:t>
                      </a:r>
                      <a:endParaRPr lang="ru-RU" sz="1600" dirty="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r>
              <a:tr h="751516">
                <a:tc>
                  <a:txBody>
                    <a:bodyPr/>
                    <a:lstStyle/>
                    <a:p>
                      <a:pPr algn="ctr">
                        <a:lnSpc>
                          <a:spcPct val="115000"/>
                        </a:lnSpc>
                        <a:spcAft>
                          <a:spcPts val="1000"/>
                        </a:spcAft>
                      </a:pPr>
                      <a:r>
                        <a:rPr lang="ru-RU" sz="1600">
                          <a:latin typeface="Arial Black" pitchFamily="34" charset="0"/>
                        </a:rPr>
                        <a:t>116 - 130</a:t>
                      </a:r>
                      <a:endParaRPr lang="ru-RU" sz="160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a:latin typeface="Arial Black" pitchFamily="34" charset="0"/>
                        </a:rPr>
                        <a:t>520</a:t>
                      </a:r>
                      <a:endParaRPr lang="ru-RU" sz="160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c>
                  <a:txBody>
                    <a:bodyPr/>
                    <a:lstStyle/>
                    <a:p>
                      <a:pPr algn="ctr">
                        <a:lnSpc>
                          <a:spcPct val="115000"/>
                        </a:lnSpc>
                        <a:spcAft>
                          <a:spcPts val="1000"/>
                        </a:spcAft>
                      </a:pPr>
                      <a:r>
                        <a:rPr lang="ru-RU" sz="1600" dirty="0">
                          <a:latin typeface="Arial Black" pitchFamily="34" charset="0"/>
                        </a:rPr>
                        <a:t>300</a:t>
                      </a:r>
                      <a:endParaRPr lang="ru-RU" sz="1600" dirty="0">
                        <a:latin typeface="Arial Black" pitchFamily="34" charset="0"/>
                        <a:ea typeface="Calibri"/>
                        <a:cs typeface="Times New Roman"/>
                      </a:endParaRPr>
                    </a:p>
                  </a:txBody>
                  <a:tcPr marL="19050" marR="19050" marT="19050" marB="19050" anchor="ctr">
                    <a:solidFill>
                      <a:schemeClr val="accent6">
                        <a:lumMod val="20000"/>
                        <a:lumOff val="80000"/>
                      </a:schemeClr>
                    </a:solidFill>
                  </a:tcPr>
                </a:tc>
              </a:tr>
            </a:tbl>
          </a:graphicData>
        </a:graphic>
      </p:graphicFrame>
      <p:sp>
        <p:nvSpPr>
          <p:cNvPr id="3" name="Прямоугольник 2"/>
          <p:cNvSpPr/>
          <p:nvPr/>
        </p:nvSpPr>
        <p:spPr>
          <a:xfrm>
            <a:off x="827584" y="620688"/>
            <a:ext cx="4032448" cy="1323439"/>
          </a:xfrm>
          <a:prstGeom prst="rect">
            <a:avLst/>
          </a:prstGeom>
        </p:spPr>
        <p:txBody>
          <a:bodyPr wrap="square">
            <a:spAutoFit/>
          </a:bodyPr>
          <a:lstStyle/>
          <a:p>
            <a:pPr>
              <a:buBlip>
                <a:blip r:embed="rId2"/>
              </a:buBlip>
            </a:pPr>
            <a:r>
              <a:rPr lang="ru-RU" sz="1600" dirty="0" smtClean="0">
                <a:latin typeface="Arial Black" pitchFamily="34" charset="0"/>
              </a:rPr>
              <a:t> Стол, на котором стоит компьютер, следует поставить в хорошо освещенное место, но так, чтобы на экране не было бликов. </a:t>
            </a:r>
            <a:endParaRPr lang="ru-RU" sz="1600" dirty="0">
              <a:latin typeface="Arial Black" pitchFamily="34" charset="0"/>
            </a:endParaRPr>
          </a:p>
        </p:txBody>
      </p:sp>
      <p:pic>
        <p:nvPicPr>
          <p:cNvPr id="6146" name="Picture 2" descr="C:\Users\Преподаватель\Desktop\i21.jpg"/>
          <p:cNvPicPr>
            <a:picLocks noChangeAspect="1" noChangeArrowheads="1"/>
          </p:cNvPicPr>
          <p:nvPr/>
        </p:nvPicPr>
        <p:blipFill>
          <a:blip r:embed="rId3" cstate="email"/>
          <a:srcRect/>
          <a:stretch>
            <a:fillRect/>
          </a:stretch>
        </p:blipFill>
        <p:spPr bwMode="auto">
          <a:xfrm>
            <a:off x="5382978" y="260648"/>
            <a:ext cx="3132348" cy="2088232"/>
          </a:xfrm>
          <a:prstGeom prst="rect">
            <a:avLst/>
          </a:prstGeom>
          <a:noFill/>
        </p:spPr>
      </p:pic>
      <p:sp>
        <p:nvSpPr>
          <p:cNvPr id="5" name="Рамка 4"/>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ChangeArrowheads="1" noChangeShapeType="1" noTextEdit="1"/>
          </p:cNvSpPr>
          <p:nvPr/>
        </p:nvSpPr>
        <p:spPr bwMode="auto">
          <a:xfrm>
            <a:off x="3707904" y="404664"/>
            <a:ext cx="4572000" cy="764704"/>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Подведём итоги.</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grpSp>
        <p:nvGrpSpPr>
          <p:cNvPr id="16" name="Группа 15"/>
          <p:cNvGrpSpPr/>
          <p:nvPr/>
        </p:nvGrpSpPr>
        <p:grpSpPr>
          <a:xfrm>
            <a:off x="251520" y="388524"/>
            <a:ext cx="8469045" cy="6208828"/>
            <a:chOff x="251520" y="388524"/>
            <a:chExt cx="8469045" cy="6208828"/>
          </a:xfrm>
        </p:grpSpPr>
        <p:grpSp>
          <p:nvGrpSpPr>
            <p:cNvPr id="15" name="Группа 14"/>
            <p:cNvGrpSpPr/>
            <p:nvPr/>
          </p:nvGrpSpPr>
          <p:grpSpPr>
            <a:xfrm>
              <a:off x="323528" y="836712"/>
              <a:ext cx="8397037" cy="5760640"/>
              <a:chOff x="323528" y="836712"/>
              <a:chExt cx="8397037" cy="5760640"/>
            </a:xfrm>
          </p:grpSpPr>
          <p:pic>
            <p:nvPicPr>
              <p:cNvPr id="7170" name="Picture 2" descr="C:\Users\Преподаватель\Desktop\iп.jpg"/>
              <p:cNvPicPr>
                <a:picLocks noChangeAspect="1" noChangeArrowheads="1"/>
              </p:cNvPicPr>
              <p:nvPr/>
            </p:nvPicPr>
            <p:blipFill>
              <a:blip r:embed="rId2" cstate="email"/>
              <a:srcRect/>
              <a:stretch>
                <a:fillRect/>
              </a:stretch>
            </p:blipFill>
            <p:spPr bwMode="auto">
              <a:xfrm>
                <a:off x="2555777" y="836712"/>
                <a:ext cx="936104" cy="759003"/>
              </a:xfrm>
              <a:prstGeom prst="rect">
                <a:avLst/>
              </a:prstGeom>
              <a:noFill/>
            </p:spPr>
          </p:pic>
          <p:grpSp>
            <p:nvGrpSpPr>
              <p:cNvPr id="14" name="Группа 13"/>
              <p:cNvGrpSpPr/>
              <p:nvPr/>
            </p:nvGrpSpPr>
            <p:grpSpPr>
              <a:xfrm>
                <a:off x="323528" y="1412776"/>
                <a:ext cx="8397037" cy="5184576"/>
                <a:chOff x="323528" y="1412776"/>
                <a:chExt cx="8397037" cy="5184576"/>
              </a:xfrm>
            </p:grpSpPr>
            <p:sp>
              <p:nvSpPr>
                <p:cNvPr id="2" name="Содержимое 2"/>
                <p:cNvSpPr txBox="1">
                  <a:spLocks/>
                </p:cNvSpPr>
                <p:nvPr/>
              </p:nvSpPr>
              <p:spPr>
                <a:xfrm>
                  <a:off x="323528" y="1772816"/>
                  <a:ext cx="4248472" cy="374441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беспокойство, рассеянность, усталость начинают проявляться уже на 14-й минуте работы ребенка на компьютере, а после 20 минут - у 25% детей были зафиксированы неприятные явления как со стороны центральной нервной системы, так и со стороны зрительного аппарата.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16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nvGrpSpPr>
                <p:cNvPr id="13" name="Группа 12"/>
                <p:cNvGrpSpPr/>
                <p:nvPr/>
              </p:nvGrpSpPr>
              <p:grpSpPr>
                <a:xfrm>
                  <a:off x="2699792" y="1412776"/>
                  <a:ext cx="6020773" cy="5184576"/>
                  <a:chOff x="2699792" y="1412776"/>
                  <a:chExt cx="6020773" cy="5184576"/>
                </a:xfrm>
              </p:grpSpPr>
              <p:pic>
                <p:nvPicPr>
                  <p:cNvPr id="7172" name="Picture 4" descr="C:\Users\Преподаватель\Desktop\i12-ф.jpg"/>
                  <p:cNvPicPr>
                    <a:picLocks noChangeAspect="1" noChangeArrowheads="1"/>
                  </p:cNvPicPr>
                  <p:nvPr/>
                </p:nvPicPr>
                <p:blipFill>
                  <a:blip r:embed="rId4" cstate="email"/>
                  <a:srcRect/>
                  <a:stretch>
                    <a:fillRect/>
                  </a:stretch>
                </p:blipFill>
                <p:spPr bwMode="auto">
                  <a:xfrm>
                    <a:off x="2699792" y="4653136"/>
                    <a:ext cx="2916324" cy="1944216"/>
                  </a:xfrm>
                  <a:prstGeom prst="rect">
                    <a:avLst/>
                  </a:prstGeom>
                  <a:noFill/>
                </p:spPr>
              </p:pic>
              <p:grpSp>
                <p:nvGrpSpPr>
                  <p:cNvPr id="12" name="Группа 11"/>
                  <p:cNvGrpSpPr/>
                  <p:nvPr/>
                </p:nvGrpSpPr>
                <p:grpSpPr>
                  <a:xfrm>
                    <a:off x="4283968" y="1412776"/>
                    <a:ext cx="4436597" cy="3240360"/>
                    <a:chOff x="4283968" y="1412776"/>
                    <a:chExt cx="4436597" cy="3240360"/>
                  </a:xfrm>
                </p:grpSpPr>
                <p:pic>
                  <p:nvPicPr>
                    <p:cNvPr id="7171" name="Picture 3" descr="C:\Users\Преподаватель\Desktop\i38.jpg"/>
                    <p:cNvPicPr>
                      <a:picLocks noChangeAspect="1" noChangeArrowheads="1"/>
                    </p:cNvPicPr>
                    <p:nvPr/>
                  </p:nvPicPr>
                  <p:blipFill>
                    <a:blip r:embed="rId5" cstate="email"/>
                    <a:srcRect/>
                    <a:stretch>
                      <a:fillRect/>
                    </a:stretch>
                  </p:blipFill>
                  <p:spPr bwMode="auto">
                    <a:xfrm>
                      <a:off x="4283968" y="2636912"/>
                      <a:ext cx="2475635" cy="2016224"/>
                    </a:xfrm>
                    <a:prstGeom prst="rect">
                      <a:avLst/>
                    </a:prstGeom>
                    <a:noFill/>
                  </p:spPr>
                </p:pic>
                <p:pic>
                  <p:nvPicPr>
                    <p:cNvPr id="7173" name="Picture 5" descr="C:\Users\Преподаватель\Desktop\iмм.jpg"/>
                    <p:cNvPicPr>
                      <a:picLocks noChangeAspect="1" noChangeArrowheads="1"/>
                    </p:cNvPicPr>
                    <p:nvPr/>
                  </p:nvPicPr>
                  <p:blipFill>
                    <a:blip r:embed="rId6" cstate="email"/>
                    <a:srcRect/>
                    <a:stretch>
                      <a:fillRect/>
                    </a:stretch>
                  </p:blipFill>
                  <p:spPr bwMode="auto">
                    <a:xfrm>
                      <a:off x="6228184" y="1412776"/>
                      <a:ext cx="2492381" cy="1788790"/>
                    </a:xfrm>
                    <a:prstGeom prst="rect">
                      <a:avLst/>
                    </a:prstGeom>
                    <a:noFill/>
                  </p:spPr>
                </p:pic>
              </p:grpSp>
            </p:grpSp>
          </p:grpSp>
        </p:grpSp>
        <p:pic>
          <p:nvPicPr>
            <p:cNvPr id="7174" name="Picture 6" descr="C:\Users\Преподаватель\Desktop\iо7.jpg"/>
            <p:cNvPicPr>
              <a:picLocks noChangeAspect="1" noChangeArrowheads="1"/>
            </p:cNvPicPr>
            <p:nvPr/>
          </p:nvPicPr>
          <p:blipFill>
            <a:blip r:embed="rId7" cstate="email"/>
            <a:srcRect/>
            <a:stretch>
              <a:fillRect/>
            </a:stretch>
          </p:blipFill>
          <p:spPr bwMode="auto">
            <a:xfrm>
              <a:off x="251520" y="388524"/>
              <a:ext cx="2088232" cy="1143192"/>
            </a:xfrm>
            <a:prstGeom prst="rect">
              <a:avLst/>
            </a:prstGeom>
            <a:noFill/>
          </p:spPr>
        </p:pic>
      </p:grpSp>
      <p:sp>
        <p:nvSpPr>
          <p:cNvPr id="11" name="Рамка 10"/>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ChangeArrowheads="1" noChangeShapeType="1" noTextEdit="1"/>
          </p:cNvSpPr>
          <p:nvPr/>
        </p:nvSpPr>
        <p:spPr bwMode="auto">
          <a:xfrm>
            <a:off x="611560" y="404664"/>
            <a:ext cx="4572000" cy="764704"/>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Подведём итоги.</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grpSp>
        <p:nvGrpSpPr>
          <p:cNvPr id="17" name="Группа 16"/>
          <p:cNvGrpSpPr/>
          <p:nvPr/>
        </p:nvGrpSpPr>
        <p:grpSpPr>
          <a:xfrm>
            <a:off x="395536" y="332656"/>
            <a:ext cx="8229600" cy="6149280"/>
            <a:chOff x="395536" y="332656"/>
            <a:chExt cx="8229600" cy="6149280"/>
          </a:xfrm>
        </p:grpSpPr>
        <p:sp>
          <p:nvSpPr>
            <p:cNvPr id="4" name="Содержимое 4"/>
            <p:cNvSpPr txBox="1">
              <a:spLocks/>
            </p:cNvSpPr>
            <p:nvPr/>
          </p:nvSpPr>
          <p:spPr>
            <a:xfrm>
              <a:off x="395536" y="4941168"/>
              <a:ext cx="8229600" cy="1540768"/>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15 минут не ежедневно, а лишь три раза в неделю, через день! Таковы данные  исследований. Доподлинно известно, что сегодня в домах, где родители не особенно осведомлены, дети просиживают за экраном не 15 минут три раза в неделю, а ежедневно , и по многу часов!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6" name="Группа 15"/>
            <p:cNvGrpSpPr/>
            <p:nvPr/>
          </p:nvGrpSpPr>
          <p:grpSpPr>
            <a:xfrm>
              <a:off x="395536" y="332656"/>
              <a:ext cx="8229600" cy="4637112"/>
              <a:chOff x="395536" y="332656"/>
              <a:chExt cx="8229600" cy="4637112"/>
            </a:xfrm>
          </p:grpSpPr>
          <p:sp>
            <p:nvSpPr>
              <p:cNvPr id="3" name="Содержимое 3"/>
              <p:cNvSpPr txBox="1">
                <a:spLocks/>
              </p:cNvSpPr>
              <p:nvPr/>
            </p:nvSpPr>
            <p:spPr>
              <a:xfrm>
                <a:off x="395536" y="3140968"/>
                <a:ext cx="8229600" cy="1828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lang="ru-RU" sz="1600" dirty="0" smtClean="0">
                    <a:latin typeface="Arial Black" pitchFamily="34" charset="0"/>
                  </a:rPr>
                  <a:t>Ч</a:t>
                </a: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то происходит или может произойти с ребенком, часами бесконтрольно просиживающим за компьютером. Дети близоруких (средней или сильной степени) родителей неблагоприятно реагируют уже через 10 минут. Без ущерба для здоровья ребенок может непрерывно работать за компьютером всего 15 минут, а дети близоруких родителей - только 10 минут. </a:t>
                </a:r>
              </a:p>
            </p:txBody>
          </p:sp>
          <p:grpSp>
            <p:nvGrpSpPr>
              <p:cNvPr id="15" name="Группа 14"/>
              <p:cNvGrpSpPr/>
              <p:nvPr/>
            </p:nvGrpSpPr>
            <p:grpSpPr>
              <a:xfrm>
                <a:off x="395536" y="332656"/>
                <a:ext cx="7920880" cy="2652886"/>
                <a:chOff x="395536" y="332656"/>
                <a:chExt cx="7920880" cy="2652886"/>
              </a:xfrm>
            </p:grpSpPr>
            <p:pic>
              <p:nvPicPr>
                <p:cNvPr id="8195" name="Picture 3" descr="C:\Users\Преподаватель\Desktop\iоо.jpg"/>
                <p:cNvPicPr>
                  <a:picLocks noChangeAspect="1" noChangeArrowheads="1"/>
                </p:cNvPicPr>
                <p:nvPr/>
              </p:nvPicPr>
              <p:blipFill>
                <a:blip r:embed="rId3" cstate="email"/>
                <a:srcRect/>
                <a:stretch>
                  <a:fillRect/>
                </a:stretch>
              </p:blipFill>
              <p:spPr bwMode="auto">
                <a:xfrm>
                  <a:off x="395536" y="1435131"/>
                  <a:ext cx="2160240" cy="1550411"/>
                </a:xfrm>
                <a:prstGeom prst="rect">
                  <a:avLst/>
                </a:prstGeom>
                <a:noFill/>
              </p:spPr>
            </p:pic>
            <p:grpSp>
              <p:nvGrpSpPr>
                <p:cNvPr id="14" name="Группа 13"/>
                <p:cNvGrpSpPr/>
                <p:nvPr/>
              </p:nvGrpSpPr>
              <p:grpSpPr>
                <a:xfrm>
                  <a:off x="3203848" y="332656"/>
                  <a:ext cx="5112568" cy="2652886"/>
                  <a:chOff x="3203848" y="332656"/>
                  <a:chExt cx="5112568" cy="2652886"/>
                </a:xfrm>
              </p:grpSpPr>
              <p:pic>
                <p:nvPicPr>
                  <p:cNvPr id="8194" name="Picture 2" descr="C:\Users\Преподаватель\Desktop\iббб.jpg"/>
                  <p:cNvPicPr>
                    <a:picLocks noChangeAspect="1" noChangeArrowheads="1"/>
                  </p:cNvPicPr>
                  <p:nvPr/>
                </p:nvPicPr>
                <p:blipFill>
                  <a:blip r:embed="rId4" cstate="email"/>
                  <a:srcRect/>
                  <a:stretch>
                    <a:fillRect/>
                  </a:stretch>
                </p:blipFill>
                <p:spPr bwMode="auto">
                  <a:xfrm>
                    <a:off x="3203848" y="1484784"/>
                    <a:ext cx="2191107" cy="1500758"/>
                  </a:xfrm>
                  <a:prstGeom prst="rect">
                    <a:avLst/>
                  </a:prstGeom>
                  <a:noFill/>
                </p:spPr>
              </p:pic>
              <p:grpSp>
                <p:nvGrpSpPr>
                  <p:cNvPr id="13" name="Группа 12"/>
                  <p:cNvGrpSpPr/>
                  <p:nvPr/>
                </p:nvGrpSpPr>
                <p:grpSpPr>
                  <a:xfrm>
                    <a:off x="5364088" y="332656"/>
                    <a:ext cx="2952328" cy="2652886"/>
                    <a:chOff x="5364088" y="332656"/>
                    <a:chExt cx="2952328" cy="2652886"/>
                  </a:xfrm>
                </p:grpSpPr>
                <p:grpSp>
                  <p:nvGrpSpPr>
                    <p:cNvPr id="12" name="Группа 11"/>
                    <p:cNvGrpSpPr/>
                    <p:nvPr/>
                  </p:nvGrpSpPr>
                  <p:grpSpPr>
                    <a:xfrm>
                      <a:off x="5364088" y="332656"/>
                      <a:ext cx="2952328" cy="1057518"/>
                      <a:chOff x="5364088" y="332656"/>
                      <a:chExt cx="2952328" cy="1057518"/>
                    </a:xfrm>
                  </p:grpSpPr>
                  <p:pic>
                    <p:nvPicPr>
                      <p:cNvPr id="6" name="Picture 6" descr="C:\Users\Преподаватель\Desktop\iо7.jpg"/>
                      <p:cNvPicPr>
                        <a:picLocks noChangeAspect="1" noChangeArrowheads="1"/>
                      </p:cNvPicPr>
                      <p:nvPr/>
                    </p:nvPicPr>
                    <p:blipFill>
                      <a:blip r:embed="rId5" cstate="email"/>
                      <a:srcRect/>
                      <a:stretch>
                        <a:fillRect/>
                      </a:stretch>
                    </p:blipFill>
                    <p:spPr bwMode="auto">
                      <a:xfrm>
                        <a:off x="5364088" y="404664"/>
                        <a:ext cx="1800200" cy="985510"/>
                      </a:xfrm>
                      <a:prstGeom prst="rect">
                        <a:avLst/>
                      </a:prstGeom>
                      <a:noFill/>
                    </p:spPr>
                  </p:pic>
                  <p:pic>
                    <p:nvPicPr>
                      <p:cNvPr id="7" name="Picture 2" descr="C:\Users\Преподаватель\Desktop\iп.jpg"/>
                      <p:cNvPicPr>
                        <a:picLocks noChangeAspect="1" noChangeArrowheads="1"/>
                      </p:cNvPicPr>
                      <p:nvPr/>
                    </p:nvPicPr>
                    <p:blipFill>
                      <a:blip r:embed="rId6" cstate="email"/>
                      <a:srcRect/>
                      <a:stretch>
                        <a:fillRect/>
                      </a:stretch>
                    </p:blipFill>
                    <p:spPr bwMode="auto">
                      <a:xfrm>
                        <a:off x="7380312" y="332656"/>
                        <a:ext cx="936104" cy="759003"/>
                      </a:xfrm>
                      <a:prstGeom prst="rect">
                        <a:avLst/>
                      </a:prstGeom>
                      <a:noFill/>
                    </p:spPr>
                  </p:pic>
                </p:grpSp>
                <p:pic>
                  <p:nvPicPr>
                    <p:cNvPr id="8196" name="Picture 4" descr="C:\Users\Преподаватель\Desktop\iррр.jpg"/>
                    <p:cNvPicPr>
                      <a:picLocks noChangeAspect="1" noChangeArrowheads="1"/>
                    </p:cNvPicPr>
                    <p:nvPr/>
                  </p:nvPicPr>
                  <p:blipFill>
                    <a:blip r:embed="rId7" cstate="email"/>
                    <a:srcRect/>
                    <a:stretch>
                      <a:fillRect/>
                    </a:stretch>
                  </p:blipFill>
                  <p:spPr bwMode="auto">
                    <a:xfrm>
                      <a:off x="5940152" y="1556792"/>
                      <a:ext cx="2133600" cy="1428750"/>
                    </a:xfrm>
                    <a:prstGeom prst="rect">
                      <a:avLst/>
                    </a:prstGeom>
                    <a:noFill/>
                  </p:spPr>
                </p:pic>
              </p:grpSp>
            </p:grpSp>
          </p:grpSp>
        </p:grpSp>
      </p:grpSp>
      <p:sp>
        <p:nvSpPr>
          <p:cNvPr id="11" name="Рамка 10"/>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1763688" y="476672"/>
            <a:ext cx="4572000" cy="764704"/>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Подведём итоги.</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5" name="Содержимое 3"/>
          <p:cNvSpPr>
            <a:spLocks noGrp="1"/>
          </p:cNvSpPr>
          <p:nvPr>
            <p:ph idx="1"/>
          </p:nvPr>
        </p:nvSpPr>
        <p:spPr>
          <a:xfrm>
            <a:off x="395536" y="2996952"/>
            <a:ext cx="5544616" cy="1440160"/>
          </a:xfrm>
          <a:ln>
            <a:solidFill>
              <a:srgbClr val="0070C0"/>
            </a:solidFill>
          </a:ln>
        </p:spPr>
        <p:txBody>
          <a:bodyPr>
            <a:normAutofit/>
          </a:bodyPr>
          <a:lstStyle/>
          <a:p>
            <a:pPr>
              <a:buBlip>
                <a:blip r:embed="rId2"/>
              </a:buBlip>
            </a:pPr>
            <a:r>
              <a:rPr lang="ru-RU" sz="2000" dirty="0" smtClean="0">
                <a:latin typeface="Arial Black" pitchFamily="34" charset="0"/>
              </a:rPr>
              <a:t>Предупредить переутомление можно, если:</a:t>
            </a:r>
          </a:p>
          <a:p>
            <a:pPr>
              <a:buBlip>
                <a:blip r:embed="rId3"/>
              </a:buBlip>
            </a:pPr>
            <a:r>
              <a:rPr lang="ru-RU" sz="2000" dirty="0" smtClean="0">
                <a:latin typeface="Arial Black" pitchFamily="34" charset="0"/>
              </a:rPr>
              <a:t>ограничить длительность работы ребенка за компьютером, </a:t>
            </a:r>
          </a:p>
        </p:txBody>
      </p:sp>
      <p:sp>
        <p:nvSpPr>
          <p:cNvPr id="4" name="Содержимое 2"/>
          <p:cNvSpPr txBox="1">
            <a:spLocks/>
          </p:cNvSpPr>
          <p:nvPr/>
        </p:nvSpPr>
        <p:spPr>
          <a:xfrm>
            <a:off x="467544" y="1340768"/>
            <a:ext cx="8229600" cy="15121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1800" b="1" i="0" u="none" strike="noStrike" kern="1200" cap="none" spc="0" normalizeH="0" baseline="0" noProof="0" smtClean="0">
                <a:ln>
                  <a:noFill/>
                </a:ln>
                <a:solidFill>
                  <a:schemeClr val="tx1"/>
                </a:solidFill>
                <a:effectLst/>
                <a:uLnTx/>
                <a:uFillTx/>
                <a:latin typeface="Arial Black" pitchFamily="34" charset="0"/>
                <a:ea typeface="Meiryo" pitchFamily="34" charset="-128"/>
                <a:cs typeface="Meiryo" pitchFamily="34" charset="-128"/>
              </a:rPr>
              <a:t>Занятия на компьютере отнимают много сил и у взрослого человека, а дети устают еще больше. Нервное и эмоциональное напряжение и утомление зрения, накапливаясь со временем, отрицательно сказываются на последующей деятельности. </a:t>
            </a:r>
            <a:endParaRPr kumimoji="0" lang="ru-RU" sz="1800" b="1" i="0" u="none" strike="noStrike" kern="1200" cap="none" spc="0" normalizeH="0" baseline="0" noProof="0" dirty="0" smtClean="0">
              <a:ln>
                <a:noFill/>
              </a:ln>
              <a:solidFill>
                <a:schemeClr val="tx1"/>
              </a:solidFill>
              <a:effectLst/>
              <a:uLnTx/>
              <a:uFillTx/>
              <a:latin typeface="Arial Black" pitchFamily="34" charset="0"/>
              <a:ea typeface="Meiryo" pitchFamily="34" charset="-128"/>
              <a:cs typeface="Meiryo" pitchFamily="34" charset="-128"/>
            </a:endParaRPr>
          </a:p>
        </p:txBody>
      </p:sp>
      <p:grpSp>
        <p:nvGrpSpPr>
          <p:cNvPr id="9" name="Группа 8"/>
          <p:cNvGrpSpPr/>
          <p:nvPr/>
        </p:nvGrpSpPr>
        <p:grpSpPr>
          <a:xfrm>
            <a:off x="395536" y="2996952"/>
            <a:ext cx="8136904" cy="3168352"/>
            <a:chOff x="395536" y="2924944"/>
            <a:chExt cx="8136904" cy="3168352"/>
          </a:xfrm>
        </p:grpSpPr>
        <p:grpSp>
          <p:nvGrpSpPr>
            <p:cNvPr id="7" name="Группа 6"/>
            <p:cNvGrpSpPr/>
            <p:nvPr/>
          </p:nvGrpSpPr>
          <p:grpSpPr>
            <a:xfrm>
              <a:off x="395536" y="2924944"/>
              <a:ext cx="8136904" cy="3168352"/>
              <a:chOff x="467544" y="2924944"/>
              <a:chExt cx="8136904" cy="3168352"/>
            </a:xfrm>
          </p:grpSpPr>
          <p:pic>
            <p:nvPicPr>
              <p:cNvPr id="9218" name="Picture 2" descr="C:\Users\Преподаватель\Desktop\iя.jpg"/>
              <p:cNvPicPr>
                <a:picLocks noChangeAspect="1" noChangeArrowheads="1"/>
              </p:cNvPicPr>
              <p:nvPr/>
            </p:nvPicPr>
            <p:blipFill>
              <a:blip r:embed="rId4" cstate="email"/>
              <a:srcRect/>
              <a:stretch>
                <a:fillRect/>
              </a:stretch>
            </p:blipFill>
            <p:spPr bwMode="auto">
              <a:xfrm>
                <a:off x="6660232" y="2924944"/>
                <a:ext cx="1944216" cy="1402720"/>
              </a:xfrm>
              <a:prstGeom prst="rect">
                <a:avLst/>
              </a:prstGeom>
              <a:noFill/>
            </p:spPr>
          </p:pic>
          <p:sp>
            <p:nvSpPr>
              <p:cNvPr id="6" name="Содержимое 3"/>
              <p:cNvSpPr txBox="1">
                <a:spLocks/>
              </p:cNvSpPr>
              <p:nvPr/>
            </p:nvSpPr>
            <p:spPr>
              <a:xfrm>
                <a:off x="467544" y="4437112"/>
                <a:ext cx="7992888" cy="1656184"/>
              </a:xfrm>
              <a:prstGeom prst="rect">
                <a:avLst/>
              </a:prstGeom>
              <a:ln>
                <a:solidFill>
                  <a:srgbClr val="0070C0"/>
                </a:solidFill>
              </a:ln>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2000" b="0" i="0" u="none" strike="noStrike" kern="1200" cap="none" spc="0" normalizeH="0" baseline="0" noProof="0" dirty="0" smtClean="0">
                    <a:ln>
                      <a:noFill/>
                    </a:ln>
                    <a:solidFill>
                      <a:schemeClr val="tx1"/>
                    </a:solidFill>
                    <a:effectLst/>
                    <a:uLnTx/>
                    <a:uFillTx/>
                    <a:latin typeface="Arial Black" pitchFamily="34" charset="0"/>
                    <a:ea typeface="+mn-ea"/>
                    <a:cs typeface="+mn-cs"/>
                  </a:rPr>
                  <a:t>проводить гимнастику для глаз,</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ru-RU" sz="2000" b="0" i="0" u="none" strike="noStrike" kern="1200" cap="none" spc="0" normalizeH="0" baseline="0" noProof="0" dirty="0" smtClean="0">
                    <a:ln>
                      <a:noFill/>
                    </a:ln>
                    <a:solidFill>
                      <a:schemeClr val="tx1"/>
                    </a:solidFill>
                    <a:effectLst/>
                    <a:uLnTx/>
                    <a:uFillTx/>
                    <a:latin typeface="Arial Black" pitchFamily="34" charset="0"/>
                    <a:ea typeface="+mn-ea"/>
                    <a:cs typeface="+mn-cs"/>
                  </a:rPr>
                  <a:t>правильно обустроить рабочее место,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ru-RU" sz="2000" b="0" i="0" u="none" strike="noStrike" kern="1200" cap="none" spc="0" normalizeH="0" baseline="0" noProof="0" dirty="0" smtClean="0">
                    <a:ln>
                      <a:noFill/>
                    </a:ln>
                    <a:solidFill>
                      <a:schemeClr val="tx1"/>
                    </a:solidFill>
                    <a:effectLst/>
                    <a:uLnTx/>
                    <a:uFillTx/>
                    <a:latin typeface="Arial Black" pitchFamily="34" charset="0"/>
                    <a:ea typeface="+mn-ea"/>
                    <a:cs typeface="+mn-cs"/>
                  </a:rPr>
                  <a:t>использовать только качественные программы, соответствующие возрасту ребенка. </a:t>
                </a:r>
                <a:endParaRPr kumimoji="0" lang="ru-RU" sz="20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pic>
          <p:nvPicPr>
            <p:cNvPr id="8" name="Picture 47" descr="38"/>
            <p:cNvPicPr>
              <a:picLocks noChangeAspect="1" noChangeArrowheads="1" noCrop="1"/>
            </p:cNvPicPr>
            <p:nvPr/>
          </p:nvPicPr>
          <p:blipFill>
            <a:blip r:embed="rId5" cstate="email"/>
            <a:srcRect/>
            <a:stretch>
              <a:fillRect/>
            </a:stretch>
          </p:blipFill>
          <p:spPr bwMode="auto">
            <a:xfrm>
              <a:off x="5868144" y="2996952"/>
              <a:ext cx="952500" cy="714375"/>
            </a:xfrm>
            <a:prstGeom prst="rect">
              <a:avLst/>
            </a:prstGeom>
            <a:noFill/>
            <a:ln w="9525">
              <a:noFill/>
              <a:miter lim="800000"/>
              <a:headEnd/>
              <a:tailEnd/>
            </a:ln>
          </p:spPr>
        </p:pic>
      </p:grpSp>
      <p:sp>
        <p:nvSpPr>
          <p:cNvPr id="10" name="Рамка 9"/>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Группа 10"/>
          <p:cNvGrpSpPr/>
          <p:nvPr/>
        </p:nvGrpSpPr>
        <p:grpSpPr>
          <a:xfrm>
            <a:off x="323528" y="620688"/>
            <a:ext cx="8352928" cy="5616624"/>
            <a:chOff x="323528" y="620688"/>
            <a:chExt cx="8352928" cy="5616624"/>
          </a:xfrm>
        </p:grpSpPr>
        <p:pic>
          <p:nvPicPr>
            <p:cNvPr id="10242" name="Picture 2" descr="C:\Users\Преподаватель\Desktop\i10-ф.jpg"/>
            <p:cNvPicPr>
              <a:picLocks noChangeAspect="1" noChangeArrowheads="1"/>
            </p:cNvPicPr>
            <p:nvPr/>
          </p:nvPicPr>
          <p:blipFill>
            <a:blip r:embed="rId2" cstate="email"/>
            <a:srcRect/>
            <a:stretch>
              <a:fillRect/>
            </a:stretch>
          </p:blipFill>
          <p:spPr bwMode="auto">
            <a:xfrm>
              <a:off x="323528" y="620688"/>
              <a:ext cx="2808312" cy="1872208"/>
            </a:xfrm>
            <a:prstGeom prst="rect">
              <a:avLst/>
            </a:prstGeom>
            <a:noFill/>
          </p:spPr>
        </p:pic>
        <p:grpSp>
          <p:nvGrpSpPr>
            <p:cNvPr id="10" name="Группа 9"/>
            <p:cNvGrpSpPr/>
            <p:nvPr/>
          </p:nvGrpSpPr>
          <p:grpSpPr>
            <a:xfrm>
              <a:off x="755576" y="1412776"/>
              <a:ext cx="7920880" cy="4824536"/>
              <a:chOff x="755576" y="1412776"/>
              <a:chExt cx="7920880" cy="4824536"/>
            </a:xfrm>
          </p:grpSpPr>
          <p:sp>
            <p:nvSpPr>
              <p:cNvPr id="4" name="Содержимое 2"/>
              <p:cNvSpPr txBox="1">
                <a:spLocks/>
              </p:cNvSpPr>
              <p:nvPr/>
            </p:nvSpPr>
            <p:spPr>
              <a:xfrm>
                <a:off x="3275856" y="1412776"/>
                <a:ext cx="5400600" cy="2160240"/>
              </a:xfrm>
              <a:prstGeom prst="rect">
                <a:avLst/>
              </a:prstGeom>
              <a:ln>
                <a:solidFill>
                  <a:srgbClr val="0070C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2000" b="0" i="0" u="none" strike="noStrike" kern="1200" cap="none" spc="0" normalizeH="0" baseline="0" noProof="0" dirty="0" smtClean="0">
                    <a:ln>
                      <a:noFill/>
                    </a:ln>
                    <a:solidFill>
                      <a:schemeClr val="tx1"/>
                    </a:solidFill>
                    <a:effectLst/>
                    <a:uLnTx/>
                    <a:uFillTx/>
                    <a:latin typeface="Arial Black" pitchFamily="34" charset="0"/>
                    <a:ea typeface="+mn-ea"/>
                    <a:cs typeface="+mn-cs"/>
                  </a:rPr>
                  <a:t>Возможно, кого-то из родителей шокируют  рекомендации  врачей и психологов - ведь для многих из них это попросту сильно меняет устоявшиеся домашние правила.</a:t>
                </a:r>
                <a:endParaRPr kumimoji="0" lang="ru-RU" sz="20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grpSp>
            <p:nvGrpSpPr>
              <p:cNvPr id="9" name="Группа 8"/>
              <p:cNvGrpSpPr/>
              <p:nvPr/>
            </p:nvGrpSpPr>
            <p:grpSpPr>
              <a:xfrm>
                <a:off x="755576" y="3717032"/>
                <a:ext cx="6920036" cy="2520280"/>
                <a:chOff x="755576" y="3717032"/>
                <a:chExt cx="6920036" cy="2520280"/>
              </a:xfrm>
            </p:grpSpPr>
            <p:pic>
              <p:nvPicPr>
                <p:cNvPr id="10243" name="Picture 3" descr="C:\Users\Преподаватель\Desktop\iооо.jpg"/>
                <p:cNvPicPr>
                  <a:picLocks noChangeAspect="1" noChangeArrowheads="1"/>
                </p:cNvPicPr>
                <p:nvPr/>
              </p:nvPicPr>
              <p:blipFill>
                <a:blip r:embed="rId4" cstate="email"/>
                <a:srcRect/>
                <a:stretch>
                  <a:fillRect/>
                </a:stretch>
              </p:blipFill>
              <p:spPr bwMode="auto">
                <a:xfrm>
                  <a:off x="755576" y="3717032"/>
                  <a:ext cx="3461185" cy="2520280"/>
                </a:xfrm>
                <a:prstGeom prst="rect">
                  <a:avLst/>
                </a:prstGeom>
                <a:noFill/>
              </p:spPr>
            </p:pic>
            <p:pic>
              <p:nvPicPr>
                <p:cNvPr id="10244" name="Picture 4" descr="C:\Users\Преподаватель\Desktop\iьь.jpg"/>
                <p:cNvPicPr>
                  <a:picLocks noChangeAspect="1" noChangeArrowheads="1"/>
                </p:cNvPicPr>
                <p:nvPr/>
              </p:nvPicPr>
              <p:blipFill>
                <a:blip r:embed="rId5" cstate="email"/>
                <a:srcRect/>
                <a:stretch>
                  <a:fillRect/>
                </a:stretch>
              </p:blipFill>
              <p:spPr bwMode="auto">
                <a:xfrm>
                  <a:off x="4572000" y="3965787"/>
                  <a:ext cx="3103612" cy="2116099"/>
                </a:xfrm>
                <a:prstGeom prst="rect">
                  <a:avLst/>
                </a:prstGeom>
                <a:noFill/>
              </p:spPr>
            </p:pic>
          </p:grpSp>
        </p:grpSp>
      </p:grpSp>
      <p:sp>
        <p:nvSpPr>
          <p:cNvPr id="12" name="Рамка 11"/>
          <p:cNvSpPr/>
          <p:nvPr/>
        </p:nvSpPr>
        <p:spPr>
          <a:xfrm>
            <a:off x="0" y="0"/>
            <a:ext cx="9144000" cy="6858000"/>
          </a:xfrm>
          <a:prstGeom prst="frame">
            <a:avLst>
              <a:gd name="adj1" fmla="val 2038"/>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одержимое 2"/>
          <p:cNvSpPr>
            <a:spLocks noGrp="1"/>
          </p:cNvSpPr>
          <p:nvPr>
            <p:ph sz="half" idx="1"/>
          </p:nvPr>
        </p:nvSpPr>
        <p:spPr>
          <a:xfrm>
            <a:off x="323528" y="3212976"/>
            <a:ext cx="4608512" cy="1828800"/>
          </a:xfrm>
        </p:spPr>
        <p:txBody>
          <a:bodyPr>
            <a:normAutofit/>
          </a:bodyPr>
          <a:lstStyle/>
          <a:p>
            <a:pPr>
              <a:buNone/>
            </a:pPr>
            <a:r>
              <a:rPr lang="ru-RU" sz="2000" b="1" dirty="0" smtClean="0">
                <a:solidFill>
                  <a:srgbClr val="FF0000"/>
                </a:solidFill>
                <a:latin typeface="Franklin Gothic Book"/>
              </a:rPr>
              <a:t>→ </a:t>
            </a:r>
            <a:r>
              <a:rPr lang="ru-RU" sz="1600" dirty="0" smtClean="0">
                <a:latin typeface="Franklin Gothic Book"/>
              </a:rPr>
              <a:t>  </a:t>
            </a:r>
            <a:r>
              <a:rPr lang="ru-RU" sz="1600" dirty="0" smtClean="0">
                <a:latin typeface="Arial Black" pitchFamily="34" charset="0"/>
              </a:rPr>
              <a:t>В различной литературе можно найти разные требования относительно времени работы за компьютером детей определенного возраста.</a:t>
            </a:r>
            <a:endParaRPr lang="ru-RU" sz="1600" dirty="0"/>
          </a:p>
        </p:txBody>
      </p:sp>
      <p:grpSp>
        <p:nvGrpSpPr>
          <p:cNvPr id="17" name="Группа 16"/>
          <p:cNvGrpSpPr/>
          <p:nvPr/>
        </p:nvGrpSpPr>
        <p:grpSpPr>
          <a:xfrm>
            <a:off x="323528" y="332656"/>
            <a:ext cx="8468766" cy="6176664"/>
            <a:chOff x="323528" y="332656"/>
            <a:chExt cx="8468766" cy="6176664"/>
          </a:xfrm>
        </p:grpSpPr>
        <p:grpSp>
          <p:nvGrpSpPr>
            <p:cNvPr id="11" name="Группа 10"/>
            <p:cNvGrpSpPr/>
            <p:nvPr/>
          </p:nvGrpSpPr>
          <p:grpSpPr>
            <a:xfrm>
              <a:off x="323528" y="332656"/>
              <a:ext cx="8468766" cy="4536504"/>
              <a:chOff x="323528" y="332656"/>
              <a:chExt cx="8468766" cy="4536504"/>
            </a:xfrm>
          </p:grpSpPr>
          <p:pic>
            <p:nvPicPr>
              <p:cNvPr id="2053" name="Picture 5" descr="C:\Users\Преподаватель\Desktop\i25.jpg"/>
              <p:cNvPicPr>
                <a:picLocks noChangeAspect="1" noChangeArrowheads="1"/>
              </p:cNvPicPr>
              <p:nvPr/>
            </p:nvPicPr>
            <p:blipFill>
              <a:blip r:embed="rId2" cstate="email"/>
              <a:srcRect/>
              <a:stretch>
                <a:fillRect/>
              </a:stretch>
            </p:blipFill>
            <p:spPr bwMode="auto">
              <a:xfrm>
                <a:off x="5220072" y="2996952"/>
                <a:ext cx="1872208" cy="1872208"/>
              </a:xfrm>
              <a:prstGeom prst="rect">
                <a:avLst/>
              </a:prstGeom>
              <a:noFill/>
            </p:spPr>
          </p:pic>
          <p:grpSp>
            <p:nvGrpSpPr>
              <p:cNvPr id="10" name="Группа 9"/>
              <p:cNvGrpSpPr/>
              <p:nvPr/>
            </p:nvGrpSpPr>
            <p:grpSpPr>
              <a:xfrm>
                <a:off x="323528" y="332656"/>
                <a:ext cx="8468766" cy="3528392"/>
                <a:chOff x="323528" y="332656"/>
                <a:chExt cx="8468766" cy="3528392"/>
              </a:xfrm>
            </p:grpSpPr>
            <p:pic>
              <p:nvPicPr>
                <p:cNvPr id="14" name="Picture 6" descr="C:\Users\Преподаватель\Desktop\i24.jpg"/>
                <p:cNvPicPr>
                  <a:picLocks noChangeAspect="1" noChangeArrowheads="1"/>
                </p:cNvPicPr>
                <p:nvPr/>
              </p:nvPicPr>
              <p:blipFill>
                <a:blip r:embed="rId3" cstate="email"/>
                <a:srcRect/>
                <a:stretch>
                  <a:fillRect/>
                </a:stretch>
              </p:blipFill>
              <p:spPr bwMode="auto">
                <a:xfrm>
                  <a:off x="323528" y="332656"/>
                  <a:ext cx="2534682" cy="2160240"/>
                </a:xfrm>
                <a:prstGeom prst="rect">
                  <a:avLst/>
                </a:prstGeom>
                <a:noFill/>
              </p:spPr>
            </p:pic>
            <p:grpSp>
              <p:nvGrpSpPr>
                <p:cNvPr id="9" name="Группа 8"/>
                <p:cNvGrpSpPr/>
                <p:nvPr/>
              </p:nvGrpSpPr>
              <p:grpSpPr>
                <a:xfrm>
                  <a:off x="2699792" y="404664"/>
                  <a:ext cx="6092502" cy="3456384"/>
                  <a:chOff x="2699792" y="404664"/>
                  <a:chExt cx="6092502" cy="3456384"/>
                </a:xfrm>
              </p:grpSpPr>
              <p:sp>
                <p:nvSpPr>
                  <p:cNvPr id="13" name="Содержимое 3"/>
                  <p:cNvSpPr txBox="1">
                    <a:spLocks/>
                  </p:cNvSpPr>
                  <p:nvPr/>
                </p:nvSpPr>
                <p:spPr>
                  <a:xfrm>
                    <a:off x="2699792" y="548680"/>
                    <a:ext cx="3888432" cy="33123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Сегодня за компьютером сидят и малыши! Если это происходит в детском саду, то много сидеть за компьютером им не дадут. Но дома они практически бесконтрольны. В результате ребенок к вечеру возбужден, раздражен, неуправляем. </a:t>
                    </a:r>
                    <a:endParaRPr kumimoji="0" lang="ru-RU" sz="16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pic>
                <p:nvPicPr>
                  <p:cNvPr id="15" name="Picture 2" descr="C:\Users\Преподаватель\Desktop\i16.jpg"/>
                  <p:cNvPicPr>
                    <a:picLocks noChangeAspect="1" noChangeArrowheads="1"/>
                  </p:cNvPicPr>
                  <p:nvPr/>
                </p:nvPicPr>
                <p:blipFill>
                  <a:blip r:embed="rId4" cstate="email"/>
                  <a:srcRect/>
                  <a:stretch>
                    <a:fillRect/>
                  </a:stretch>
                </p:blipFill>
                <p:spPr bwMode="auto">
                  <a:xfrm>
                    <a:off x="6588224" y="404664"/>
                    <a:ext cx="2204070" cy="2710249"/>
                  </a:xfrm>
                  <a:prstGeom prst="rect">
                    <a:avLst/>
                  </a:prstGeom>
                  <a:noFill/>
                </p:spPr>
              </p:pic>
            </p:grpSp>
          </p:grpSp>
        </p:grpSp>
        <p:sp>
          <p:nvSpPr>
            <p:cNvPr id="16" name="Содержимое 3"/>
            <p:cNvSpPr txBox="1">
              <a:spLocks/>
            </p:cNvSpPr>
            <p:nvPr/>
          </p:nvSpPr>
          <p:spPr>
            <a:xfrm>
              <a:off x="539552" y="4941168"/>
              <a:ext cx="8208912" cy="1568152"/>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ru-RU" sz="2000" i="0" u="none" strike="noStrike" kern="1200" cap="none" spc="0" normalizeH="0" baseline="0" noProof="0" dirty="0" smtClean="0">
                  <a:ln>
                    <a:noFill/>
                  </a:ln>
                  <a:solidFill>
                    <a:srgbClr val="FF0000"/>
                  </a:solidFill>
                  <a:effectLst/>
                  <a:uLnTx/>
                  <a:uFillTx/>
                  <a:latin typeface="Impact" pitchFamily="34" charset="0"/>
                </a:rPr>
                <a:t>→  </a:t>
              </a:r>
              <a:r>
                <a:rPr kumimoji="0" lang="ru-RU" sz="1600" b="0" i="0" u="none" strike="noStrike" kern="1200" cap="none" spc="0" normalizeH="0" baseline="0" noProof="0" dirty="0" smtClean="0">
                  <a:ln>
                    <a:noFill/>
                  </a:ln>
                  <a:solidFill>
                    <a:schemeClr val="tx1"/>
                  </a:solidFill>
                  <a:effectLst/>
                  <a:uLnTx/>
                  <a:uFillTx/>
                  <a:latin typeface="Franklin Gothic Book"/>
                </a:rPr>
                <a:t> </a:t>
              </a:r>
              <a:r>
                <a:rPr kumimoji="0" lang="ru-RU" sz="1600" b="0" i="0" u="none" strike="noStrike" kern="1200" cap="none" spc="0" normalizeH="0" baseline="0" noProof="0" dirty="0" smtClean="0">
                  <a:ln>
                    <a:noFill/>
                  </a:ln>
                  <a:solidFill>
                    <a:schemeClr val="tx1"/>
                  </a:solidFill>
                  <a:effectLst/>
                  <a:uLnTx/>
                  <a:uFillTx/>
                  <a:latin typeface="Arial Black" pitchFamily="34" charset="0"/>
                  <a:ea typeface="+mn-ea"/>
                  <a:cs typeface="+mn-cs"/>
                </a:rPr>
                <a:t>Точного ответа нет, это зависит от типа личности ребенка – у одного утомление после работы за компьютером наступает через полчаса, у другого – через 10 минут, а третий вообще может отказаться от него.</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grpSp>
      <p:sp>
        <p:nvSpPr>
          <p:cNvPr id="8" name="Рамка 7"/>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3131840" y="1052736"/>
            <a:ext cx="5472608" cy="2232248"/>
          </a:xfrm>
        </p:spPr>
        <p:txBody>
          <a:bodyPr>
            <a:normAutofit/>
          </a:bodyPr>
          <a:lstStyle/>
          <a:p>
            <a:r>
              <a:rPr lang="ru-RU" sz="1600" dirty="0" smtClean="0">
                <a:latin typeface="Arial Black" pitchFamily="34" charset="0"/>
              </a:rPr>
              <a:t> Необходимо учитывать особенности личности ребёнка: медлителен он или быстр, впечатлителен или заторможен, уверен в себе или нет и т. д. Нужно понаблюдать за ним, его реакциями и поведением после окончания работы и можно будет определить, время для работы за компьютером. </a:t>
            </a:r>
          </a:p>
          <a:p>
            <a:endParaRPr lang="ru-RU" dirty="0"/>
          </a:p>
        </p:txBody>
      </p:sp>
      <p:pic>
        <p:nvPicPr>
          <p:cNvPr id="3074" name="Picture 2" descr="C:\Users\Преподаватель\Desktop\i9-ф.jpg"/>
          <p:cNvPicPr>
            <a:picLocks noChangeAspect="1" noChangeArrowheads="1"/>
          </p:cNvPicPr>
          <p:nvPr/>
        </p:nvPicPr>
        <p:blipFill>
          <a:blip r:embed="rId2" cstate="email"/>
          <a:srcRect/>
          <a:stretch>
            <a:fillRect/>
          </a:stretch>
        </p:blipFill>
        <p:spPr bwMode="auto">
          <a:xfrm>
            <a:off x="539552" y="404664"/>
            <a:ext cx="2736304" cy="2255196"/>
          </a:xfrm>
          <a:prstGeom prst="rect">
            <a:avLst/>
          </a:prstGeom>
          <a:noFill/>
        </p:spPr>
      </p:pic>
      <p:sp>
        <p:nvSpPr>
          <p:cNvPr id="6" name="Заголовок 1"/>
          <p:cNvSpPr>
            <a:spLocks noGrp="1"/>
          </p:cNvSpPr>
          <p:nvPr>
            <p:ph type="title"/>
          </p:nvPr>
        </p:nvSpPr>
        <p:spPr>
          <a:xfrm>
            <a:off x="3203848" y="260648"/>
            <a:ext cx="5688632" cy="882352"/>
          </a:xfrm>
        </p:spPr>
        <p:txBody>
          <a:bodyPr>
            <a:normAutofit/>
          </a:bodyPr>
          <a:lstStyle/>
          <a:p>
            <a:r>
              <a:rPr lang="ru-RU" sz="3600" b="1" dirty="0" smtClean="0">
                <a:solidFill>
                  <a:schemeClr val="tx2">
                    <a:lumMod val="60000"/>
                    <a:lumOff val="40000"/>
                  </a:schemeClr>
                </a:solidFill>
                <a:latin typeface="Franklin Gothic Heavy" pitchFamily="34" charset="0"/>
                <a:ea typeface="Arial Unicode MS" pitchFamily="34" charset="-128"/>
                <a:cs typeface="Arial Unicode MS" pitchFamily="34" charset="-128"/>
              </a:rPr>
              <a:t>Нормативы  для детей:</a:t>
            </a:r>
            <a:endParaRPr lang="ru-RU" sz="3600" b="1" dirty="0">
              <a:solidFill>
                <a:schemeClr val="tx2">
                  <a:lumMod val="60000"/>
                  <a:lumOff val="40000"/>
                </a:schemeClr>
              </a:solidFill>
              <a:latin typeface="Franklin Gothic Heavy" pitchFamily="34" charset="0"/>
              <a:ea typeface="Arial Unicode MS" pitchFamily="34" charset="-128"/>
              <a:cs typeface="Arial Unicode MS" pitchFamily="34" charset="-128"/>
            </a:endParaRPr>
          </a:p>
        </p:txBody>
      </p:sp>
      <p:sp>
        <p:nvSpPr>
          <p:cNvPr id="7" name="Прямоугольник 6"/>
          <p:cNvSpPr/>
          <p:nvPr/>
        </p:nvSpPr>
        <p:spPr>
          <a:xfrm>
            <a:off x="1619672" y="3284984"/>
            <a:ext cx="3969356" cy="646331"/>
          </a:xfrm>
          <a:prstGeom prst="rect">
            <a:avLst/>
          </a:prstGeom>
          <a:noFill/>
        </p:spPr>
        <p:txBody>
          <a:bodyPr wrap="none" lIns="91440" tIns="45720" rIns="91440" bIns="45720">
            <a:spAutoFit/>
          </a:bodyPr>
          <a:lstStyle/>
          <a:p>
            <a:pPr algn="ctr"/>
            <a:r>
              <a:rPr lang="ru-RU" sz="3600" b="1" dirty="0" smtClean="0">
                <a:ln w="1905"/>
                <a:solidFill>
                  <a:srgbClr val="FF0000"/>
                </a:solidFill>
                <a:effectLst>
                  <a:innerShdw blurRad="69850" dist="43180" dir="5400000">
                    <a:srgbClr val="000000">
                      <a:alpha val="65000"/>
                    </a:srgbClr>
                  </a:innerShdw>
                </a:effectLst>
                <a:latin typeface="Segoe Script" pitchFamily="34" charset="0"/>
                <a:cs typeface="FreesiaUPC" pitchFamily="34" charset="-34"/>
              </a:rPr>
              <a:t>Дети здоровые:</a:t>
            </a:r>
            <a:endParaRPr lang="ru-RU" sz="3600" b="1" cap="none" spc="0" dirty="0">
              <a:ln w="1905"/>
              <a:solidFill>
                <a:srgbClr val="FF0000"/>
              </a:solidFill>
              <a:effectLst>
                <a:innerShdw blurRad="69850" dist="43180" dir="5400000">
                  <a:srgbClr val="000000">
                    <a:alpha val="65000"/>
                  </a:srgbClr>
                </a:innerShdw>
              </a:effectLst>
              <a:latin typeface="Segoe Script" pitchFamily="34" charset="0"/>
              <a:cs typeface="FreesiaUPC" pitchFamily="34" charset="-34"/>
            </a:endParaRPr>
          </a:p>
        </p:txBody>
      </p:sp>
      <p:sp>
        <p:nvSpPr>
          <p:cNvPr id="8" name="Содержимое 2"/>
          <p:cNvSpPr txBox="1">
            <a:spLocks/>
          </p:cNvSpPr>
          <p:nvPr/>
        </p:nvSpPr>
        <p:spPr>
          <a:xfrm>
            <a:off x="323528" y="4005064"/>
            <a:ext cx="5976664" cy="24482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3"/>
              </a:buBlip>
              <a:tabLst/>
              <a:defRPr/>
            </a:pPr>
            <a:r>
              <a:rPr kumimoji="0" lang="ru-RU" sz="2000" b="0" i="0" u="none" strike="noStrike" kern="1200" cap="none" spc="0" normalizeH="0" baseline="0" noProof="0" dirty="0" smtClean="0">
                <a:ln>
                  <a:noFill/>
                </a:ln>
                <a:solidFill>
                  <a:srgbClr val="0070C0"/>
                </a:solidFill>
                <a:effectLst/>
                <a:uLnTx/>
                <a:uFillTx/>
                <a:latin typeface="Arial Black" pitchFamily="34" charset="0"/>
                <a:ea typeface="+mn-ea"/>
                <a:cs typeface="+mn-cs"/>
              </a:rPr>
              <a:t>Средние ограничения по времени  приблизительно таковы: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4"/>
              </a:buBlip>
              <a:tabLst/>
              <a:defRPr/>
            </a:pPr>
            <a:r>
              <a:rPr kumimoji="0" lang="ru-RU" b="0" i="0" u="none" strike="noStrike" kern="1200" cap="none" spc="0" normalizeH="0" baseline="0" noProof="0" dirty="0" smtClean="0">
                <a:ln>
                  <a:noFill/>
                </a:ln>
                <a:solidFill>
                  <a:schemeClr val="tx1"/>
                </a:solidFill>
                <a:effectLst/>
                <a:uLnTx/>
                <a:uFillTx/>
                <a:latin typeface="Arial Black" pitchFamily="34" charset="0"/>
                <a:ea typeface="+mn-ea"/>
                <a:cs typeface="+mn-cs"/>
              </a:rPr>
              <a:t>в 3-4 года ребенок может находиться у компьютера от 15 до 25 минут;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4"/>
              </a:buBlip>
              <a:tabLst/>
              <a:defRPr/>
            </a:pPr>
            <a:r>
              <a:rPr kumimoji="0" lang="ru-RU" b="0" i="0" u="none" strike="noStrike" kern="1200" cap="none" spc="0" normalizeH="0" baseline="0" noProof="0" dirty="0" smtClean="0">
                <a:ln>
                  <a:noFill/>
                </a:ln>
                <a:solidFill>
                  <a:schemeClr val="tx1"/>
                </a:solidFill>
                <a:effectLst/>
                <a:uLnTx/>
                <a:uFillTx/>
                <a:latin typeface="Arial Black" pitchFamily="34" charset="0"/>
                <a:ea typeface="+mn-ea"/>
                <a:cs typeface="+mn-cs"/>
              </a:rPr>
              <a:t>в 5-6  лет – от 20 до 35 минут;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4"/>
              </a:buBlip>
              <a:tabLst/>
              <a:defRPr/>
            </a:pPr>
            <a:r>
              <a:rPr kumimoji="0" lang="ru-RU" b="0" i="0" u="none" strike="noStrike" kern="1200" cap="none" spc="0" normalizeH="0" baseline="0" noProof="0" dirty="0" smtClean="0">
                <a:ln>
                  <a:noFill/>
                </a:ln>
                <a:solidFill>
                  <a:schemeClr val="tx1"/>
                </a:solidFill>
                <a:effectLst/>
                <a:uLnTx/>
                <a:uFillTx/>
                <a:latin typeface="Arial Black" pitchFamily="34" charset="0"/>
                <a:ea typeface="+mn-ea"/>
                <a:cs typeface="+mn-cs"/>
              </a:rPr>
              <a:t>в 7-8 лет – от 40 до 60 минут.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5" name="Picture 3" descr="C:\Users\Преподаватель\Desktop\i24.jpg"/>
          <p:cNvPicPr>
            <a:picLocks noChangeAspect="1" noChangeArrowheads="1"/>
          </p:cNvPicPr>
          <p:nvPr/>
        </p:nvPicPr>
        <p:blipFill>
          <a:blip r:embed="rId5" cstate="email"/>
          <a:srcRect/>
          <a:stretch>
            <a:fillRect/>
          </a:stretch>
        </p:blipFill>
        <p:spPr bwMode="auto">
          <a:xfrm>
            <a:off x="6300192" y="3933056"/>
            <a:ext cx="2392106" cy="2376264"/>
          </a:xfrm>
          <a:prstGeom prst="rect">
            <a:avLst/>
          </a:prstGeom>
          <a:noFill/>
        </p:spPr>
      </p:pic>
      <p:sp>
        <p:nvSpPr>
          <p:cNvPr id="9" name="Рамка 8"/>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5688632" cy="882352"/>
          </a:xfrm>
        </p:spPr>
        <p:txBody>
          <a:bodyPr>
            <a:normAutofit/>
          </a:bodyPr>
          <a:lstStyle/>
          <a:p>
            <a:r>
              <a:rPr lang="ru-RU" sz="3600" b="1" dirty="0" smtClean="0">
                <a:solidFill>
                  <a:schemeClr val="tx2">
                    <a:lumMod val="60000"/>
                    <a:lumOff val="40000"/>
                  </a:schemeClr>
                </a:solidFill>
                <a:latin typeface="Franklin Gothic Heavy" pitchFamily="34" charset="0"/>
                <a:ea typeface="Arial Unicode MS" pitchFamily="34" charset="-128"/>
                <a:cs typeface="Arial Unicode MS" pitchFamily="34" charset="-128"/>
              </a:rPr>
              <a:t>Нормативы  для детей:</a:t>
            </a:r>
            <a:endParaRPr lang="ru-RU" sz="3600" b="1" dirty="0">
              <a:solidFill>
                <a:schemeClr val="tx2">
                  <a:lumMod val="60000"/>
                  <a:lumOff val="40000"/>
                </a:schemeClr>
              </a:solidFill>
              <a:latin typeface="Franklin Gothic Heavy" pitchFamily="34" charset="0"/>
              <a:ea typeface="Arial Unicode MS" pitchFamily="34" charset="-128"/>
              <a:cs typeface="Arial Unicode MS" pitchFamily="34" charset="-128"/>
            </a:endParaRPr>
          </a:p>
        </p:txBody>
      </p:sp>
      <p:sp>
        <p:nvSpPr>
          <p:cNvPr id="5" name="Прямоугольник 4"/>
          <p:cNvSpPr/>
          <p:nvPr/>
        </p:nvSpPr>
        <p:spPr>
          <a:xfrm>
            <a:off x="971600" y="1196752"/>
            <a:ext cx="4440639" cy="707886"/>
          </a:xfrm>
          <a:prstGeom prst="rect">
            <a:avLst/>
          </a:prstGeom>
          <a:noFill/>
        </p:spPr>
        <p:txBody>
          <a:bodyPr wrap="none" lIns="91440" tIns="45720" rIns="91440" bIns="45720">
            <a:spAutoFit/>
          </a:bodyPr>
          <a:lstStyle/>
          <a:p>
            <a:pPr algn="ctr"/>
            <a:r>
              <a:rPr lang="ru-RU" sz="4000" b="1" dirty="0" smtClean="0">
                <a:ln w="1905"/>
                <a:solidFill>
                  <a:srgbClr val="FF0000"/>
                </a:solidFill>
                <a:effectLst>
                  <a:innerShdw blurRad="69850" dist="43180" dir="5400000">
                    <a:srgbClr val="000000">
                      <a:alpha val="65000"/>
                    </a:srgbClr>
                  </a:innerShdw>
                </a:effectLst>
                <a:latin typeface="Segoe Script" pitchFamily="34" charset="0"/>
              </a:rPr>
              <a:t>г</a:t>
            </a:r>
            <a:r>
              <a:rPr lang="ru-RU" sz="4000" b="1" cap="none" spc="0" dirty="0" smtClean="0">
                <a:ln w="1905"/>
                <a:solidFill>
                  <a:srgbClr val="FF0000"/>
                </a:solidFill>
                <a:effectLst>
                  <a:innerShdw blurRad="69850" dist="43180" dir="5400000">
                    <a:srgbClr val="000000">
                      <a:alpha val="65000"/>
                    </a:srgbClr>
                  </a:innerShdw>
                </a:effectLst>
                <a:latin typeface="Segoe Script" pitchFamily="34" charset="0"/>
              </a:rPr>
              <a:t>руппы риска </a:t>
            </a:r>
            <a:endParaRPr lang="ru-RU" sz="4000" b="1" cap="none" spc="0" dirty="0">
              <a:ln w="1905"/>
              <a:solidFill>
                <a:srgbClr val="FF0000"/>
              </a:solidFill>
              <a:effectLst>
                <a:innerShdw blurRad="69850" dist="43180" dir="5400000">
                  <a:srgbClr val="000000">
                    <a:alpha val="65000"/>
                  </a:srgbClr>
                </a:innerShdw>
              </a:effectLst>
              <a:latin typeface="Segoe Script" pitchFamily="34" charset="0"/>
            </a:endParaRPr>
          </a:p>
        </p:txBody>
      </p:sp>
      <p:sp>
        <p:nvSpPr>
          <p:cNvPr id="6" name="Содержимое 2"/>
          <p:cNvSpPr txBox="1">
            <a:spLocks/>
          </p:cNvSpPr>
          <p:nvPr/>
        </p:nvSpPr>
        <p:spPr>
          <a:xfrm>
            <a:off x="467544" y="1916832"/>
            <a:ext cx="8229600" cy="125273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kumimoji="0" lang="ru-RU" sz="20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по зрению;</a:t>
            </a:r>
          </a:p>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lang="ru-RU" sz="2000" b="1" noProof="0" dirty="0" smtClean="0">
                <a:latin typeface="Meiryo" pitchFamily="34" charset="-128"/>
                <a:ea typeface="Meiryo" pitchFamily="34" charset="-128"/>
                <a:cs typeface="Meiryo" pitchFamily="34" charset="-128"/>
              </a:rPr>
              <a:t>с </a:t>
            </a:r>
            <a:r>
              <a:rPr kumimoji="0" lang="ru-RU" sz="20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хроническими заболеваниями,</a:t>
            </a:r>
          </a:p>
          <a:p>
            <a:pPr marL="342900" marR="0" lvl="0" indent="-342900" algn="l" defTabSz="914400" rtl="0" eaLnBrk="1" fontAlgn="auto" latinLnBrk="0" hangingPunct="1">
              <a:lnSpc>
                <a:spcPct val="100000"/>
              </a:lnSpc>
              <a:spcBef>
                <a:spcPct val="20000"/>
              </a:spcBef>
              <a:spcAft>
                <a:spcPts val="0"/>
              </a:spcAft>
              <a:buClrTx/>
              <a:buSzTx/>
              <a:buBlip>
                <a:blip r:embed="rId2"/>
              </a:buBlip>
              <a:tabLst/>
              <a:defRPr/>
            </a:pPr>
            <a:r>
              <a:rPr lang="ru-RU" sz="2000" b="1" dirty="0" smtClean="0">
                <a:latin typeface="Meiryo" pitchFamily="34" charset="-128"/>
                <a:ea typeface="Meiryo" pitchFamily="34" charset="-128"/>
                <a:cs typeface="Meiryo" pitchFamily="34" charset="-128"/>
              </a:rPr>
              <a:t>с </a:t>
            </a:r>
            <a:r>
              <a:rPr kumimoji="0" lang="ru-RU" sz="20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заболеваниями нервной системы. </a:t>
            </a:r>
            <a:endParaRPr kumimoji="0" lang="ru-RU" sz="2000" b="1" i="0" u="none" strike="noStrike" kern="1200" cap="none" spc="0" normalizeH="0" baseline="0" noProof="0" dirty="0">
              <a:ln>
                <a:noFill/>
              </a:ln>
              <a:solidFill>
                <a:schemeClr val="tx1"/>
              </a:solidFill>
              <a:effectLst/>
              <a:uLnTx/>
              <a:uFillTx/>
              <a:latin typeface="Meiryo" pitchFamily="34" charset="-128"/>
              <a:ea typeface="Meiryo" pitchFamily="34" charset="-128"/>
              <a:cs typeface="Meiryo" pitchFamily="34" charset="-128"/>
            </a:endParaRPr>
          </a:p>
        </p:txBody>
      </p:sp>
      <p:sp>
        <p:nvSpPr>
          <p:cNvPr id="7" name="Содержимое 4"/>
          <p:cNvSpPr txBox="1">
            <a:spLocks/>
          </p:cNvSpPr>
          <p:nvPr/>
        </p:nvSpPr>
        <p:spPr>
          <a:xfrm>
            <a:off x="2915816" y="3429000"/>
            <a:ext cx="5688632" cy="2736304"/>
          </a:xfrm>
          <a:prstGeom prst="rect">
            <a:avLst/>
          </a:prstGeom>
          <a:ln w="28575">
            <a:solidFill>
              <a:schemeClr val="accent1"/>
            </a:solidFill>
          </a:ln>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lang="ru-RU" sz="2000" b="1" noProof="0" dirty="0" smtClean="0">
                <a:latin typeface="Meiryo" pitchFamily="34" charset="-128"/>
                <a:ea typeface="Meiryo" pitchFamily="34" charset="-128"/>
                <a:cs typeface="Meiryo" pitchFamily="34" charset="-128"/>
              </a:rPr>
              <a:t>Д</a:t>
            </a:r>
            <a:r>
              <a:rPr kumimoji="0" lang="ru-RU" sz="20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олжны работать за компьютером не более 10 минут в день;</a:t>
            </a:r>
          </a:p>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ru-RU" sz="2000" b="1" i="0" u="none" strike="noStrike" kern="1200" cap="none" spc="0" normalizeH="0" baseline="0" noProof="0" dirty="0" smtClean="0">
                <a:ln>
                  <a:noFill/>
                </a:ln>
                <a:solidFill>
                  <a:schemeClr val="tx1"/>
                </a:solidFill>
                <a:effectLst/>
                <a:uLnTx/>
                <a:uFillTx/>
                <a:latin typeface="Meiryo" pitchFamily="34" charset="-128"/>
                <a:ea typeface="Meiryo" pitchFamily="34" charset="-128"/>
                <a:cs typeface="Meiryo" pitchFamily="34" charset="-128"/>
              </a:rPr>
              <a:t> не чаще двух раз в неделю              </a:t>
            </a:r>
            <a:r>
              <a:rPr kumimoji="0" lang="ru-RU" sz="2000" b="1" i="1" u="none" strike="noStrike" kern="1200" cap="none" spc="0" normalizeH="0" baseline="0" noProof="0" dirty="0" smtClean="0">
                <a:ln>
                  <a:noFill/>
                </a:ln>
                <a:solidFill>
                  <a:srgbClr val="C00000"/>
                </a:solidFill>
                <a:effectLst/>
                <a:uLnTx/>
                <a:uFillTx/>
                <a:latin typeface="Meiryo" pitchFamily="34" charset="-128"/>
                <a:ea typeface="Meiryo" pitchFamily="34" charset="-128"/>
                <a:cs typeface="Meiryo" pitchFamily="34" charset="-128"/>
              </a:rPr>
              <a:t>с обязательным проведением профилактических упражнений для снятия зрительного и общего утомления.</a:t>
            </a:r>
          </a:p>
        </p:txBody>
      </p:sp>
      <p:pic>
        <p:nvPicPr>
          <p:cNvPr id="4098" name="Picture 2" descr="C:\Users\Преподаватель\Desktop\i11.jpg"/>
          <p:cNvPicPr>
            <a:picLocks noChangeAspect="1" noChangeArrowheads="1"/>
          </p:cNvPicPr>
          <p:nvPr/>
        </p:nvPicPr>
        <p:blipFill>
          <a:blip r:embed="rId4" cstate="email"/>
          <a:srcRect/>
          <a:stretch>
            <a:fillRect/>
          </a:stretch>
        </p:blipFill>
        <p:spPr bwMode="auto">
          <a:xfrm>
            <a:off x="6084168" y="260648"/>
            <a:ext cx="2701740" cy="2160240"/>
          </a:xfrm>
          <a:prstGeom prst="rect">
            <a:avLst/>
          </a:prstGeom>
          <a:noFill/>
        </p:spPr>
      </p:pic>
      <p:pic>
        <p:nvPicPr>
          <p:cNvPr id="4099" name="Picture 3" descr="C:\Users\Преподаватель\Desktop\i19.jpg"/>
          <p:cNvPicPr>
            <a:picLocks noChangeAspect="1" noChangeArrowheads="1"/>
          </p:cNvPicPr>
          <p:nvPr/>
        </p:nvPicPr>
        <p:blipFill>
          <a:blip r:embed="rId5" cstate="email"/>
          <a:srcRect/>
          <a:stretch>
            <a:fillRect/>
          </a:stretch>
        </p:blipFill>
        <p:spPr bwMode="auto">
          <a:xfrm>
            <a:off x="395536" y="3933056"/>
            <a:ext cx="2160240" cy="2131816"/>
          </a:xfrm>
          <a:prstGeom prst="rect">
            <a:avLst/>
          </a:prstGeom>
          <a:noFill/>
        </p:spPr>
      </p:pic>
      <p:sp>
        <p:nvSpPr>
          <p:cNvPr id="8" name="Рамка 7"/>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a:off x="1331640" y="908720"/>
            <a:ext cx="5688632" cy="504056"/>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п</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равила,  сохраняющие  здоровье</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rPr>
              <a:t>:</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endParaRPr>
          </a:p>
        </p:txBody>
      </p:sp>
      <p:sp>
        <p:nvSpPr>
          <p:cNvPr id="7" name="Содержимое 6"/>
          <p:cNvSpPr>
            <a:spLocks noGrp="1"/>
          </p:cNvSpPr>
          <p:nvPr>
            <p:ph idx="1"/>
          </p:nvPr>
        </p:nvSpPr>
        <p:spPr>
          <a:xfrm>
            <a:off x="467544" y="1556792"/>
            <a:ext cx="8229600" cy="5040560"/>
          </a:xfrm>
          <a:ln w="38100">
            <a:solidFill>
              <a:schemeClr val="accent1"/>
            </a:solidFill>
            <a:prstDash val="sysDash"/>
          </a:ln>
        </p:spPr>
        <p:txBody>
          <a:bodyPr>
            <a:normAutofit/>
          </a:bodyPr>
          <a:lstStyle/>
          <a:p>
            <a:pPr>
              <a:buBlip>
                <a:blip r:embed="rId2"/>
              </a:buBlip>
            </a:pPr>
            <a:r>
              <a:rPr lang="ru-RU" sz="2000" b="1" dirty="0" smtClean="0">
                <a:latin typeface="Meiryo" pitchFamily="34" charset="-128"/>
                <a:ea typeface="Meiryo" pitchFamily="34" charset="-128"/>
                <a:cs typeface="Meiryo" pitchFamily="34" charset="-128"/>
              </a:rPr>
              <a:t>работать за компьютером дважды в день (</a:t>
            </a:r>
            <a:r>
              <a:rPr lang="ru-RU" sz="2000" b="1" i="1" dirty="0" smtClean="0">
                <a:latin typeface="Meiryo" pitchFamily="34" charset="-128"/>
                <a:ea typeface="Meiryo" pitchFamily="34" charset="-128"/>
                <a:cs typeface="Meiryo" pitchFamily="34" charset="-128"/>
              </a:rPr>
              <a:t>например, два раза по 30 минут</a:t>
            </a:r>
            <a:r>
              <a:rPr lang="ru-RU" sz="2000" b="1" dirty="0" smtClean="0">
                <a:latin typeface="Meiryo" pitchFamily="34" charset="-128"/>
                <a:ea typeface="Meiryo" pitchFamily="34" charset="-128"/>
                <a:cs typeface="Meiryo" pitchFamily="34" charset="-128"/>
              </a:rPr>
              <a:t>);</a:t>
            </a:r>
            <a:r>
              <a:rPr lang="ru-RU" sz="2000" dirty="0" smtClean="0"/>
              <a:t> </a:t>
            </a:r>
          </a:p>
          <a:p>
            <a:pPr>
              <a:buBlip>
                <a:blip r:embed="rId2"/>
              </a:buBlip>
            </a:pPr>
            <a:r>
              <a:rPr lang="ru-RU" sz="2000" b="1" dirty="0" smtClean="0">
                <a:latin typeface="Meiryo" pitchFamily="34" charset="-128"/>
                <a:ea typeface="Meiryo" pitchFamily="34" charset="-128"/>
                <a:cs typeface="Meiryo" pitchFamily="34" charset="-128"/>
              </a:rPr>
              <a:t>наличия перерыва между сеансами не менее двух часов; </a:t>
            </a:r>
          </a:p>
          <a:p>
            <a:pPr>
              <a:buBlip>
                <a:blip r:embed="rId2"/>
              </a:buBlip>
            </a:pPr>
            <a:r>
              <a:rPr lang="ru-RU" sz="2000" b="1" dirty="0" smtClean="0">
                <a:latin typeface="Meiryo" pitchFamily="34" charset="-128"/>
                <a:ea typeface="Meiryo" pitchFamily="34" charset="-128"/>
                <a:cs typeface="Meiryo" pitchFamily="34" charset="-128"/>
              </a:rPr>
              <a:t>первый раз заниматься с утра, а второй - после обеда;</a:t>
            </a:r>
          </a:p>
          <a:p>
            <a:pPr>
              <a:buBlip>
                <a:blip r:embed="rId2"/>
              </a:buBlip>
            </a:pPr>
            <a:r>
              <a:rPr lang="ru-RU" sz="2000" b="1" dirty="0" smtClean="0">
                <a:latin typeface="Meiryo" pitchFamily="34" charset="-128"/>
                <a:ea typeface="Meiryo" pitchFamily="34" charset="-128"/>
                <a:cs typeface="Meiryo" pitchFamily="34" charset="-128"/>
              </a:rPr>
              <a:t>не заниматься перед сном;</a:t>
            </a:r>
            <a:r>
              <a:rPr lang="ru-RU" sz="2000" dirty="0" smtClean="0"/>
              <a:t> </a:t>
            </a:r>
          </a:p>
          <a:p>
            <a:pPr>
              <a:buBlip>
                <a:blip r:embed="rId2"/>
              </a:buBlip>
            </a:pPr>
            <a:r>
              <a:rPr lang="ru-RU" sz="2000" b="1" dirty="0" smtClean="0">
                <a:latin typeface="Meiryo" pitchFamily="34" charset="-128"/>
                <a:ea typeface="Meiryo" pitchFamily="34" charset="-128"/>
                <a:cs typeface="Meiryo" pitchFamily="34" charset="-128"/>
              </a:rPr>
              <a:t>ограничивать работу  вечером;</a:t>
            </a:r>
          </a:p>
          <a:p>
            <a:pPr>
              <a:buBlip>
                <a:blip r:embed="rId2"/>
              </a:buBlip>
            </a:pPr>
            <a:r>
              <a:rPr lang="ru-RU" sz="2000" b="1" dirty="0" smtClean="0">
                <a:latin typeface="Meiryo" pitchFamily="34" charset="-128"/>
                <a:ea typeface="Meiryo" pitchFamily="34" charset="-128"/>
                <a:cs typeface="Meiryo" pitchFamily="34" charset="-128"/>
              </a:rPr>
              <a:t>нельзя позволять вечером играть в динамичные игры - эмоциональное напряжение может негативно сказаться на сне - ребенок долго не будет засыпать.</a:t>
            </a:r>
            <a:endParaRPr lang="ru-RU" sz="2000" dirty="0" smtClean="0"/>
          </a:p>
          <a:p>
            <a:pPr>
              <a:buBlip>
                <a:blip r:embed="rId2"/>
              </a:buBlip>
            </a:pPr>
            <a:r>
              <a:rPr lang="ru-RU" sz="2000" b="1" dirty="0" smtClean="0">
                <a:latin typeface="Meiryo" pitchFamily="34" charset="-128"/>
                <a:ea typeface="Meiryo" pitchFamily="34" charset="-128"/>
                <a:cs typeface="Meiryo" pitchFamily="34" charset="-128"/>
              </a:rPr>
              <a:t>занятия за компьютером нужно чередовать с подвижными играми или физическими упражнениями.</a:t>
            </a:r>
          </a:p>
          <a:p>
            <a:pPr>
              <a:buBlip>
                <a:blip r:embed="rId2"/>
              </a:buBlip>
            </a:pPr>
            <a:endParaRPr lang="ru-RU" sz="2000" b="1" dirty="0">
              <a:latin typeface="Meiryo" pitchFamily="34" charset="-128"/>
              <a:ea typeface="Meiryo" pitchFamily="34" charset="-128"/>
              <a:cs typeface="Meiryo" pitchFamily="34" charset="-128"/>
            </a:endParaRPr>
          </a:p>
        </p:txBody>
      </p:sp>
      <p:sp>
        <p:nvSpPr>
          <p:cNvPr id="4" name="WordArt 2"/>
          <p:cNvSpPr>
            <a:spLocks noChangeArrowheads="1" noChangeShapeType="1" noTextEdit="1"/>
          </p:cNvSpPr>
          <p:nvPr/>
        </p:nvSpPr>
        <p:spPr bwMode="auto">
          <a:xfrm>
            <a:off x="2987824" y="260648"/>
            <a:ext cx="2952328" cy="576064"/>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Общие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endParaRPr>
          </a:p>
        </p:txBody>
      </p:sp>
      <p:sp>
        <p:nvSpPr>
          <p:cNvPr id="5" name="Рамка 4"/>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Преподаватель\Desktop\i5-ф.jpg"/>
          <p:cNvPicPr>
            <a:picLocks noChangeAspect="1" noChangeArrowheads="1"/>
          </p:cNvPicPr>
          <p:nvPr/>
        </p:nvPicPr>
        <p:blipFill>
          <a:blip r:embed="rId2" cstate="email"/>
          <a:srcRect/>
          <a:stretch>
            <a:fillRect/>
          </a:stretch>
        </p:blipFill>
        <p:spPr bwMode="auto">
          <a:xfrm>
            <a:off x="251520" y="332656"/>
            <a:ext cx="2127498" cy="1792835"/>
          </a:xfrm>
          <a:prstGeom prst="rect">
            <a:avLst/>
          </a:prstGeom>
          <a:noFill/>
        </p:spPr>
      </p:pic>
      <p:sp>
        <p:nvSpPr>
          <p:cNvPr id="9" name="WordArt 2"/>
          <p:cNvSpPr>
            <a:spLocks noChangeArrowheads="1" noChangeShapeType="1" noTextEdit="1"/>
          </p:cNvSpPr>
          <p:nvPr/>
        </p:nvSpPr>
        <p:spPr bwMode="auto">
          <a:xfrm>
            <a:off x="3131840" y="260648"/>
            <a:ext cx="4248472" cy="864096"/>
          </a:xfrm>
          <a:prstGeom prst="rect">
            <a:avLst/>
          </a:prstGeom>
        </p:spPr>
        <p:txBody>
          <a:bodyPr wrap="none" fromWordArt="1">
            <a:prstTxWarp prst="textPlain">
              <a:avLst>
                <a:gd name="adj" fmla="val 50000"/>
              </a:avLst>
            </a:prstTxWarp>
          </a:bodyPr>
          <a:lstStyle/>
          <a:p>
            <a:pPr algn="ctr" rtl="0"/>
            <a:r>
              <a:rPr lang="ru-RU" sz="2400"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Компьютер  в  доме …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Heavy" pitchFamily="34" charset="0"/>
              </a:rPr>
              <a:t> </a:t>
            </a:r>
            <a:r>
              <a:rPr lang="ru-RU" sz="24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rPr>
              <a:t> </a:t>
            </a:r>
            <a:endParaRPr lang="ru-RU" sz="24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Franklin Gothic Demi"/>
            </a:endParaRPr>
          </a:p>
        </p:txBody>
      </p:sp>
      <p:sp>
        <p:nvSpPr>
          <p:cNvPr id="10" name="Прямоугольник 9"/>
          <p:cNvSpPr/>
          <p:nvPr/>
        </p:nvSpPr>
        <p:spPr>
          <a:xfrm>
            <a:off x="2267744" y="1196752"/>
            <a:ext cx="5412571" cy="461665"/>
          </a:xfrm>
          <a:prstGeom prst="rect">
            <a:avLst/>
          </a:prstGeom>
          <a:noFill/>
        </p:spPr>
        <p:txBody>
          <a:bodyPr wrap="none" lIns="91440" tIns="45720" rIns="91440" bIns="45720">
            <a:spAutoFit/>
          </a:bodyPr>
          <a:lstStyle/>
          <a:p>
            <a:pPr algn="ctr"/>
            <a:r>
              <a:rPr lang="ru-RU" sz="2400" b="1" cap="none" spc="0" dirty="0" smtClean="0">
                <a:ln w="1905"/>
                <a:solidFill>
                  <a:srgbClr val="C00000"/>
                </a:solidFill>
                <a:effectLst>
                  <a:innerShdw blurRad="69850" dist="43180" dir="5400000">
                    <a:srgbClr val="000000">
                      <a:alpha val="65000"/>
                    </a:srgbClr>
                  </a:innerShdw>
                </a:effectLst>
                <a:latin typeface="Meiryo" pitchFamily="34" charset="-128"/>
                <a:ea typeface="Meiryo" pitchFamily="34" charset="-128"/>
                <a:cs typeface="Meiryo" pitchFamily="34" charset="-128"/>
              </a:rPr>
              <a:t>Исследованиями установлено:</a:t>
            </a:r>
            <a:endParaRPr lang="ru-RU" sz="2400" b="1" cap="none" spc="0" dirty="0">
              <a:ln w="1905"/>
              <a:solidFill>
                <a:srgbClr val="C00000"/>
              </a:solidFill>
              <a:effectLst>
                <a:innerShdw blurRad="69850" dist="43180" dir="5400000">
                  <a:srgbClr val="000000">
                    <a:alpha val="65000"/>
                  </a:srgbClr>
                </a:innerShdw>
              </a:effectLst>
              <a:latin typeface="Meiryo" pitchFamily="34" charset="-128"/>
              <a:ea typeface="Meiryo" pitchFamily="34" charset="-128"/>
              <a:cs typeface="Meiryo" pitchFamily="34" charset="-128"/>
            </a:endParaRPr>
          </a:p>
        </p:txBody>
      </p:sp>
      <p:sp>
        <p:nvSpPr>
          <p:cNvPr id="11" name="Содержимое 2"/>
          <p:cNvSpPr>
            <a:spLocks noGrp="1"/>
          </p:cNvSpPr>
          <p:nvPr>
            <p:ph idx="1"/>
          </p:nvPr>
        </p:nvSpPr>
        <p:spPr>
          <a:xfrm>
            <a:off x="2267744" y="1628800"/>
            <a:ext cx="6192688" cy="720080"/>
          </a:xfrm>
        </p:spPr>
        <p:txBody>
          <a:bodyPr>
            <a:normAutofit/>
          </a:bodyPr>
          <a:lstStyle/>
          <a:p>
            <a:pPr>
              <a:buBlip>
                <a:blip r:embed="rId3"/>
              </a:buBlip>
            </a:pPr>
            <a:r>
              <a:rPr lang="ru-RU" sz="1800" b="1" dirty="0" smtClean="0">
                <a:latin typeface="Arial Black" pitchFamily="34" charset="0"/>
                <a:ea typeface="Meiryo" pitchFamily="34" charset="-128"/>
                <a:cs typeface="Meiryo" pitchFamily="34" charset="-128"/>
              </a:rPr>
              <a:t>Излучение от компьютера находится на уровне фона земли</a:t>
            </a:r>
            <a:r>
              <a:rPr lang="ru-RU" sz="1800" b="1" dirty="0">
                <a:latin typeface="Arial Black" pitchFamily="34" charset="0"/>
                <a:ea typeface="Meiryo" pitchFamily="34" charset="-128"/>
                <a:cs typeface="Meiryo" pitchFamily="34" charset="-128"/>
              </a:rPr>
              <a:t>.</a:t>
            </a:r>
            <a:endParaRPr lang="ru-RU" sz="1800" b="1" dirty="0" smtClean="0">
              <a:latin typeface="Arial Black" pitchFamily="34" charset="0"/>
              <a:ea typeface="Meiryo" pitchFamily="34" charset="-128"/>
              <a:cs typeface="Meiryo" pitchFamily="34" charset="-128"/>
            </a:endParaRPr>
          </a:p>
        </p:txBody>
      </p:sp>
      <p:sp>
        <p:nvSpPr>
          <p:cNvPr id="12" name="Содержимое 2"/>
          <p:cNvSpPr>
            <a:spLocks noGrp="1"/>
          </p:cNvSpPr>
          <p:nvPr>
            <p:ph sz="half" idx="1"/>
          </p:nvPr>
        </p:nvSpPr>
        <p:spPr>
          <a:xfrm>
            <a:off x="395536" y="2348880"/>
            <a:ext cx="8280920" cy="1008112"/>
          </a:xfrm>
        </p:spPr>
        <p:txBody>
          <a:bodyPr>
            <a:normAutofit/>
          </a:bodyPr>
          <a:lstStyle/>
          <a:p>
            <a:pPr>
              <a:buBlip>
                <a:blip r:embed="rId3"/>
              </a:buBlip>
            </a:pPr>
            <a:r>
              <a:rPr lang="ru-RU" sz="1800" b="1" dirty="0" smtClean="0">
                <a:latin typeface="Arial Black" pitchFamily="34" charset="0"/>
              </a:rPr>
              <a:t>С боковых и задних стенок компьютера низкого качества уровень низкочастотных электромагнитных излучений может быть повышен. </a:t>
            </a:r>
          </a:p>
          <a:p>
            <a:endParaRPr lang="ru-RU" dirty="0"/>
          </a:p>
        </p:txBody>
      </p:sp>
      <p:sp>
        <p:nvSpPr>
          <p:cNvPr id="13" name="Содержимое 4"/>
          <p:cNvSpPr>
            <a:spLocks noGrp="1"/>
          </p:cNvSpPr>
          <p:nvPr>
            <p:ph sz="half" idx="1"/>
          </p:nvPr>
        </p:nvSpPr>
        <p:spPr>
          <a:xfrm>
            <a:off x="323528" y="3212976"/>
            <a:ext cx="8496944" cy="1584176"/>
          </a:xfrm>
        </p:spPr>
        <p:txBody>
          <a:bodyPr>
            <a:normAutofit/>
          </a:bodyPr>
          <a:lstStyle/>
          <a:p>
            <a:pPr>
              <a:buBlip>
                <a:blip r:embed="rId3"/>
              </a:buBlip>
            </a:pPr>
            <a:r>
              <a:rPr lang="ru-RU" sz="1800" b="1" dirty="0" smtClean="0">
                <a:latin typeface="Arial Black" pitchFamily="34" charset="0"/>
              </a:rPr>
              <a:t>Изменяются физические характеристики воздуха: температура может повышаться до 26</a:t>
            </a:r>
            <a:r>
              <a:rPr lang="ru-RU" sz="1800" b="1" dirty="0" smtClean="0">
                <a:latin typeface="Franklin Gothic Book"/>
              </a:rPr>
              <a:t>°</a:t>
            </a:r>
            <a:r>
              <a:rPr lang="ru-RU" sz="1800" b="1" dirty="0" smtClean="0">
                <a:latin typeface="Arial Black" pitchFamily="34" charset="0"/>
              </a:rPr>
              <a:t>-27</a:t>
            </a:r>
            <a:r>
              <a:rPr lang="ru-RU" sz="1800" b="1" dirty="0" smtClean="0">
                <a:latin typeface="Franklin Gothic Book"/>
              </a:rPr>
              <a:t>°</a:t>
            </a:r>
            <a:r>
              <a:rPr lang="ru-RU" sz="1800" b="1" dirty="0" smtClean="0">
                <a:latin typeface="Arial Black" pitchFamily="34" charset="0"/>
              </a:rPr>
              <a:t>, относительная влажность - снижаться ниже нормы, то есть до 40-60%, а содержание двуокиси углерода – увеличиваться.</a:t>
            </a:r>
          </a:p>
          <a:p>
            <a:endParaRPr lang="ru-RU" dirty="0"/>
          </a:p>
        </p:txBody>
      </p:sp>
      <p:sp>
        <p:nvSpPr>
          <p:cNvPr id="14" name="Содержимое 5"/>
          <p:cNvSpPr>
            <a:spLocks noGrp="1"/>
          </p:cNvSpPr>
          <p:nvPr>
            <p:ph sz="half" idx="1"/>
          </p:nvPr>
        </p:nvSpPr>
        <p:spPr>
          <a:xfrm>
            <a:off x="323528" y="4437112"/>
            <a:ext cx="8280920" cy="936104"/>
          </a:xfrm>
        </p:spPr>
        <p:txBody>
          <a:bodyPr>
            <a:normAutofit/>
          </a:bodyPr>
          <a:lstStyle/>
          <a:p>
            <a:pPr>
              <a:buBlip>
                <a:blip r:embed="rId3"/>
              </a:buBlip>
            </a:pPr>
            <a:r>
              <a:rPr lang="ru-RU" sz="1800" b="1" dirty="0" smtClean="0">
                <a:latin typeface="Arial Black" pitchFamily="34" charset="0"/>
              </a:rPr>
              <a:t>Воздух ионизируется, увеличивается число положительных (тяжелых) ионов.</a:t>
            </a:r>
            <a:endParaRPr lang="ru-RU" sz="1800" dirty="0" smtClean="0">
              <a:latin typeface="Arial Black" pitchFamily="34" charset="0"/>
            </a:endParaRPr>
          </a:p>
          <a:p>
            <a:endParaRPr lang="ru-RU" sz="1600" dirty="0">
              <a:latin typeface="Arial Black" pitchFamily="34" charset="0"/>
            </a:endParaRPr>
          </a:p>
        </p:txBody>
      </p:sp>
      <p:sp>
        <p:nvSpPr>
          <p:cNvPr id="15" name="Содержимое 2"/>
          <p:cNvSpPr>
            <a:spLocks noGrp="1"/>
          </p:cNvSpPr>
          <p:nvPr>
            <p:ph idx="1"/>
          </p:nvPr>
        </p:nvSpPr>
        <p:spPr>
          <a:xfrm>
            <a:off x="323528" y="5157192"/>
            <a:ext cx="8229600" cy="1224136"/>
          </a:xfrm>
        </p:spPr>
        <p:txBody>
          <a:bodyPr>
            <a:normAutofit/>
          </a:bodyPr>
          <a:lstStyle/>
          <a:p>
            <a:pPr>
              <a:buBlip>
                <a:blip r:embed="rId3"/>
              </a:buBlip>
            </a:pPr>
            <a:r>
              <a:rPr lang="ru-RU" sz="1800" b="1" dirty="0" smtClean="0">
                <a:latin typeface="Arial Black" pitchFamily="34" charset="0"/>
              </a:rPr>
              <a:t>Ионы, осаждаясь на пылинках воздуха, попадают и в дыхательные пути </a:t>
            </a:r>
            <a:r>
              <a:rPr lang="ru-RU" sz="2400" b="1" dirty="0" smtClean="0">
                <a:latin typeface="Century Schoolbook" pitchFamily="18" charset="0"/>
              </a:rPr>
              <a:t>(</a:t>
            </a:r>
            <a:r>
              <a:rPr lang="ru-RU" sz="2400" b="1" i="1" dirty="0" smtClean="0">
                <a:solidFill>
                  <a:srgbClr val="C00000"/>
                </a:solidFill>
                <a:latin typeface="Century Schoolbook" pitchFamily="18" charset="0"/>
              </a:rPr>
              <a:t>появляется покашливание из-за повышенной сухости слизистых</a:t>
            </a:r>
            <a:r>
              <a:rPr lang="ru-RU" sz="2400" b="1" dirty="0" smtClean="0">
                <a:latin typeface="Century Schoolbook" pitchFamily="18" charset="0"/>
              </a:rPr>
              <a:t>). </a:t>
            </a:r>
          </a:p>
          <a:p>
            <a:endParaRPr lang="ru-RU" sz="2000" b="1" dirty="0">
              <a:latin typeface="Century Schoolbook" pitchFamily="18" charset="0"/>
            </a:endParaRPr>
          </a:p>
        </p:txBody>
      </p:sp>
      <p:sp>
        <p:nvSpPr>
          <p:cNvPr id="16" name="Рамка 15"/>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068960"/>
            <a:ext cx="4608512" cy="3168352"/>
          </a:xfrm>
          <a:ln>
            <a:solidFill>
              <a:srgbClr val="0070C0"/>
            </a:solidFill>
          </a:ln>
        </p:spPr>
        <p:txBody>
          <a:bodyPr>
            <a:normAutofit/>
          </a:bodyPr>
          <a:lstStyle/>
          <a:p>
            <a:pPr>
              <a:buBlip>
                <a:blip r:embed="rId2"/>
              </a:buBlip>
            </a:pPr>
            <a:r>
              <a:rPr lang="ru-RU" sz="1800" dirty="0" smtClean="0">
                <a:latin typeface="Arial Black" pitchFamily="34" charset="0"/>
              </a:rPr>
              <a:t>2. В помещении, где используется компьютер, необходима ежедневная влажная уборка. Поэтому пол в нем не надо закрывать паласом или ковром. </a:t>
            </a:r>
          </a:p>
          <a:p>
            <a:pPr>
              <a:buBlip>
                <a:blip r:embed="rId2"/>
              </a:buBlip>
            </a:pPr>
            <a:r>
              <a:rPr lang="ru-RU" sz="1800" dirty="0" smtClean="0">
                <a:latin typeface="Arial Black" pitchFamily="34" charset="0"/>
              </a:rPr>
              <a:t>3. До и после работы на компьютере следует протирать экран слегка увлажненной чистой тряпкой или губкой. </a:t>
            </a:r>
          </a:p>
          <a:p>
            <a:endParaRPr lang="ru-RU" dirty="0"/>
          </a:p>
        </p:txBody>
      </p:sp>
      <p:sp>
        <p:nvSpPr>
          <p:cNvPr id="4" name="Прямоугольник 3"/>
          <p:cNvSpPr/>
          <p:nvPr/>
        </p:nvSpPr>
        <p:spPr>
          <a:xfrm>
            <a:off x="3635896" y="476672"/>
            <a:ext cx="5037101" cy="1323439"/>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ru-RU" sz="4000" b="1" dirty="0" smtClean="0">
                <a:ln w="50800"/>
                <a:solidFill>
                  <a:srgbClr val="FF0000"/>
                </a:solidFill>
                <a:latin typeface="Franklin Gothic Heavy" pitchFamily="34" charset="0"/>
              </a:rPr>
              <a:t>5 правил безопасности: </a:t>
            </a:r>
            <a:endParaRPr lang="ru-RU" sz="4000" b="1" dirty="0">
              <a:ln w="50800"/>
              <a:solidFill>
                <a:srgbClr val="FF0000"/>
              </a:solidFill>
              <a:latin typeface="Franklin Gothic Heavy" pitchFamily="34" charset="0"/>
            </a:endParaRPr>
          </a:p>
        </p:txBody>
      </p:sp>
      <p:pic>
        <p:nvPicPr>
          <p:cNvPr id="6146" name="Picture 2" descr="C:\Users\Преподаватель\Desktop\i7-ф.jpg"/>
          <p:cNvPicPr>
            <a:picLocks noChangeAspect="1" noChangeArrowheads="1"/>
          </p:cNvPicPr>
          <p:nvPr/>
        </p:nvPicPr>
        <p:blipFill>
          <a:blip r:embed="rId3" cstate="email"/>
          <a:srcRect/>
          <a:stretch>
            <a:fillRect/>
          </a:stretch>
        </p:blipFill>
        <p:spPr bwMode="auto">
          <a:xfrm>
            <a:off x="251519" y="260647"/>
            <a:ext cx="3375353" cy="2448273"/>
          </a:xfrm>
          <a:prstGeom prst="rect">
            <a:avLst/>
          </a:prstGeom>
          <a:noFill/>
        </p:spPr>
      </p:pic>
      <p:pic>
        <p:nvPicPr>
          <p:cNvPr id="6151" name="Picture 7" descr="C:\Users\Преподаватель\Desktop\i8-ф.jpg"/>
          <p:cNvPicPr>
            <a:picLocks noChangeAspect="1" noChangeArrowheads="1"/>
          </p:cNvPicPr>
          <p:nvPr/>
        </p:nvPicPr>
        <p:blipFill>
          <a:blip r:embed="rId4" cstate="email"/>
          <a:srcRect/>
          <a:stretch>
            <a:fillRect/>
          </a:stretch>
        </p:blipFill>
        <p:spPr bwMode="auto">
          <a:xfrm>
            <a:off x="5148064" y="3645024"/>
            <a:ext cx="3703131" cy="2736304"/>
          </a:xfrm>
          <a:prstGeom prst="rect">
            <a:avLst/>
          </a:prstGeom>
          <a:noFill/>
        </p:spPr>
      </p:pic>
      <p:sp>
        <p:nvSpPr>
          <p:cNvPr id="11" name="Содержимое 2"/>
          <p:cNvSpPr txBox="1">
            <a:spLocks/>
          </p:cNvSpPr>
          <p:nvPr/>
        </p:nvSpPr>
        <p:spPr>
          <a:xfrm>
            <a:off x="3923928" y="1916832"/>
            <a:ext cx="4536504" cy="1324744"/>
          </a:xfrm>
          <a:prstGeom prst="rect">
            <a:avLst/>
          </a:prstGeom>
          <a:ln>
            <a:solidFill>
              <a:srgbClr val="0070C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2"/>
              </a:buBlip>
              <a:tabLst/>
              <a:defRPr/>
            </a:pP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1. Компьютер следует расположить в углу или задней поверхностью к стене. </a:t>
            </a:r>
          </a:p>
        </p:txBody>
      </p:sp>
      <p:sp>
        <p:nvSpPr>
          <p:cNvPr id="7" name="Рамка 6"/>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19672" y="332656"/>
            <a:ext cx="5037101" cy="1323439"/>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ru-RU" sz="4000" b="1" dirty="0" smtClean="0">
                <a:ln w="50800"/>
                <a:solidFill>
                  <a:srgbClr val="FF0000"/>
                </a:solidFill>
                <a:latin typeface="Franklin Gothic Heavy" pitchFamily="34" charset="0"/>
              </a:rPr>
              <a:t>5 правил безопасности: </a:t>
            </a:r>
            <a:endParaRPr lang="ru-RU" sz="4000" b="1" dirty="0">
              <a:ln w="50800"/>
              <a:solidFill>
                <a:srgbClr val="FF0000"/>
              </a:solidFill>
              <a:latin typeface="Franklin Gothic Heavy" pitchFamily="34" charset="0"/>
            </a:endParaRPr>
          </a:p>
        </p:txBody>
      </p:sp>
      <p:grpSp>
        <p:nvGrpSpPr>
          <p:cNvPr id="17" name="Группа 16"/>
          <p:cNvGrpSpPr/>
          <p:nvPr/>
        </p:nvGrpSpPr>
        <p:grpSpPr>
          <a:xfrm>
            <a:off x="395536" y="260648"/>
            <a:ext cx="8491636" cy="6264696"/>
            <a:chOff x="395536" y="260648"/>
            <a:chExt cx="8491636" cy="6264696"/>
          </a:xfrm>
        </p:grpSpPr>
        <p:pic>
          <p:nvPicPr>
            <p:cNvPr id="6147" name="Picture 3" descr="C:\Users\Преподаватель\Desktop\i32-ф.jpg"/>
            <p:cNvPicPr>
              <a:picLocks noChangeAspect="1" noChangeArrowheads="1"/>
            </p:cNvPicPr>
            <p:nvPr/>
          </p:nvPicPr>
          <p:blipFill>
            <a:blip r:embed="rId2" cstate="email"/>
            <a:srcRect/>
            <a:stretch>
              <a:fillRect/>
            </a:stretch>
          </p:blipFill>
          <p:spPr bwMode="auto">
            <a:xfrm>
              <a:off x="755576" y="404664"/>
              <a:ext cx="1190625" cy="1428750"/>
            </a:xfrm>
            <a:prstGeom prst="rect">
              <a:avLst/>
            </a:prstGeom>
            <a:noFill/>
          </p:spPr>
        </p:pic>
        <p:grpSp>
          <p:nvGrpSpPr>
            <p:cNvPr id="16" name="Группа 15"/>
            <p:cNvGrpSpPr/>
            <p:nvPr/>
          </p:nvGrpSpPr>
          <p:grpSpPr>
            <a:xfrm>
              <a:off x="395536" y="260648"/>
              <a:ext cx="8491636" cy="6264696"/>
              <a:chOff x="395536" y="260648"/>
              <a:chExt cx="8491636" cy="6264696"/>
            </a:xfrm>
          </p:grpSpPr>
          <p:grpSp>
            <p:nvGrpSpPr>
              <p:cNvPr id="15" name="Группа 14"/>
              <p:cNvGrpSpPr/>
              <p:nvPr/>
            </p:nvGrpSpPr>
            <p:grpSpPr>
              <a:xfrm>
                <a:off x="395536" y="260648"/>
                <a:ext cx="8491636" cy="6264696"/>
                <a:chOff x="395536" y="260648"/>
                <a:chExt cx="8491636" cy="6264696"/>
              </a:xfrm>
            </p:grpSpPr>
            <p:pic>
              <p:nvPicPr>
                <p:cNvPr id="6149" name="Picture 5" descr="C:\Users\Преподаватель\Desktop\i36.jpg"/>
                <p:cNvPicPr>
                  <a:picLocks noChangeAspect="1" noChangeArrowheads="1"/>
                </p:cNvPicPr>
                <p:nvPr/>
              </p:nvPicPr>
              <p:blipFill>
                <a:blip r:embed="rId3" cstate="email"/>
                <a:srcRect/>
                <a:stretch>
                  <a:fillRect/>
                </a:stretch>
              </p:blipFill>
              <p:spPr bwMode="auto">
                <a:xfrm>
                  <a:off x="395536" y="4149080"/>
                  <a:ext cx="2376264" cy="2376264"/>
                </a:xfrm>
                <a:prstGeom prst="rect">
                  <a:avLst/>
                </a:prstGeom>
                <a:noFill/>
              </p:spPr>
            </p:pic>
            <p:grpSp>
              <p:nvGrpSpPr>
                <p:cNvPr id="14" name="Группа 13"/>
                <p:cNvGrpSpPr/>
                <p:nvPr/>
              </p:nvGrpSpPr>
              <p:grpSpPr>
                <a:xfrm>
                  <a:off x="2771800" y="260648"/>
                  <a:ext cx="6115372" cy="6192688"/>
                  <a:chOff x="2771800" y="260648"/>
                  <a:chExt cx="6115372" cy="6192688"/>
                </a:xfrm>
              </p:grpSpPr>
              <p:sp>
                <p:nvSpPr>
                  <p:cNvPr id="9" name="Содержимое 2"/>
                  <p:cNvSpPr txBox="1">
                    <a:spLocks/>
                  </p:cNvSpPr>
                  <p:nvPr/>
                </p:nvSpPr>
                <p:spPr>
                  <a:xfrm>
                    <a:off x="2771800" y="4365104"/>
                    <a:ext cx="3744416" cy="2088232"/>
                  </a:xfrm>
                  <a:prstGeom prst="rect">
                    <a:avLst/>
                  </a:prstGeom>
                  <a:ln>
                    <a:solidFill>
                      <a:srgbClr val="0070C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4"/>
                      </a:buBlip>
                      <a:tabLst/>
                      <a:defRPr/>
                    </a:pP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5. Не забывайте почаще проветривать комнату, а аквариум или другие емкости с водой увеличивают влажность воздуха.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3" name="Группа 12"/>
                  <p:cNvGrpSpPr/>
                  <p:nvPr/>
                </p:nvGrpSpPr>
                <p:grpSpPr>
                  <a:xfrm>
                    <a:off x="5004048" y="260648"/>
                    <a:ext cx="3883124" cy="6048672"/>
                    <a:chOff x="5004048" y="260648"/>
                    <a:chExt cx="3883124" cy="6048672"/>
                  </a:xfrm>
                </p:grpSpPr>
                <p:pic>
                  <p:nvPicPr>
                    <p:cNvPr id="6150" name="Picture 6" descr="C:\Users\Преподаватель\Desktop\i34.jpg"/>
                    <p:cNvPicPr>
                      <a:picLocks noChangeAspect="1" noChangeArrowheads="1"/>
                    </p:cNvPicPr>
                    <p:nvPr/>
                  </p:nvPicPr>
                  <p:blipFill>
                    <a:blip r:embed="rId5" cstate="email"/>
                    <a:srcRect/>
                    <a:stretch>
                      <a:fillRect/>
                    </a:stretch>
                  </p:blipFill>
                  <p:spPr bwMode="auto">
                    <a:xfrm>
                      <a:off x="6876256" y="4005064"/>
                      <a:ext cx="1935575" cy="2304256"/>
                    </a:xfrm>
                    <a:prstGeom prst="rect">
                      <a:avLst/>
                    </a:prstGeom>
                    <a:noFill/>
                  </p:spPr>
                </p:pic>
                <p:grpSp>
                  <p:nvGrpSpPr>
                    <p:cNvPr id="12" name="Группа 11"/>
                    <p:cNvGrpSpPr/>
                    <p:nvPr/>
                  </p:nvGrpSpPr>
                  <p:grpSpPr>
                    <a:xfrm>
                      <a:off x="5004048" y="260648"/>
                      <a:ext cx="3883124" cy="3672408"/>
                      <a:chOff x="5004048" y="260648"/>
                      <a:chExt cx="3883124" cy="3672408"/>
                    </a:xfrm>
                  </p:grpSpPr>
                  <p:pic>
                    <p:nvPicPr>
                      <p:cNvPr id="6148" name="Picture 4" descr="C:\Users\Преподаватель\Desktop\i31-ф.jpg"/>
                      <p:cNvPicPr>
                        <a:picLocks noChangeAspect="1" noChangeArrowheads="1"/>
                      </p:cNvPicPr>
                      <p:nvPr/>
                    </p:nvPicPr>
                    <p:blipFill>
                      <a:blip r:embed="rId6" cstate="email"/>
                      <a:srcRect/>
                      <a:stretch>
                        <a:fillRect/>
                      </a:stretch>
                    </p:blipFill>
                    <p:spPr bwMode="auto">
                      <a:xfrm>
                        <a:off x="5004048" y="2060848"/>
                        <a:ext cx="2448272" cy="1872208"/>
                      </a:xfrm>
                      <a:prstGeom prst="rect">
                        <a:avLst/>
                      </a:prstGeom>
                      <a:noFill/>
                    </p:spPr>
                  </p:pic>
                  <p:pic>
                    <p:nvPicPr>
                      <p:cNvPr id="7170" name="Picture 2" descr="C:\Users\Преподаватель\Desktop\i30.jpg"/>
                      <p:cNvPicPr>
                        <a:picLocks noChangeAspect="1" noChangeArrowheads="1"/>
                      </p:cNvPicPr>
                      <p:nvPr/>
                    </p:nvPicPr>
                    <p:blipFill>
                      <a:blip r:embed="rId7" cstate="email"/>
                      <a:srcRect/>
                      <a:stretch>
                        <a:fillRect/>
                      </a:stretch>
                    </p:blipFill>
                    <p:spPr bwMode="auto">
                      <a:xfrm>
                        <a:off x="6629001" y="260648"/>
                        <a:ext cx="2258171" cy="1728192"/>
                      </a:xfrm>
                      <a:prstGeom prst="rect">
                        <a:avLst/>
                      </a:prstGeom>
                      <a:noFill/>
                    </p:spPr>
                  </p:pic>
                </p:grpSp>
              </p:grpSp>
            </p:grpSp>
          </p:grpSp>
          <p:sp>
            <p:nvSpPr>
              <p:cNvPr id="11" name="Содержимое 2"/>
              <p:cNvSpPr txBox="1">
                <a:spLocks/>
              </p:cNvSpPr>
              <p:nvPr/>
            </p:nvSpPr>
            <p:spPr>
              <a:xfrm>
                <a:off x="467544" y="2132856"/>
                <a:ext cx="4248472" cy="1872208"/>
              </a:xfrm>
              <a:prstGeom prst="rect">
                <a:avLst/>
              </a:prstGeom>
              <a:ln>
                <a:solidFill>
                  <a:srgbClr val="0070C0"/>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Blip>
                    <a:blip r:embed="rId4"/>
                  </a:buBlip>
                  <a:tabLst/>
                  <a:defRPr/>
                </a:pPr>
                <a:r>
                  <a:rPr kumimoji="0" lang="ru-RU" sz="1800" b="0" i="0" u="none" strike="noStrike" kern="1200" cap="none" spc="0" normalizeH="0" baseline="0" noProof="0" dirty="0" smtClean="0">
                    <a:ln>
                      <a:noFill/>
                    </a:ln>
                    <a:solidFill>
                      <a:schemeClr val="tx1"/>
                    </a:solidFill>
                    <a:effectLst/>
                    <a:uLnTx/>
                    <a:uFillTx/>
                    <a:latin typeface="Arial Black" pitchFamily="34" charset="0"/>
                    <a:ea typeface="+mn-ea"/>
                    <a:cs typeface="+mn-cs"/>
                  </a:rPr>
                  <a:t>4. Считается, что наши зеленые друзья - кактусы - тоже помогают уменьшить негативное влияние компьютера. </a:t>
                </a:r>
              </a:p>
            </p:txBody>
          </p:sp>
        </p:grpSp>
      </p:grpSp>
      <p:sp>
        <p:nvSpPr>
          <p:cNvPr id="10" name="Рамка 9"/>
          <p:cNvSpPr/>
          <p:nvPr/>
        </p:nvSpPr>
        <p:spPr>
          <a:xfrm>
            <a:off x="0" y="0"/>
            <a:ext cx="9144000" cy="6858000"/>
          </a:xfrm>
          <a:prstGeom prst="frame">
            <a:avLst>
              <a:gd name="adj1" fmla="val 2038"/>
            </a:avLst>
          </a:prstGeom>
          <a:solidFill>
            <a:srgbClr val="0066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1757</Words>
  <Application>Microsoft Office PowerPoint</Application>
  <PresentationFormat>Экран (4:3)</PresentationFormat>
  <Paragraphs>146</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Слайд 1</vt:lpstr>
      <vt:lpstr>Слайд 2</vt:lpstr>
      <vt:lpstr>Слайд 3</vt:lpstr>
      <vt:lpstr>Нормативы  для детей:</vt:lpstr>
      <vt:lpstr>Нормативы  для детей:</vt:lpstr>
      <vt:lpstr>Слайд 6</vt:lpstr>
      <vt:lpstr>Слайд 7</vt:lpstr>
      <vt:lpstr>Слайд 8</vt:lpstr>
      <vt:lpstr>Слайд 9</vt:lpstr>
      <vt:lpstr>Следует помнить ...</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Преподаватель</dc:creator>
  <cp:lastModifiedBy>Преподаватель</cp:lastModifiedBy>
  <cp:revision>114</cp:revision>
  <dcterms:created xsi:type="dcterms:W3CDTF">2013-06-10T18:39:07Z</dcterms:created>
  <dcterms:modified xsi:type="dcterms:W3CDTF">2013-06-12T23:52:07Z</dcterms:modified>
</cp:coreProperties>
</file>