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sldIdLst>
    <p:sldId id="274" r:id="rId2"/>
    <p:sldId id="288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7" r:id="rId12"/>
    <p:sldId id="286" r:id="rId13"/>
    <p:sldId id="267" r:id="rId14"/>
    <p:sldId id="29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5E4EDFC8-38FB-4558-A3CE-41A76A324EF3}">
          <p14:sldIdLst>
            <p14:sldId id="274"/>
            <p14:sldId id="288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7"/>
            <p14:sldId id="286"/>
          </p14:sldIdLst>
        </p14:section>
        <p14:section name="Раздел без заголовка" id="{8789CBA2-F35A-4D0B-8D08-3EC63C07F4B1}">
          <p14:sldIdLst>
            <p14:sldId id="267"/>
            <p14:sldId id="29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EC13-8490-446A-ADA8-5E1ADEA60E87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0C171D-29DC-4D1A-B6CB-711EE1683B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EC13-8490-446A-ADA8-5E1ADEA60E87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171D-29DC-4D1A-B6CB-711EE1683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EC13-8490-446A-ADA8-5E1ADEA60E87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171D-29DC-4D1A-B6CB-711EE1683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B2AEFE-9414-4892-8BF6-3927011DA1A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652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003EC13-8490-446A-ADA8-5E1ADEA60E87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00C171D-29DC-4D1A-B6CB-711EE1683B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EC13-8490-446A-ADA8-5E1ADEA60E87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171D-29DC-4D1A-B6CB-711EE1683B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EC13-8490-446A-ADA8-5E1ADEA60E87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171D-29DC-4D1A-B6CB-711EE1683B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171D-29DC-4D1A-B6CB-711EE1683B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EC13-8490-446A-ADA8-5E1ADEA60E87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EC13-8490-446A-ADA8-5E1ADEA60E87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171D-29DC-4D1A-B6CB-711EE1683B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EC13-8490-446A-ADA8-5E1ADEA60E87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171D-29DC-4D1A-B6CB-711EE1683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003EC13-8490-446A-ADA8-5E1ADEA60E87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0C171D-29DC-4D1A-B6CB-711EE1683B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EC13-8490-446A-ADA8-5E1ADEA60E87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0C171D-29DC-4D1A-B6CB-711EE1683B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003EC13-8490-446A-ADA8-5E1ADEA60E87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00C171D-29DC-4D1A-B6CB-711EE1683B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844824"/>
            <a:ext cx="8210178" cy="4536926"/>
          </a:xfrm>
        </p:spPr>
        <p:txBody>
          <a:bodyPr/>
          <a:lstStyle/>
          <a:p>
            <a:pPr algn="l"/>
            <a:endParaRPr lang="ru-RU" sz="1400" dirty="0"/>
          </a:p>
          <a:p>
            <a:pPr algn="l"/>
            <a:r>
              <a:rPr lang="ru-RU" sz="2000" b="1" dirty="0">
                <a:latin typeface="Algerian" pitchFamily="82" charset="0"/>
              </a:rPr>
              <a:t>Сумерки, тени, лампады мерцание,</a:t>
            </a:r>
          </a:p>
          <a:p>
            <a:pPr algn="l"/>
            <a:r>
              <a:rPr lang="ru-RU" sz="2000" b="1" dirty="0">
                <a:latin typeface="Algerian" pitchFamily="82" charset="0"/>
              </a:rPr>
              <a:t>Запах горящих свечей,</a:t>
            </a:r>
          </a:p>
          <a:p>
            <a:pPr algn="l"/>
            <a:r>
              <a:rPr lang="ru-RU" sz="2000" b="1" dirty="0">
                <a:latin typeface="Algerian" pitchFamily="82" charset="0"/>
              </a:rPr>
              <a:t>Лики святые ласкает сияние</a:t>
            </a:r>
          </a:p>
          <a:p>
            <a:pPr algn="l"/>
            <a:r>
              <a:rPr lang="ru-RU" sz="2000" b="1" dirty="0">
                <a:latin typeface="Algerian" pitchFamily="82" charset="0"/>
              </a:rPr>
              <a:t>Их быстрокрылых лучей</a:t>
            </a:r>
            <a:r>
              <a:rPr lang="ru-RU" sz="2000" b="1" dirty="0" smtClean="0">
                <a:latin typeface="Algerian" pitchFamily="82" charset="0"/>
              </a:rPr>
              <a:t>.</a:t>
            </a:r>
            <a:endParaRPr lang="ru-RU" sz="2000" b="1" dirty="0">
              <a:latin typeface="Algerian" pitchFamily="82" charset="0"/>
            </a:endParaRPr>
          </a:p>
          <a:p>
            <a:pPr algn="l"/>
            <a:endParaRPr lang="ru-RU" sz="2000" b="1" dirty="0">
              <a:latin typeface="Algerian" pitchFamily="82" charset="0"/>
            </a:endParaRPr>
          </a:p>
          <a:p>
            <a:pPr algn="l"/>
            <a:endParaRPr lang="ru-RU" sz="1400" dirty="0"/>
          </a:p>
          <a:p>
            <a:pPr algn="l"/>
            <a:r>
              <a:rPr lang="ru-RU" sz="1400" b="1" i="1" dirty="0"/>
              <a:t>Творческий проект </a:t>
            </a:r>
          </a:p>
          <a:p>
            <a:pPr algn="l"/>
            <a:r>
              <a:rPr lang="ru-RU" sz="1400" b="1" i="1" dirty="0"/>
              <a:t> Предмет: </a:t>
            </a:r>
            <a:r>
              <a:rPr lang="ru-RU" sz="1400" b="1" i="1" dirty="0" smtClean="0"/>
              <a:t>Основы религиозной культуры.</a:t>
            </a:r>
            <a:endParaRPr lang="ru-RU" sz="1400" b="1" i="1" dirty="0"/>
          </a:p>
          <a:p>
            <a:pPr algn="l"/>
            <a:r>
              <a:rPr lang="ru-RU" sz="1400" b="1" i="1" dirty="0"/>
              <a:t> Участники проекта: ученики </a:t>
            </a:r>
            <a:r>
              <a:rPr lang="ru-RU" sz="1400" b="1" i="1" dirty="0" smtClean="0"/>
              <a:t>4 класса</a:t>
            </a:r>
            <a:endParaRPr lang="ru-RU" sz="1400" b="1" i="1" dirty="0"/>
          </a:p>
          <a:p>
            <a:pPr algn="l"/>
            <a:r>
              <a:rPr lang="ru-RU" sz="1400" b="1" i="1" dirty="0"/>
              <a:t> </a:t>
            </a:r>
            <a:r>
              <a:rPr lang="ru-RU" sz="1400" b="1" i="1" dirty="0" smtClean="0"/>
              <a:t>МБОУ </a:t>
            </a:r>
            <a:r>
              <a:rPr lang="ru-RU" sz="1400" b="1" i="1" dirty="0"/>
              <a:t> </a:t>
            </a:r>
            <a:r>
              <a:rPr lang="ru-RU" sz="1400" b="1" i="1" dirty="0" smtClean="0"/>
              <a:t>«</a:t>
            </a:r>
            <a:r>
              <a:rPr lang="ru-RU" sz="1400" b="1" i="1" dirty="0"/>
              <a:t>Средняя общеобразовательная школа </a:t>
            </a:r>
            <a:r>
              <a:rPr lang="ru-RU" sz="1400" b="1" i="1" dirty="0" smtClean="0"/>
              <a:t>№31 с </a:t>
            </a:r>
            <a:r>
              <a:rPr lang="ru-RU" sz="1400" b="1" i="1" dirty="0" err="1" smtClean="0"/>
              <a:t>уиоп</a:t>
            </a:r>
            <a:r>
              <a:rPr lang="ru-RU" sz="1400" b="1" i="1" dirty="0" smtClean="0"/>
              <a:t>»                                                                                       </a:t>
            </a:r>
            <a:r>
              <a:rPr lang="ru-RU" sz="1400" b="1" i="1" dirty="0" smtClean="0"/>
              <a:t>Руководитель: </a:t>
            </a:r>
            <a:r>
              <a:rPr lang="ru-RU" sz="1400" b="1" i="1" dirty="0" err="1" smtClean="0"/>
              <a:t>Постнова</a:t>
            </a:r>
            <a:r>
              <a:rPr lang="ru-RU" sz="1400" b="1" i="1" dirty="0" smtClean="0"/>
              <a:t> С.Н</a:t>
            </a:r>
            <a:r>
              <a:rPr lang="ru-RU" sz="1400" b="1" i="1" dirty="0" smtClean="0"/>
              <a:t>.</a:t>
            </a:r>
            <a:endParaRPr lang="ru-RU" b="1" i="1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404813"/>
            <a:ext cx="7772400" cy="863600"/>
          </a:xfrm>
        </p:spPr>
        <p:txBody>
          <a:bodyPr>
            <a:normAutofit fontScale="90000"/>
          </a:bodyPr>
          <a:lstStyle/>
          <a:p>
            <a:r>
              <a:rPr lang="ru-RU" sz="4000"/>
              <a:t>            </a:t>
            </a:r>
            <a:br>
              <a:rPr lang="ru-RU" sz="4000"/>
            </a:br>
            <a:r>
              <a:rPr lang="ru-RU" sz="4000"/>
              <a:t>     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1258888" y="549275"/>
            <a:ext cx="6769100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В чем красота</a:t>
            </a:r>
          </a:p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православного храма?</a:t>
            </a:r>
          </a:p>
        </p:txBody>
      </p:sp>
    </p:spTree>
    <p:extLst>
      <p:ext uri="{BB962C8B-B14F-4D97-AF65-F5344CB8AC3E}">
        <p14:creationId xmlns:p14="http://schemas.microsoft.com/office/powerpoint/2010/main" xmlns="" val="32814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421562" cy="4114800"/>
          </a:xfrm>
        </p:spPr>
        <p:txBody>
          <a:bodyPr/>
          <a:lstStyle/>
          <a:p>
            <a:endParaRPr lang="en-US" altLang="zh-CN" dirty="0">
              <a:solidFill>
                <a:srgbClr val="0000FF"/>
              </a:solidFill>
              <a:latin typeface="Arial" charset="0"/>
              <a:ea typeface="宋体" charset="-122"/>
            </a:endParaRPr>
          </a:p>
          <a:p>
            <a:r>
              <a:rPr lang="ru-RU" altLang="zh-CN" sz="2400" b="1" dirty="0">
                <a:latin typeface="Times New Roman" pitchFamily="18" charset="0"/>
              </a:rPr>
              <a:t>Работая в группе, распределите обязанности.</a:t>
            </a:r>
            <a:r>
              <a:rPr lang="zh-CN" altLang="en-US" sz="2400" b="1" dirty="0">
                <a:latin typeface="Times New Roman" pitchFamily="18" charset="0"/>
                <a:ea typeface="华文行楷" pitchFamily="2" charset="-122"/>
              </a:rPr>
              <a:t/>
            </a:r>
            <a:br>
              <a:rPr lang="zh-CN" altLang="en-US" sz="2400" b="1" dirty="0">
                <a:latin typeface="Times New Roman" pitchFamily="18" charset="0"/>
                <a:ea typeface="华文行楷" pitchFamily="2" charset="-122"/>
              </a:rPr>
            </a:br>
            <a:endParaRPr lang="zh-CN" altLang="ru-RU" sz="2400" b="1" dirty="0">
              <a:latin typeface="Times New Roman" pitchFamily="18" charset="0"/>
              <a:ea typeface="宋体" charset="-122"/>
            </a:endParaRPr>
          </a:p>
          <a:p>
            <a:r>
              <a:rPr lang="ru-RU" altLang="zh-CN" sz="2400" b="1" dirty="0">
                <a:latin typeface="Times New Roman" pitchFamily="18" charset="0"/>
              </a:rPr>
              <a:t>Работая над исследованием, не отклоняйтесь от основного вопроса.</a:t>
            </a:r>
            <a:r>
              <a:rPr lang="zh-CN" altLang="en-US" sz="2400" b="1" dirty="0">
                <a:latin typeface="Times New Roman" pitchFamily="18" charset="0"/>
                <a:ea typeface="华文行楷" pitchFamily="2" charset="-122"/>
              </a:rPr>
              <a:t/>
            </a:r>
            <a:br>
              <a:rPr lang="zh-CN" altLang="en-US" sz="2400" b="1" dirty="0">
                <a:latin typeface="Times New Roman" pitchFamily="18" charset="0"/>
                <a:ea typeface="华文行楷" pitchFamily="2" charset="-122"/>
              </a:rPr>
            </a:br>
            <a:endParaRPr lang="zh-CN" altLang="ru-RU" sz="2400" b="1" dirty="0">
              <a:latin typeface="Times New Roman" pitchFamily="18" charset="0"/>
              <a:ea typeface="宋体" charset="-122"/>
            </a:endParaRPr>
          </a:p>
          <a:p>
            <a:r>
              <a:rPr lang="ru-RU" altLang="zh-CN" sz="2400" b="1" dirty="0">
                <a:latin typeface="Times New Roman" pitchFamily="18" charset="0"/>
              </a:rPr>
              <a:t>Окончательные результаты исследования представьте в </a:t>
            </a:r>
            <a:r>
              <a:rPr lang="ru-RU" altLang="zh-CN" sz="2400" b="1" dirty="0" smtClean="0">
                <a:latin typeface="Times New Roman" pitchFamily="18" charset="0"/>
              </a:rPr>
              <a:t>виде презентации.</a:t>
            </a:r>
            <a:r>
              <a:rPr lang="zh-CN" altLang="en-US" sz="2400" b="1" dirty="0">
                <a:latin typeface="Times New Roman" pitchFamily="18" charset="0"/>
                <a:ea typeface="华文行楷" pitchFamily="2" charset="-122"/>
              </a:rPr>
              <a:t/>
            </a:r>
            <a:br>
              <a:rPr lang="zh-CN" altLang="en-US" sz="2400" b="1" dirty="0">
                <a:latin typeface="Times New Roman" pitchFamily="18" charset="0"/>
                <a:ea typeface="华文行楷" pitchFamily="2" charset="-122"/>
              </a:rPr>
            </a:br>
            <a:endParaRPr lang="ru-RU" sz="2400" b="1" dirty="0">
              <a:latin typeface="Times New Roman" pitchFamily="18" charset="0"/>
              <a:ea typeface="华文行楷" pitchFamily="2" charset="-122"/>
            </a:endParaRPr>
          </a:p>
        </p:txBody>
      </p:sp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1258888" y="333375"/>
            <a:ext cx="7058025" cy="1150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Не забудьте, об особенностях </a:t>
            </a:r>
          </a:p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исследовательской работы</a:t>
            </a:r>
          </a:p>
        </p:txBody>
      </p:sp>
    </p:spTree>
    <p:extLst>
      <p:ext uri="{BB962C8B-B14F-4D97-AF65-F5344CB8AC3E}">
        <p14:creationId xmlns:p14="http://schemas.microsoft.com/office/powerpoint/2010/main" xmlns="" val="252253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dirty="0">
                <a:latin typeface="Times New Roman" pitchFamily="18" charset="0"/>
              </a:rPr>
              <a:t>Публикация «Русский Православный Храм» 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latin typeface="Times New Roman" pitchFamily="18" charset="0"/>
              </a:rPr>
              <a:t>Презентация «Храмы </a:t>
            </a:r>
            <a:r>
              <a:rPr lang="ru-RU" sz="2400" b="1" dirty="0" smtClean="0">
                <a:latin typeface="Times New Roman" pitchFamily="18" charset="0"/>
              </a:rPr>
              <a:t>Нижнекамского </a:t>
            </a:r>
            <a:r>
              <a:rPr lang="ru-RU" sz="2400" b="1" dirty="0">
                <a:latin typeface="Times New Roman" pitchFamily="18" charset="0"/>
              </a:rPr>
              <a:t>Района»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latin typeface="Times New Roman" pitchFamily="18" charset="0"/>
              </a:rPr>
              <a:t>    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latin typeface="Times New Roman" pitchFamily="18" charset="0"/>
              </a:rPr>
              <a:t>Презентация «Святыни России»» 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latin typeface="Times New Roman" pitchFamily="18" charset="0"/>
              </a:rPr>
              <a:t>Альбом «Православный храм глазами детей»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latin typeface="Times New Roman" pitchFamily="18" charset="0"/>
              </a:rPr>
              <a:t>    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latin typeface="Times New Roman" pitchFamily="18" charset="0"/>
              </a:rPr>
              <a:t>Буклет «Как правильно вести себя в православном храме?  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latin typeface="Times New Roman" pitchFamily="18" charset="0"/>
              </a:rPr>
              <a:t>Презентация «Вокруг храма с линейкой и циркулем» 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latin typeface="Times New Roman" pitchFamily="18" charset="0"/>
              </a:rPr>
              <a:t>Презентация «Чудотворные иконы Божией Матери»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latin typeface="Times New Roman" pitchFamily="18" charset="0"/>
              </a:rPr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2000" b="1" dirty="0">
              <a:latin typeface="Times New Roman" pitchFamily="18" charset="0"/>
            </a:endParaRPr>
          </a:p>
        </p:txBody>
      </p:sp>
      <p:sp>
        <p:nvSpPr>
          <p:cNvPr id="27654" name="WordArt 6"/>
          <p:cNvSpPr>
            <a:spLocks noChangeArrowheads="1" noChangeShapeType="1" noTextEdit="1"/>
          </p:cNvSpPr>
          <p:nvPr/>
        </p:nvSpPr>
        <p:spPr bwMode="auto">
          <a:xfrm>
            <a:off x="1259632" y="332656"/>
            <a:ext cx="7057281" cy="129611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679"/>
              </a:avLst>
            </a:prstTxWarp>
          </a:bodyPr>
          <a:lstStyle/>
          <a:p>
            <a:pPr algn="ctr"/>
            <a:r>
              <a:rPr lang="ru-RU" sz="3600" kern="10" dirty="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Результаты </a:t>
            </a:r>
            <a:r>
              <a:rPr lang="ru-RU" sz="3600" kern="10" dirty="0" smtClean="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 выполнения</a:t>
            </a:r>
            <a:endParaRPr lang="ru-RU" sz="3600" kern="10" dirty="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658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400" b="1">
                <a:latin typeface="Times New Roman" pitchFamily="18" charset="0"/>
              </a:rPr>
              <a:t>Список литературы: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Times New Roman" pitchFamily="18" charset="0"/>
              </a:rPr>
              <a:t>1. Гусева Э.К. "А.Рублев. Из собрания государственной  Третьяковской галереи".- М., 1990. 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Times New Roman" pitchFamily="18" charset="0"/>
              </a:rPr>
              <a:t>2. Алпатов М.В. "Древнерусская иконопись".- М., 1984. 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Times New Roman" pitchFamily="18" charset="0"/>
              </a:rPr>
              <a:t>3. Князь Евгений Трубецкой " Три очерка о русской иконе",- Новосибирск 1991. 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Times New Roman" pitchFamily="18" charset="0"/>
              </a:rPr>
              <a:t>4. Доктор Богословия Архиепископ Сергий Спасский "О почитании икон" С.-П. 1995 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Times New Roman" pitchFamily="18" charset="0"/>
              </a:rPr>
              <a:t>5. Атеистический словарь,- М., 1986 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Times New Roman" pitchFamily="18" charset="0"/>
              </a:rPr>
              <a:t>6. Сов. энциклопедический словарь,- М., 1979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latin typeface="Times New Roman" pitchFamily="18" charset="0"/>
              </a:rPr>
              <a:t> </a:t>
            </a:r>
          </a:p>
        </p:txBody>
      </p:sp>
      <p:sp>
        <p:nvSpPr>
          <p:cNvPr id="28677" name="WordArt 5"/>
          <p:cNvSpPr>
            <a:spLocks noChangeArrowheads="1" noChangeShapeType="1" noTextEdit="1"/>
          </p:cNvSpPr>
          <p:nvPr/>
        </p:nvSpPr>
        <p:spPr bwMode="auto">
          <a:xfrm>
            <a:off x="1403350" y="620713"/>
            <a:ext cx="6697663" cy="9366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Использованные ресурсы</a:t>
            </a:r>
          </a:p>
        </p:txBody>
      </p:sp>
    </p:spTree>
    <p:extLst>
      <p:ext uri="{BB962C8B-B14F-4D97-AF65-F5344CB8AC3E}">
        <p14:creationId xmlns:p14="http://schemas.microsoft.com/office/powerpoint/2010/main" xmlns="" val="186868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0"/>
            <a:ext cx="8305800" cy="198120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9345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://im8-tub-ru.yandex.net/i?id=8685084-71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 descr="C:\Users\1\Downloads\i (10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44102"/>
            <a:ext cx="4104456" cy="486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1\Downloads\i (1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7975" y="1412776"/>
            <a:ext cx="3832820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76983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://im8-tub-ru.yandex.net/i?id=8685084-71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 descr="C:\Users\1\Downloads\i (10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44102"/>
            <a:ext cx="4104456" cy="486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1\Downloads\i (1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7975" y="1412776"/>
            <a:ext cx="3832820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03674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400" b="1">
                <a:latin typeface="Times New Roman" pitchFamily="18" charset="0"/>
              </a:rPr>
              <a:t>В настоящее время востребован человек, готовый к активному преобразованию окружающей действительности, инициативный, могущий повести себя за собой, не боящийся ответственности, умеющий работать, умеющий находить разумное сочетание индивидуальных и социальных потребностей. Для того чтобы воспитать такого человека, необходимо предоставить возможность школьникам попробовать себя в значимой деятельности. Цель педагогического коллектива – создать условия для проявления активности, инициативы, и стремления к самореализации. Ребёнок, реализовавший себя в ученической деятельности, и во взрослой жизни будет личностью</a:t>
            </a:r>
            <a:r>
              <a:rPr lang="ru-RU" sz="2400">
                <a:latin typeface="Times New Roman" pitchFamily="18" charset="0"/>
              </a:rPr>
              <a:t>.</a:t>
            </a:r>
          </a:p>
        </p:txBody>
      </p:sp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2339975" y="620713"/>
            <a:ext cx="4608513" cy="9366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Аннотация</a:t>
            </a:r>
          </a:p>
        </p:txBody>
      </p:sp>
    </p:spTree>
    <p:extLst>
      <p:ext uri="{BB962C8B-B14F-4D97-AF65-F5344CB8AC3E}">
        <p14:creationId xmlns:p14="http://schemas.microsoft.com/office/powerpoint/2010/main" xmlns="" val="359536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5" name="Rectangle 29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7205662" cy="31400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>
                <a:latin typeface="Times New Roman" pitchFamily="18" charset="0"/>
              </a:rPr>
              <a:t>В результате участия в учебном проекте учащиеся научатся: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>
                <a:latin typeface="Times New Roman" pitchFamily="18" charset="0"/>
              </a:rPr>
              <a:t>1. Формировать свои познавательные интересы.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>
                <a:latin typeface="Times New Roman" pitchFamily="18" charset="0"/>
              </a:rPr>
              <a:t>2.Работать в команде и индивидуально над решением единой проблемы.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>
                <a:latin typeface="Times New Roman" pitchFamily="18" charset="0"/>
              </a:rPr>
              <a:t>3. Планировать и реализовывать реальную проектную деятельность на учебном материале курса Православная культура.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>
                <a:latin typeface="Times New Roman" pitchFamily="18" charset="0"/>
              </a:rPr>
              <a:t>4. Формировать компетентность в сфере самостоятельной познавательной деятельности</a:t>
            </a:r>
          </a:p>
          <a:p>
            <a:pPr>
              <a:lnSpc>
                <a:spcPct val="90000"/>
              </a:lnSpc>
            </a:pPr>
            <a:endParaRPr lang="ru-RU" sz="2400" b="1">
              <a:latin typeface="Times New Roman" pitchFamily="18" charset="0"/>
            </a:endParaRPr>
          </a:p>
        </p:txBody>
      </p:sp>
      <p:sp>
        <p:nvSpPr>
          <p:cNvPr id="9247" name="WordArt 31"/>
          <p:cNvSpPr>
            <a:spLocks noChangeArrowheads="1" noChangeShapeType="1" noTextEdit="1"/>
          </p:cNvSpPr>
          <p:nvPr/>
        </p:nvSpPr>
        <p:spPr bwMode="auto">
          <a:xfrm>
            <a:off x="611560" y="620713"/>
            <a:ext cx="7992887" cy="9366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Дидактические </a:t>
            </a:r>
            <a:r>
              <a:rPr lang="ru-RU" sz="3600" kern="10" dirty="0" smtClean="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 цели   проекта</a:t>
            </a:r>
            <a:endParaRPr lang="ru-RU" sz="3600" kern="10" dirty="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820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1989138"/>
            <a:ext cx="7134225" cy="4143375"/>
          </a:xfrm>
        </p:spPr>
        <p:txBody>
          <a:bodyPr/>
          <a:lstStyle/>
          <a:p>
            <a:r>
              <a:rPr lang="ru-RU" sz="2400" b="1">
                <a:latin typeface="Times New Roman" pitchFamily="18" charset="0"/>
              </a:rPr>
              <a:t>Научить пользоваться </a:t>
            </a:r>
            <a:r>
              <a:rPr lang="en-US" sz="2400" b="1">
                <a:latin typeface="Times New Roman" pitchFamily="18" charset="0"/>
              </a:rPr>
              <a:t>Microcoft Power Point </a:t>
            </a:r>
            <a:endParaRPr lang="ru-RU" sz="2400" b="1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ru-RU" sz="2400" b="1">
              <a:latin typeface="Times New Roman" pitchFamily="18" charset="0"/>
            </a:endParaRPr>
          </a:p>
          <a:p>
            <a:r>
              <a:rPr lang="ru-RU" sz="2400" b="1">
                <a:latin typeface="Times New Roman" pitchFamily="18" charset="0"/>
              </a:rPr>
              <a:t>Научить кратко излагать свои мысли устно и письменно</a:t>
            </a:r>
          </a:p>
          <a:p>
            <a:pPr>
              <a:buFont typeface="Wingdings" pitchFamily="2" charset="2"/>
              <a:buNone/>
            </a:pPr>
            <a:endParaRPr lang="ru-RU" sz="2400" b="1">
              <a:latin typeface="Times New Roman" pitchFamily="18" charset="0"/>
            </a:endParaRPr>
          </a:p>
          <a:p>
            <a:r>
              <a:rPr lang="ru-RU" sz="2400" b="1">
                <a:latin typeface="Times New Roman" pitchFamily="18" charset="0"/>
              </a:rPr>
              <a:t>Находить нужную информацию с использованием </a:t>
            </a:r>
            <a:r>
              <a:rPr lang="en-US" sz="2400" b="1">
                <a:latin typeface="Times New Roman" pitchFamily="18" charset="0"/>
              </a:rPr>
              <a:t>Internet-</a:t>
            </a:r>
            <a:r>
              <a:rPr lang="ru-RU" sz="2400" b="1">
                <a:latin typeface="Times New Roman" pitchFamily="18" charset="0"/>
              </a:rPr>
              <a:t>ресурсов.</a:t>
            </a:r>
          </a:p>
          <a:p>
            <a:endParaRPr lang="ru-RU" sz="2000" b="1">
              <a:latin typeface="Times New Roman" pitchFamily="18" charset="0"/>
            </a:endParaRPr>
          </a:p>
          <a:p>
            <a:endParaRPr lang="ru-RU" sz="2000" b="1">
              <a:latin typeface="Times New Roman" pitchFamily="18" charset="0"/>
            </a:endParaRP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1403350" y="692150"/>
            <a:ext cx="7200900" cy="9366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Методические цели проекта</a:t>
            </a:r>
          </a:p>
        </p:txBody>
      </p:sp>
    </p:spTree>
    <p:extLst>
      <p:ext uri="{BB962C8B-B14F-4D97-AF65-F5344CB8AC3E}">
        <p14:creationId xmlns:p14="http://schemas.microsoft.com/office/powerpoint/2010/main" xmlns="" val="129058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539750" y="2017713"/>
            <a:ext cx="4452938" cy="4506912"/>
          </a:xfrm>
        </p:spPr>
        <p:txBody>
          <a:bodyPr>
            <a:normAutofit/>
          </a:bodyPr>
          <a:lstStyle/>
          <a:p>
            <a:endParaRPr lang="ru-RU" sz="2400" dirty="0"/>
          </a:p>
          <a:p>
            <a:r>
              <a:rPr lang="ru-RU" sz="2400" b="1" dirty="0">
                <a:latin typeface="Times New Roman" pitchFamily="18" charset="0"/>
              </a:rPr>
              <a:t>Учебный проект реализуется в рамках недели Православной культуры, которая проводится в школе и в которой участвуют школьники 4</a:t>
            </a:r>
            <a:r>
              <a:rPr lang="ru-RU" sz="2400" b="1" dirty="0" smtClean="0">
                <a:latin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</a:rPr>
              <a:t>классов.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sz="2400"/>
          </a:p>
          <a:p>
            <a:r>
              <a:rPr lang="ru-RU" sz="2400" b="1">
                <a:latin typeface="Times New Roman" pitchFamily="18" charset="0"/>
              </a:rPr>
              <a:t>Организационная работа проводится на уроках Православной культуры и во внеурочное время. Подбор информации и работа с ней самостоятельно.</a:t>
            </a:r>
          </a:p>
        </p:txBody>
      </p:sp>
      <p:sp>
        <p:nvSpPr>
          <p:cNvPr id="21512" name="WordArt 8"/>
          <p:cNvSpPr>
            <a:spLocks noChangeArrowheads="1" noChangeShapeType="1" noTextEdit="1"/>
          </p:cNvSpPr>
          <p:nvPr/>
        </p:nvSpPr>
        <p:spPr bwMode="auto">
          <a:xfrm>
            <a:off x="539553" y="692150"/>
            <a:ext cx="8064698" cy="9350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Способ </a:t>
            </a:r>
            <a:r>
              <a:rPr lang="ru-RU" sz="3600" kern="10" dirty="0" smtClean="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реализации  Проекта</a:t>
            </a:r>
            <a:endParaRPr lang="ru-RU" sz="3600" kern="10" dirty="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320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989138"/>
            <a:ext cx="7772400" cy="43592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 dirty="0"/>
              <a:t> </a:t>
            </a:r>
            <a:r>
              <a:rPr lang="ru-RU" sz="2000" b="1" dirty="0">
                <a:latin typeface="Times New Roman" pitchFamily="18" charset="0"/>
              </a:rPr>
              <a:t>«Русский Православный Храм» </a:t>
            </a:r>
            <a:endParaRPr lang="ru-RU" sz="2000" b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000" b="1" dirty="0" smtClean="0">
                <a:latin typeface="Times New Roman" pitchFamily="18" charset="0"/>
              </a:rPr>
              <a:t>«</a:t>
            </a:r>
            <a:r>
              <a:rPr lang="ru-RU" sz="2000" b="1" dirty="0">
                <a:latin typeface="Times New Roman" pitchFamily="18" charset="0"/>
              </a:rPr>
              <a:t>Храмы </a:t>
            </a:r>
            <a:r>
              <a:rPr lang="ru-RU" sz="2000" b="1" dirty="0" smtClean="0">
                <a:latin typeface="Times New Roman" pitchFamily="18" charset="0"/>
              </a:rPr>
              <a:t>Нижнекамского </a:t>
            </a:r>
            <a:r>
              <a:rPr lang="ru-RU" sz="2000" b="1" dirty="0">
                <a:latin typeface="Times New Roman" pitchFamily="18" charset="0"/>
              </a:rPr>
              <a:t>Района»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Times New Roman" pitchFamily="18" charset="0"/>
              </a:rPr>
              <a:t>    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</a:rPr>
              <a:t>«Святыни России»» </a:t>
            </a:r>
          </a:p>
          <a:p>
            <a:pPr>
              <a:lnSpc>
                <a:spcPct val="80000"/>
              </a:lnSpc>
            </a:pPr>
            <a:r>
              <a:rPr lang="ru-RU" sz="2000" b="1" dirty="0">
                <a:latin typeface="Times New Roman" pitchFamily="18" charset="0"/>
              </a:rPr>
              <a:t> «Православный храм глазами детей»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Times New Roman" pitchFamily="18" charset="0"/>
              </a:rPr>
              <a:t>      Коллективная работа учеников </a:t>
            </a:r>
            <a:r>
              <a:rPr lang="ru-RU" sz="2000" b="1" dirty="0" smtClean="0">
                <a:latin typeface="Times New Roman" pitchFamily="18" charset="0"/>
              </a:rPr>
              <a:t>4 </a:t>
            </a:r>
            <a:r>
              <a:rPr lang="ru-RU" sz="2000" b="1" dirty="0">
                <a:latin typeface="Times New Roman" pitchFamily="18" charset="0"/>
              </a:rPr>
              <a:t>класса</a:t>
            </a:r>
          </a:p>
          <a:p>
            <a:pPr>
              <a:lnSpc>
                <a:spcPct val="80000"/>
              </a:lnSpc>
            </a:pPr>
            <a:r>
              <a:rPr lang="ru-RU" sz="2000" b="1" dirty="0">
                <a:latin typeface="Times New Roman" pitchFamily="18" charset="0"/>
              </a:rPr>
              <a:t> «Как правильно вести себя в православном храме?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Times New Roman" pitchFamily="18" charset="0"/>
              </a:rPr>
              <a:t>       </a:t>
            </a:r>
          </a:p>
          <a:p>
            <a:pPr>
              <a:lnSpc>
                <a:spcPct val="80000"/>
              </a:lnSpc>
            </a:pPr>
            <a:r>
              <a:rPr lang="ru-RU" sz="2000" b="1" dirty="0">
                <a:latin typeface="Times New Roman" pitchFamily="18" charset="0"/>
              </a:rPr>
              <a:t>   «Вокруг храма с линейкой и циркулем» </a:t>
            </a:r>
          </a:p>
          <a:p>
            <a:pPr>
              <a:lnSpc>
                <a:spcPct val="80000"/>
              </a:lnSpc>
            </a:pPr>
            <a:r>
              <a:rPr lang="ru-RU" sz="2000" b="1" dirty="0">
                <a:latin typeface="Times New Roman" pitchFamily="18" charset="0"/>
              </a:rPr>
              <a:t> «Чудотворные иконы Божией Матери»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Times New Roman" pitchFamily="18" charset="0"/>
              </a:rPr>
              <a:t>    </a:t>
            </a:r>
          </a:p>
          <a:p>
            <a:pPr>
              <a:lnSpc>
                <a:spcPct val="80000"/>
              </a:lnSpc>
            </a:pPr>
            <a:endParaRPr lang="ru-RU" sz="20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 b="1" dirty="0">
              <a:latin typeface="Times New Roman" pitchFamily="18" charset="0"/>
            </a:endParaRPr>
          </a:p>
        </p:txBody>
      </p:sp>
      <p:sp>
        <p:nvSpPr>
          <p:cNvPr id="23556" name="WordArt 4"/>
          <p:cNvSpPr>
            <a:spLocks noChangeArrowheads="1" noChangeShapeType="1" noTextEdit="1"/>
          </p:cNvSpPr>
          <p:nvPr/>
        </p:nvSpPr>
        <p:spPr bwMode="auto">
          <a:xfrm>
            <a:off x="395536" y="549275"/>
            <a:ext cx="8353177" cy="9302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Темы   исследований   учащихся</a:t>
            </a:r>
            <a:endParaRPr lang="ru-RU" sz="3600" kern="10" dirty="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989138"/>
            <a:ext cx="8199437" cy="41148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400" b="1" dirty="0">
                <a:latin typeface="Times New Roman" pitchFamily="18" charset="0"/>
              </a:rPr>
              <a:t>Объявление конкурса. 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b="1" dirty="0">
                <a:latin typeface="Times New Roman" pitchFamily="18" charset="0"/>
              </a:rPr>
              <a:t> Выпуск информационных сообщений- 1 неделя                         Выбор тем исследований школьников – 1 урок, 15 минут.</a:t>
            </a:r>
          </a:p>
          <a:p>
            <a:pPr marL="609600" indent="-609600">
              <a:lnSpc>
                <a:spcPct val="80000"/>
              </a:lnSpc>
              <a:buClr>
                <a:srgbClr val="990000"/>
              </a:buClr>
            </a:pPr>
            <a:r>
              <a:rPr lang="ru-RU" sz="2400" b="1" dirty="0">
                <a:latin typeface="Times New Roman" pitchFamily="18" charset="0"/>
              </a:rPr>
              <a:t>Формирование групп для проведения исследований – 1 урок, 15 минут</a:t>
            </a:r>
          </a:p>
          <a:p>
            <a:pPr marL="609600" indent="-609600">
              <a:lnSpc>
                <a:spcPct val="80000"/>
              </a:lnSpc>
              <a:buClr>
                <a:srgbClr val="990000"/>
              </a:buClr>
            </a:pPr>
            <a:r>
              <a:rPr lang="ru-RU" sz="2400" b="1" dirty="0">
                <a:latin typeface="Times New Roman" pitchFamily="18" charset="0"/>
              </a:rPr>
              <a:t>Обсуждение плана работы групп – 1 урок, 20 минут</a:t>
            </a:r>
          </a:p>
          <a:p>
            <a:pPr marL="609600" indent="-609600">
              <a:lnSpc>
                <a:spcPct val="80000"/>
              </a:lnSpc>
              <a:buClr>
                <a:srgbClr val="990000"/>
              </a:buClr>
            </a:pPr>
            <a:r>
              <a:rPr lang="ru-RU" sz="2400" b="1" dirty="0">
                <a:latin typeface="Times New Roman" pitchFamily="18" charset="0"/>
              </a:rPr>
              <a:t>Самостоятельная работа групп по выполнению заданий – 2-3-й уроки и внеурочное время</a:t>
            </a:r>
          </a:p>
          <a:p>
            <a:pPr marL="609600" indent="-609600">
              <a:lnSpc>
                <a:spcPct val="80000"/>
              </a:lnSpc>
              <a:buClr>
                <a:srgbClr val="990000"/>
              </a:buClr>
            </a:pPr>
            <a:r>
              <a:rPr lang="ru-RU" sz="2400" b="1" dirty="0">
                <a:latin typeface="Times New Roman" pitchFamily="18" charset="0"/>
              </a:rPr>
              <a:t>Подготовка школьниками презентации о проделанной работе – 4-5-й уроки</a:t>
            </a:r>
          </a:p>
          <a:p>
            <a:pPr marL="609600" indent="-609600">
              <a:lnSpc>
                <a:spcPct val="80000"/>
              </a:lnSpc>
              <a:buClr>
                <a:srgbClr val="990000"/>
              </a:buClr>
            </a:pPr>
            <a:r>
              <a:rPr lang="ru-RU" sz="2400" b="1" dirty="0">
                <a:latin typeface="Times New Roman" pitchFamily="18" charset="0"/>
              </a:rPr>
              <a:t>Защита полученных результатов и выводов – 6 урок</a:t>
            </a:r>
          </a:p>
        </p:txBody>
      </p:sp>
      <p:sp>
        <p:nvSpPr>
          <p:cNvPr id="24580" name="WordArt 4"/>
          <p:cNvSpPr>
            <a:spLocks noChangeArrowheads="1" noChangeShapeType="1" noTextEdit="1"/>
          </p:cNvSpPr>
          <p:nvPr/>
        </p:nvSpPr>
        <p:spPr bwMode="auto">
          <a:xfrm>
            <a:off x="1763713" y="549275"/>
            <a:ext cx="6337300" cy="11509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Этапы и сроки </a:t>
            </a:r>
          </a:p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проведения Проекта</a:t>
            </a:r>
          </a:p>
        </p:txBody>
      </p:sp>
    </p:spTree>
    <p:extLst>
      <p:ext uri="{BB962C8B-B14F-4D97-AF65-F5344CB8AC3E}">
        <p14:creationId xmlns:p14="http://schemas.microsoft.com/office/powerpoint/2010/main" xmlns="" val="260260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125538"/>
            <a:ext cx="7772400" cy="5300662"/>
          </a:xfrm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ru-RU" altLang="zh-CN" sz="2400">
              <a:latin typeface="Times New Roman" pitchFamily="18" charset="0"/>
            </a:endParaRPr>
          </a:p>
          <a:p>
            <a:pPr marL="533400" indent="-533400">
              <a:lnSpc>
                <a:spcPct val="90000"/>
              </a:lnSpc>
            </a:pPr>
            <a:endParaRPr lang="ru-RU" altLang="zh-CN" sz="2000" b="1">
              <a:latin typeface="Times New Roman" pitchFamily="18" charset="0"/>
            </a:endParaRPr>
          </a:p>
          <a:p>
            <a:pPr marL="533400" indent="-533400">
              <a:lnSpc>
                <a:spcPct val="90000"/>
              </a:lnSpc>
            </a:pPr>
            <a:r>
              <a:rPr lang="ru-RU" altLang="zh-CN" sz="2000" b="1">
                <a:latin typeface="Times New Roman" pitchFamily="18" charset="0"/>
              </a:rPr>
              <a:t>Выбрать основные задания для исследования.</a:t>
            </a:r>
          </a:p>
          <a:p>
            <a:pPr marL="533400" indent="-533400">
              <a:lnSpc>
                <a:spcPct val="90000"/>
              </a:lnSpc>
            </a:pPr>
            <a:r>
              <a:rPr lang="ru-RU" altLang="zh-CN" sz="2000" b="1">
                <a:latin typeface="Times New Roman" pitchFamily="18" charset="0"/>
              </a:rPr>
              <a:t>Провести анализ собранной информации</a:t>
            </a:r>
            <a:r>
              <a:rPr lang="zh-CN" altLang="en-US" sz="2000" b="1">
                <a:latin typeface="Times New Roman" pitchFamily="18" charset="0"/>
                <a:ea typeface="宋体" charset="-122"/>
              </a:rPr>
              <a:t>。</a:t>
            </a:r>
            <a:endParaRPr lang="zh-CN" altLang="ru-RU" sz="2000" b="1">
              <a:latin typeface="Times New Roman" pitchFamily="18" charset="0"/>
              <a:ea typeface="宋体" charset="-122"/>
            </a:endParaRPr>
          </a:p>
          <a:p>
            <a:pPr marL="533400" indent="-533400">
              <a:lnSpc>
                <a:spcPct val="90000"/>
              </a:lnSpc>
            </a:pPr>
            <a:r>
              <a:rPr lang="ru-RU" altLang="zh-CN" sz="2000" b="1">
                <a:latin typeface="Times New Roman" pitchFamily="18" charset="0"/>
              </a:rPr>
              <a:t>Используя </a:t>
            </a:r>
            <a:r>
              <a:rPr lang="en-US" altLang="zh-CN" sz="2000" b="1">
                <a:latin typeface="Times New Roman" pitchFamily="18" charset="0"/>
                <a:ea typeface="宋体" charset="-122"/>
              </a:rPr>
              <a:t>PowerPoint</a:t>
            </a:r>
            <a:r>
              <a:rPr lang="ru-RU" altLang="zh-CN" sz="2000" b="1">
                <a:latin typeface="Times New Roman" pitchFamily="18" charset="0"/>
              </a:rPr>
              <a:t> сделать презентацию результатов своей исследовательской работы.</a:t>
            </a:r>
          </a:p>
          <a:p>
            <a:pPr marL="533400" indent="-533400">
              <a:lnSpc>
                <a:spcPct val="90000"/>
              </a:lnSpc>
            </a:pPr>
            <a:r>
              <a:rPr lang="ru-RU" altLang="zh-CN" sz="2000" b="1">
                <a:latin typeface="Times New Roman" pitchFamily="18" charset="0"/>
              </a:rPr>
              <a:t> Провести групповое обсуждение проделанной работы</a:t>
            </a:r>
          </a:p>
          <a:p>
            <a:pPr marL="533400" indent="-533400">
              <a:lnSpc>
                <a:spcPct val="90000"/>
              </a:lnSpc>
            </a:pPr>
            <a:r>
              <a:rPr lang="ru-RU" altLang="zh-CN" sz="2000" b="1">
                <a:latin typeface="Times New Roman" pitchFamily="18" charset="0"/>
              </a:rPr>
              <a:t>Добавьте новую информацию, используя отзывы, полученные от товарищей во время представления результатов своей работы</a:t>
            </a:r>
          </a:p>
          <a:p>
            <a:pPr marL="533400" indent="-533400">
              <a:lnSpc>
                <a:spcPct val="90000"/>
              </a:lnSpc>
            </a:pPr>
            <a:r>
              <a:rPr lang="ru-RU" altLang="zh-CN" sz="2000" b="1">
                <a:latin typeface="Times New Roman" pitchFamily="18" charset="0"/>
              </a:rPr>
              <a:t> Завершите свою работу, добавив новую информацию</a:t>
            </a:r>
          </a:p>
          <a:p>
            <a:pPr marL="533400" indent="-533400">
              <a:lnSpc>
                <a:spcPct val="90000"/>
              </a:lnSpc>
            </a:pPr>
            <a:r>
              <a:rPr lang="ru-RU" altLang="zh-CN" sz="2000" b="1">
                <a:latin typeface="Times New Roman" pitchFamily="18" charset="0"/>
              </a:rPr>
              <a:t>Продолжите свою работу, сделав результаты еще лучше.</a:t>
            </a:r>
          </a:p>
          <a:p>
            <a:pPr marL="533400" indent="-533400">
              <a:lnSpc>
                <a:spcPct val="90000"/>
              </a:lnSpc>
            </a:pPr>
            <a:r>
              <a:rPr lang="ru-RU" altLang="zh-CN" sz="2000" b="1">
                <a:latin typeface="Times New Roman" pitchFamily="18" charset="0"/>
              </a:rPr>
              <a:t> Соберите все воедино и запишите на компьютер.</a:t>
            </a:r>
          </a:p>
          <a:p>
            <a:pPr marL="533400" indent="-533400">
              <a:lnSpc>
                <a:spcPct val="90000"/>
              </a:lnSpc>
            </a:pPr>
            <a:r>
              <a:rPr lang="ru-RU" altLang="zh-CN" sz="2000" b="1">
                <a:latin typeface="Times New Roman" pitchFamily="18" charset="0"/>
              </a:rPr>
              <a:t>Прочитайте больше книг.</a:t>
            </a:r>
            <a:endParaRPr lang="zh-CN" altLang="en-US" sz="2000" b="1">
              <a:latin typeface="Times New Roman" pitchFamily="18" charset="0"/>
              <a:ea typeface="宋体" charset="-122"/>
            </a:endParaRPr>
          </a:p>
          <a:p>
            <a:pPr marL="533400" indent="-533400">
              <a:lnSpc>
                <a:spcPct val="90000"/>
              </a:lnSpc>
            </a:pPr>
            <a:r>
              <a:rPr lang="ru-RU" altLang="zh-CN" sz="2000" b="1">
                <a:latin typeface="Times New Roman" pitchFamily="18" charset="0"/>
              </a:rPr>
              <a:t>Выберите самую важную информацию.</a:t>
            </a:r>
            <a:endParaRPr lang="zh-CN" altLang="en-US" sz="2000" b="1">
              <a:latin typeface="Times New Roman" pitchFamily="18" charset="0"/>
              <a:ea typeface="宋体" charset="-122"/>
            </a:endParaRPr>
          </a:p>
          <a:p>
            <a:pPr marL="533400" indent="-533400">
              <a:lnSpc>
                <a:spcPct val="90000"/>
              </a:lnSpc>
            </a:pPr>
            <a:r>
              <a:rPr lang="ru-RU" altLang="zh-CN" sz="2000" b="1">
                <a:latin typeface="Times New Roman" pitchFamily="18" charset="0"/>
              </a:rPr>
              <a:t>Напишите отчет со своей собственной точки зрения.</a:t>
            </a:r>
            <a:endParaRPr lang="ru-RU" sz="2000" b="1">
              <a:latin typeface="Times New Roman" pitchFamily="18" charset="0"/>
            </a:endParaRPr>
          </a:p>
        </p:txBody>
      </p:sp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1908175" y="620713"/>
            <a:ext cx="5111750" cy="863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Что надо сделать</a:t>
            </a:r>
          </a:p>
        </p:txBody>
      </p:sp>
    </p:spTree>
    <p:extLst>
      <p:ext uri="{BB962C8B-B14F-4D97-AF65-F5344CB8AC3E}">
        <p14:creationId xmlns:p14="http://schemas.microsoft.com/office/powerpoint/2010/main" xmlns="" val="383483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648</Words>
  <Application>Microsoft Office PowerPoint</Application>
  <PresentationFormat>Экран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              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Спасибо за внимание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МаШа</cp:lastModifiedBy>
  <cp:revision>9</cp:revision>
  <dcterms:created xsi:type="dcterms:W3CDTF">2013-03-14T16:52:20Z</dcterms:created>
  <dcterms:modified xsi:type="dcterms:W3CDTF">2013-12-11T15:17:31Z</dcterms:modified>
</cp:coreProperties>
</file>