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6AFC1-8E36-4D03-9161-A16FF53BA2D6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C39022-C3E2-400B-8A7B-B316A6D09444}">
      <dgm:prSet phldrT="[Текст]" custT="1"/>
      <dgm:spPr/>
      <dgm:t>
        <a:bodyPr/>
        <a:lstStyle/>
        <a:p>
          <a:r>
            <a:rPr lang="ru-RU" sz="1800" b="0" dirty="0" smtClean="0"/>
            <a:t>Сословный строй </a:t>
          </a:r>
          <a:endParaRPr lang="ru-RU" sz="1800" b="0" dirty="0"/>
        </a:p>
      </dgm:t>
    </dgm:pt>
    <dgm:pt modelId="{F70F0A05-95D6-44A9-B07B-AABCDED06CC4}" type="parTrans" cxnId="{DD7E2FED-56F6-478A-B5E8-597B9E1E1C87}">
      <dgm:prSet/>
      <dgm:spPr/>
      <dgm:t>
        <a:bodyPr/>
        <a:lstStyle/>
        <a:p>
          <a:endParaRPr lang="ru-RU"/>
        </a:p>
      </dgm:t>
    </dgm:pt>
    <dgm:pt modelId="{CFE97187-D1E2-4A3A-85CC-FF0E1E731B72}" type="sibTrans" cxnId="{DD7E2FED-56F6-478A-B5E8-597B9E1E1C87}">
      <dgm:prSet/>
      <dgm:spPr/>
      <dgm:t>
        <a:bodyPr/>
        <a:lstStyle/>
        <a:p>
          <a:endParaRPr lang="ru-RU"/>
        </a:p>
      </dgm:t>
    </dgm:pt>
    <dgm:pt modelId="{58F80017-B7B3-46FB-B1D7-F9FE0D6C143D}">
      <dgm:prSet custT="1"/>
      <dgm:spPr/>
      <dgm:t>
        <a:bodyPr/>
        <a:lstStyle/>
        <a:p>
          <a:r>
            <a:rPr lang="ru-RU" sz="1800" b="0" i="1" dirty="0" smtClean="0"/>
            <a:t>Воины-самураи</a:t>
          </a:r>
          <a:endParaRPr lang="ru-RU" sz="1800" b="0" dirty="0"/>
        </a:p>
      </dgm:t>
    </dgm:pt>
    <dgm:pt modelId="{EC113013-E1FF-4D36-A2F0-F7CCF2FB72BC}" type="parTrans" cxnId="{BEBCB5BE-1429-42B3-A694-DADC8D582BD7}">
      <dgm:prSet/>
      <dgm:spPr/>
      <dgm:t>
        <a:bodyPr/>
        <a:lstStyle/>
        <a:p>
          <a:endParaRPr lang="ru-RU"/>
        </a:p>
      </dgm:t>
    </dgm:pt>
    <dgm:pt modelId="{3F44EE1A-58B0-4E27-BF0D-440DB9A94CF3}" type="sibTrans" cxnId="{BEBCB5BE-1429-42B3-A694-DADC8D582BD7}">
      <dgm:prSet/>
      <dgm:spPr/>
      <dgm:t>
        <a:bodyPr/>
        <a:lstStyle/>
        <a:p>
          <a:endParaRPr lang="ru-RU"/>
        </a:p>
      </dgm:t>
    </dgm:pt>
    <dgm:pt modelId="{1C8B3159-1D15-4638-BD53-42C8FAC531DC}">
      <dgm:prSet custT="1"/>
      <dgm:spPr/>
      <dgm:t>
        <a:bodyPr/>
        <a:lstStyle/>
        <a:p>
          <a:r>
            <a:rPr lang="ru-RU" sz="1800" b="0" i="1" smtClean="0"/>
            <a:t>Крестьяне </a:t>
          </a:r>
          <a:endParaRPr lang="ru-RU" sz="1800" b="0"/>
        </a:p>
      </dgm:t>
    </dgm:pt>
    <dgm:pt modelId="{F5468555-1C76-4084-BE0A-BD8119EFC175}" type="parTrans" cxnId="{2852091B-EA35-472E-ABBE-415896ED3BF8}">
      <dgm:prSet/>
      <dgm:spPr/>
      <dgm:t>
        <a:bodyPr/>
        <a:lstStyle/>
        <a:p>
          <a:endParaRPr lang="ru-RU"/>
        </a:p>
      </dgm:t>
    </dgm:pt>
    <dgm:pt modelId="{BE71B930-F5FA-436F-9599-58EB742B49C1}" type="sibTrans" cxnId="{2852091B-EA35-472E-ABBE-415896ED3BF8}">
      <dgm:prSet/>
      <dgm:spPr/>
      <dgm:t>
        <a:bodyPr/>
        <a:lstStyle/>
        <a:p>
          <a:endParaRPr lang="ru-RU"/>
        </a:p>
      </dgm:t>
    </dgm:pt>
    <dgm:pt modelId="{27C9C834-0631-4188-9E2E-2915B0769F45}">
      <dgm:prSet custT="1"/>
      <dgm:spPr/>
      <dgm:t>
        <a:bodyPr/>
        <a:lstStyle/>
        <a:p>
          <a:r>
            <a:rPr lang="ru-RU" sz="1800" b="1" i="1" dirty="0" err="1" smtClean="0"/>
            <a:t>Ремеслен</a:t>
          </a:r>
          <a:r>
            <a:rPr lang="ru-RU" sz="1800" b="1" i="1" dirty="0" smtClean="0"/>
            <a:t>-</a:t>
          </a:r>
        </a:p>
        <a:p>
          <a:r>
            <a:rPr lang="ru-RU" sz="1800" b="1" i="1" dirty="0" err="1" smtClean="0"/>
            <a:t>ники</a:t>
          </a:r>
          <a:endParaRPr lang="ru-RU" sz="1800" dirty="0"/>
        </a:p>
      </dgm:t>
    </dgm:pt>
    <dgm:pt modelId="{08FE21FC-4B71-4FFB-A17D-82300C16BBD1}" type="parTrans" cxnId="{9B62BF4C-D83F-41B4-8EA3-EF445B1A0C58}">
      <dgm:prSet/>
      <dgm:spPr/>
      <dgm:t>
        <a:bodyPr/>
        <a:lstStyle/>
        <a:p>
          <a:endParaRPr lang="ru-RU"/>
        </a:p>
      </dgm:t>
    </dgm:pt>
    <dgm:pt modelId="{B22EE437-A3F0-44AA-AB9B-D98903DF25EC}" type="sibTrans" cxnId="{9B62BF4C-D83F-41B4-8EA3-EF445B1A0C58}">
      <dgm:prSet/>
      <dgm:spPr/>
      <dgm:t>
        <a:bodyPr/>
        <a:lstStyle/>
        <a:p>
          <a:endParaRPr lang="ru-RU"/>
        </a:p>
      </dgm:t>
    </dgm:pt>
    <dgm:pt modelId="{39233F86-595D-47B7-97AE-66673B78F9A4}">
      <dgm:prSet custT="1"/>
      <dgm:spPr/>
      <dgm:t>
        <a:bodyPr/>
        <a:lstStyle/>
        <a:p>
          <a:r>
            <a:rPr lang="ru-RU" sz="1800" b="1" i="1" dirty="0" smtClean="0"/>
            <a:t>Купцы</a:t>
          </a:r>
          <a:endParaRPr lang="ru-RU" sz="1800" dirty="0"/>
        </a:p>
      </dgm:t>
    </dgm:pt>
    <dgm:pt modelId="{15CFCE3D-2E12-4357-99B1-63AF87954F3E}" type="parTrans" cxnId="{1ACF705D-ADAB-44C6-AC6D-80B41674A82C}">
      <dgm:prSet/>
      <dgm:spPr/>
      <dgm:t>
        <a:bodyPr/>
        <a:lstStyle/>
        <a:p>
          <a:endParaRPr lang="ru-RU"/>
        </a:p>
      </dgm:t>
    </dgm:pt>
    <dgm:pt modelId="{D6DB9C22-36DC-48DB-8277-C7D3FA85F903}" type="sibTrans" cxnId="{1ACF705D-ADAB-44C6-AC6D-80B41674A82C}">
      <dgm:prSet/>
      <dgm:spPr/>
      <dgm:t>
        <a:bodyPr/>
        <a:lstStyle/>
        <a:p>
          <a:endParaRPr lang="ru-RU"/>
        </a:p>
      </dgm:t>
    </dgm:pt>
    <dgm:pt modelId="{9A27C550-B5A9-4199-BEB1-7E9732F4F75A}" type="pres">
      <dgm:prSet presAssocID="{7D06AFC1-8E36-4D03-9161-A16FF53BA2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D4D3C3-A35E-4C2E-BDC8-E01B9DCB11C5}" type="pres">
      <dgm:prSet presAssocID="{7D06AFC1-8E36-4D03-9161-A16FF53BA2D6}" presName="radial" presStyleCnt="0">
        <dgm:presLayoutVars>
          <dgm:animLvl val="ctr"/>
        </dgm:presLayoutVars>
      </dgm:prSet>
      <dgm:spPr/>
    </dgm:pt>
    <dgm:pt modelId="{0B5B0649-BE3C-4CEA-90FE-F589C22426E2}" type="pres">
      <dgm:prSet presAssocID="{47C39022-C3E2-400B-8A7B-B316A6D09444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6E277228-4D15-4B88-858D-2DB53955855B}" type="pres">
      <dgm:prSet presAssocID="{27C9C834-0631-4188-9E2E-2915B0769F45}" presName="node" presStyleLbl="vennNode1" presStyleIdx="1" presStyleCnt="5" custScaleX="120702" custScaleY="119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0C522-79E0-4A9C-8CBF-7ECA89317ADB}" type="pres">
      <dgm:prSet presAssocID="{1C8B3159-1D15-4638-BD53-42C8FAC531DC}" presName="node" presStyleLbl="vennNode1" presStyleIdx="2" presStyleCnt="5" custScaleX="113596" custScaleY="122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E11DB-21A1-4280-A23E-28DCFD8DB505}" type="pres">
      <dgm:prSet presAssocID="{39233F86-595D-47B7-97AE-66673B78F9A4}" presName="node" presStyleLbl="vennNode1" presStyleIdx="3" presStyleCnt="5" custScaleX="112888" custScaleY="101001" custRadScaleRad="100003" custRadScaleInc="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B3094-1A09-4896-9B07-1F719A627734}" type="pres">
      <dgm:prSet presAssocID="{58F80017-B7B3-46FB-B1D7-F9FE0D6C143D}" presName="node" presStyleLbl="vennNode1" presStyleIdx="4" presStyleCnt="5" custScaleX="129755" custScaleY="132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62BF4C-D83F-41B4-8EA3-EF445B1A0C58}" srcId="{47C39022-C3E2-400B-8A7B-B316A6D09444}" destId="{27C9C834-0631-4188-9E2E-2915B0769F45}" srcOrd="0" destOrd="0" parTransId="{08FE21FC-4B71-4FFB-A17D-82300C16BBD1}" sibTransId="{B22EE437-A3F0-44AA-AB9B-D98903DF25EC}"/>
    <dgm:cxn modelId="{DD7E2FED-56F6-478A-B5E8-597B9E1E1C87}" srcId="{7D06AFC1-8E36-4D03-9161-A16FF53BA2D6}" destId="{47C39022-C3E2-400B-8A7B-B316A6D09444}" srcOrd="0" destOrd="0" parTransId="{F70F0A05-95D6-44A9-B07B-AABCDED06CC4}" sibTransId="{CFE97187-D1E2-4A3A-85CC-FF0E1E731B72}"/>
    <dgm:cxn modelId="{AEC2940C-8609-42D7-97E7-9B85B80E7A88}" type="presOf" srcId="{58F80017-B7B3-46FB-B1D7-F9FE0D6C143D}" destId="{FCBB3094-1A09-4896-9B07-1F719A627734}" srcOrd="0" destOrd="0" presId="urn:microsoft.com/office/officeart/2005/8/layout/radial3"/>
    <dgm:cxn modelId="{1ACF705D-ADAB-44C6-AC6D-80B41674A82C}" srcId="{47C39022-C3E2-400B-8A7B-B316A6D09444}" destId="{39233F86-595D-47B7-97AE-66673B78F9A4}" srcOrd="2" destOrd="0" parTransId="{15CFCE3D-2E12-4357-99B1-63AF87954F3E}" sibTransId="{D6DB9C22-36DC-48DB-8277-C7D3FA85F903}"/>
    <dgm:cxn modelId="{5FB87407-FE82-4E3A-872C-0E7C8D351C24}" type="presOf" srcId="{39233F86-595D-47B7-97AE-66673B78F9A4}" destId="{D87E11DB-21A1-4280-A23E-28DCFD8DB505}" srcOrd="0" destOrd="0" presId="urn:microsoft.com/office/officeart/2005/8/layout/radial3"/>
    <dgm:cxn modelId="{31F29945-8EFB-4544-9FC4-832AEF5FA7C2}" type="presOf" srcId="{47C39022-C3E2-400B-8A7B-B316A6D09444}" destId="{0B5B0649-BE3C-4CEA-90FE-F589C22426E2}" srcOrd="0" destOrd="0" presId="urn:microsoft.com/office/officeart/2005/8/layout/radial3"/>
    <dgm:cxn modelId="{BEBCB5BE-1429-42B3-A694-DADC8D582BD7}" srcId="{47C39022-C3E2-400B-8A7B-B316A6D09444}" destId="{58F80017-B7B3-46FB-B1D7-F9FE0D6C143D}" srcOrd="3" destOrd="0" parTransId="{EC113013-E1FF-4D36-A2F0-F7CCF2FB72BC}" sibTransId="{3F44EE1A-58B0-4E27-BF0D-440DB9A94CF3}"/>
    <dgm:cxn modelId="{B0522C92-3CCB-4106-BB3F-DCC814779456}" type="presOf" srcId="{1C8B3159-1D15-4638-BD53-42C8FAC531DC}" destId="{CA60C522-79E0-4A9C-8CBF-7ECA89317ADB}" srcOrd="0" destOrd="0" presId="urn:microsoft.com/office/officeart/2005/8/layout/radial3"/>
    <dgm:cxn modelId="{2852091B-EA35-472E-ABBE-415896ED3BF8}" srcId="{47C39022-C3E2-400B-8A7B-B316A6D09444}" destId="{1C8B3159-1D15-4638-BD53-42C8FAC531DC}" srcOrd="1" destOrd="0" parTransId="{F5468555-1C76-4084-BE0A-BD8119EFC175}" sibTransId="{BE71B930-F5FA-436F-9599-58EB742B49C1}"/>
    <dgm:cxn modelId="{CC650B91-348D-4908-AD12-0FB7B7799DF9}" type="presOf" srcId="{27C9C834-0631-4188-9E2E-2915B0769F45}" destId="{6E277228-4D15-4B88-858D-2DB53955855B}" srcOrd="0" destOrd="0" presId="urn:microsoft.com/office/officeart/2005/8/layout/radial3"/>
    <dgm:cxn modelId="{AB04B071-64E8-4F0D-8656-E353C4A21F26}" type="presOf" srcId="{7D06AFC1-8E36-4D03-9161-A16FF53BA2D6}" destId="{9A27C550-B5A9-4199-BEB1-7E9732F4F75A}" srcOrd="0" destOrd="0" presId="urn:microsoft.com/office/officeart/2005/8/layout/radial3"/>
    <dgm:cxn modelId="{225B1B71-C327-4D96-810D-AB3DCA52FBB5}" type="presParOf" srcId="{9A27C550-B5A9-4199-BEB1-7E9732F4F75A}" destId="{7DD4D3C3-A35E-4C2E-BDC8-E01B9DCB11C5}" srcOrd="0" destOrd="0" presId="urn:microsoft.com/office/officeart/2005/8/layout/radial3"/>
    <dgm:cxn modelId="{1A9397CE-9B66-4A16-BB07-DC1C71EECC09}" type="presParOf" srcId="{7DD4D3C3-A35E-4C2E-BDC8-E01B9DCB11C5}" destId="{0B5B0649-BE3C-4CEA-90FE-F589C22426E2}" srcOrd="0" destOrd="0" presId="urn:microsoft.com/office/officeart/2005/8/layout/radial3"/>
    <dgm:cxn modelId="{E7F9C17C-4BAD-4A94-8CFA-7E6B2A9FFF96}" type="presParOf" srcId="{7DD4D3C3-A35E-4C2E-BDC8-E01B9DCB11C5}" destId="{6E277228-4D15-4B88-858D-2DB53955855B}" srcOrd="1" destOrd="0" presId="urn:microsoft.com/office/officeart/2005/8/layout/radial3"/>
    <dgm:cxn modelId="{DE85F951-E7EA-4F47-B7C3-02DA67B902B0}" type="presParOf" srcId="{7DD4D3C3-A35E-4C2E-BDC8-E01B9DCB11C5}" destId="{CA60C522-79E0-4A9C-8CBF-7ECA89317ADB}" srcOrd="2" destOrd="0" presId="urn:microsoft.com/office/officeart/2005/8/layout/radial3"/>
    <dgm:cxn modelId="{98AF653A-C80B-498F-B54D-DF40E399EE61}" type="presParOf" srcId="{7DD4D3C3-A35E-4C2E-BDC8-E01B9DCB11C5}" destId="{D87E11DB-21A1-4280-A23E-28DCFD8DB505}" srcOrd="3" destOrd="0" presId="urn:microsoft.com/office/officeart/2005/8/layout/radial3"/>
    <dgm:cxn modelId="{52DD096E-C449-491C-A08E-5CE0F64B4268}" type="presParOf" srcId="{7DD4D3C3-A35E-4C2E-BDC8-E01B9DCB11C5}" destId="{FCBB3094-1A09-4896-9B07-1F719A62773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Япония в эпоху раннего Нового времени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5301208"/>
            <a:ext cx="3078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Работу </a:t>
            </a:r>
            <a:r>
              <a:rPr lang="ru-RU" dirty="0" smtClean="0"/>
              <a:t>выполнил</a:t>
            </a:r>
          </a:p>
          <a:p>
            <a:pPr algn="ctr"/>
            <a:r>
              <a:rPr lang="ru-RU" dirty="0" smtClean="0"/>
              <a:t> ученик </a:t>
            </a:r>
            <a:r>
              <a:rPr lang="ru-RU" smtClean="0"/>
              <a:t>5 класса </a:t>
            </a:r>
          </a:p>
          <a:p>
            <a:pPr algn="ctr"/>
            <a:r>
              <a:rPr lang="ru-RU" smtClean="0"/>
              <a:t>МБОУ </a:t>
            </a:r>
            <a:r>
              <a:rPr lang="ru-RU" dirty="0"/>
              <a:t>“Лицей №3” 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  </a:t>
            </a:r>
            <a:r>
              <a:rPr lang="ru-RU" dirty="0"/>
              <a:t>Константин Климкин.</a:t>
            </a: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8700" y="5926711"/>
            <a:ext cx="1919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Знать в доспехах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37692"/>
            <a:ext cx="2141959" cy="302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5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Япония – это “игрушечная страна” с гейшами и бумажными фонариками, с цаплями, драконами и многочисленными старинными традициями, страна самураев, беспрекословного повиновения и дьявольской хитрости.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Япония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3821409" cy="28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0708"/>
            <a:ext cx="3403896" cy="255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отличие от Индии и Китая</a:t>
            </a:r>
            <a:r>
              <a:rPr lang="en-US" dirty="0" smtClean="0"/>
              <a:t>,</a:t>
            </a:r>
            <a:r>
              <a:rPr lang="ru-RU" dirty="0" smtClean="0"/>
              <a:t> в Японии к </a:t>
            </a:r>
            <a:r>
              <a:rPr lang="en-US" dirty="0" smtClean="0"/>
              <a:t>XVII</a:t>
            </a:r>
            <a:r>
              <a:rPr lang="ru-RU" dirty="0" smtClean="0"/>
              <a:t> в</a:t>
            </a:r>
            <a:r>
              <a:rPr lang="en-US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основной земельный фонд находился в собственности князей</a:t>
            </a:r>
            <a:r>
              <a:rPr lang="en-US" dirty="0" smtClean="0"/>
              <a:t>,</a:t>
            </a:r>
            <a:r>
              <a:rPr lang="ru-RU" dirty="0" smtClean="0"/>
              <a:t>но центральная власть</a:t>
            </a:r>
            <a:r>
              <a:rPr lang="en-US" dirty="0" smtClean="0"/>
              <a:t>,</a:t>
            </a:r>
            <a:r>
              <a:rPr lang="ru-RU" dirty="0" smtClean="0"/>
              <a:t> желая укрепить свои позиции </a:t>
            </a:r>
            <a:r>
              <a:rPr lang="en-US" dirty="0" smtClean="0"/>
              <a:t>,</a:t>
            </a:r>
            <a:r>
              <a:rPr lang="ru-RU" dirty="0" smtClean="0"/>
              <a:t> проводила политику конфискации и перераспределения земельных владений</a:t>
            </a:r>
            <a:r>
              <a:rPr lang="en-US" dirty="0" smtClean="0"/>
              <a:t>.</a:t>
            </a:r>
            <a:r>
              <a:rPr lang="ru-RU" dirty="0" smtClean="0"/>
              <a:t> В результате лишались своих земельных владений и вассалы князей</a:t>
            </a:r>
            <a:r>
              <a:rPr lang="ru-RU" sz="2800" dirty="0"/>
              <a:t> </a:t>
            </a:r>
            <a:r>
              <a:rPr lang="ru-RU" sz="2800" dirty="0" smtClean="0"/>
              <a:t>– воины-самураи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r>
              <a:rPr lang="ru-RU" sz="2800" dirty="0" smtClean="0"/>
              <a:t>Для традиционных  обществ Востока характерно то</a:t>
            </a:r>
            <a:r>
              <a:rPr lang="en-US" sz="2800" dirty="0" smtClean="0"/>
              <a:t>,</a:t>
            </a:r>
            <a:r>
              <a:rPr lang="ru-RU" sz="2800" dirty="0" smtClean="0"/>
              <a:t> что верховным собственником земель являлось государство </a:t>
            </a:r>
            <a:r>
              <a:rPr lang="en-US" sz="2800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Земля принадлежит государству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9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123575"/>
              </p:ext>
            </p:extLst>
          </p:nvPr>
        </p:nvGraphicFramePr>
        <p:xfrm>
          <a:off x="539552" y="332656"/>
          <a:ext cx="8229600" cy="569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44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793432"/>
          </a:xfrm>
        </p:spPr>
        <p:txBody>
          <a:bodyPr>
            <a:normAutofit fontScale="77500" lnSpcReduction="20000"/>
          </a:bodyPr>
          <a:lstStyle/>
          <a:p>
            <a:r>
              <a:rPr lang="ru-RU" sz="3500" b="1" i="1" dirty="0" smtClean="0"/>
              <a:t>Воины-самураи </a:t>
            </a:r>
            <a:r>
              <a:rPr lang="ru-RU" sz="3500" dirty="0"/>
              <a:t>– </a:t>
            </a:r>
            <a:r>
              <a:rPr lang="ru-RU" sz="3500" dirty="0" smtClean="0"/>
              <a:t>Это высшие военачальники</a:t>
            </a:r>
            <a:r>
              <a:rPr lang="en-US" sz="3500" dirty="0" smtClean="0"/>
              <a:t>.</a:t>
            </a:r>
            <a:r>
              <a:rPr lang="ru-RU" sz="3500" dirty="0"/>
              <a:t> Носили два меча, </a:t>
            </a:r>
            <a:r>
              <a:rPr lang="ru-RU" sz="3500" dirty="0" smtClean="0"/>
              <a:t>получали пайки </a:t>
            </a:r>
            <a:r>
              <a:rPr lang="ru-RU" sz="3500" dirty="0"/>
              <a:t>риса. Самураи разделялись на ранги. </a:t>
            </a:r>
            <a:endParaRPr lang="ru-RU" sz="3500" dirty="0" smtClean="0"/>
          </a:p>
          <a:p>
            <a:endParaRPr lang="ru-RU" sz="3500" b="1" i="1" dirty="0" smtClean="0"/>
          </a:p>
          <a:p>
            <a:r>
              <a:rPr lang="ru-RU" sz="3500" b="1" i="1" dirty="0" smtClean="0"/>
              <a:t>Крестьяне </a:t>
            </a:r>
            <a:r>
              <a:rPr lang="ru-RU" sz="3500" b="1" i="1" dirty="0"/>
              <a:t>– </a:t>
            </a:r>
            <a:r>
              <a:rPr lang="ru-RU" sz="3500" dirty="0"/>
              <a:t>основная масса населения, их жизнь протекала в тяжёлом труде и нищете.</a:t>
            </a:r>
          </a:p>
          <a:p>
            <a:endParaRPr lang="ru-RU" sz="3500" b="1" i="1" dirty="0" smtClean="0"/>
          </a:p>
          <a:p>
            <a:r>
              <a:rPr lang="ru-RU" sz="3500" b="1" i="1" dirty="0" smtClean="0"/>
              <a:t>Ремесленники </a:t>
            </a:r>
            <a:r>
              <a:rPr lang="ru-RU" sz="3500" dirty="0"/>
              <a:t>– ж</a:t>
            </a:r>
            <a:r>
              <a:rPr lang="ru-RU" sz="3500" dirty="0" smtClean="0"/>
              <a:t>или </a:t>
            </a:r>
            <a:r>
              <a:rPr lang="ru-RU" sz="3500" dirty="0"/>
              <a:t>в городах. Сын наследовал профессию </a:t>
            </a:r>
            <a:r>
              <a:rPr lang="ru-RU" sz="3500" dirty="0" smtClean="0"/>
              <a:t>отца</a:t>
            </a:r>
            <a:r>
              <a:rPr lang="en-US" sz="3500" dirty="0" smtClean="0"/>
              <a:t>.</a:t>
            </a:r>
            <a:endParaRPr lang="ru-RU" sz="3500" dirty="0" smtClean="0"/>
          </a:p>
          <a:p>
            <a:endParaRPr lang="ru-RU" sz="3500" b="1" i="1" dirty="0" smtClean="0"/>
          </a:p>
          <a:p>
            <a:r>
              <a:rPr lang="ru-RU" sz="3500" b="1" i="1" dirty="0" smtClean="0"/>
              <a:t>Купцы </a:t>
            </a:r>
            <a:r>
              <a:rPr lang="ru-RU" sz="2800" dirty="0"/>
              <a:t>– </a:t>
            </a:r>
            <a:r>
              <a:rPr lang="ru-RU" sz="3500" dirty="0" smtClean="0"/>
              <a:t>их считали </a:t>
            </a:r>
            <a:r>
              <a:rPr lang="ru-RU" sz="3500" dirty="0"/>
              <a:t>“паразитами”, которые сами ничего не </a:t>
            </a:r>
            <a:r>
              <a:rPr lang="ru-RU" sz="3500" dirty="0" smtClean="0"/>
              <a:t>производят</a:t>
            </a:r>
            <a:r>
              <a:rPr lang="en-US" sz="3500" dirty="0" smtClean="0"/>
              <a:t>.</a:t>
            </a:r>
            <a:endParaRPr lang="ru-RU" sz="3500" dirty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Сословный строй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770984" cy="51453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восточных обществ Японии характерна веротерпимость</a:t>
            </a:r>
            <a:r>
              <a:rPr lang="en-US" dirty="0" smtClean="0"/>
              <a:t>.</a:t>
            </a:r>
            <a:r>
              <a:rPr lang="ru-RU" dirty="0" smtClean="0"/>
              <a:t>В период раннего Нового времени в этой стране рядом уживались разные религиозные верования</a:t>
            </a:r>
            <a:r>
              <a:rPr lang="en-US" dirty="0" smtClean="0"/>
              <a:t>: </a:t>
            </a:r>
            <a:r>
              <a:rPr lang="ru-RU" dirty="0" smtClean="0"/>
              <a:t>синтоизм и буддизм </a:t>
            </a:r>
            <a:r>
              <a:rPr lang="en-US" dirty="0" smtClean="0"/>
              <a:t>.</a:t>
            </a:r>
            <a:r>
              <a:rPr lang="ru-RU" dirty="0" smtClean="0"/>
              <a:t> Эти религии определяли духовную и повседневную жизнь общества</a:t>
            </a:r>
            <a:r>
              <a:rPr lang="en-US" dirty="0" smtClean="0"/>
              <a:t>,</a:t>
            </a:r>
            <a:r>
              <a:rPr lang="ru-RU" dirty="0" smtClean="0"/>
              <a:t> своеобразие взглядов на мир и на человека</a:t>
            </a:r>
            <a:r>
              <a:rPr lang="en-US" dirty="0" smtClean="0"/>
              <a:t>.</a:t>
            </a:r>
            <a:r>
              <a:rPr lang="ru-RU" dirty="0" smtClean="0"/>
              <a:t> Люди были убеждены в том</a:t>
            </a:r>
            <a:r>
              <a:rPr lang="en-US" dirty="0" smtClean="0"/>
              <a:t>,</a:t>
            </a:r>
            <a:r>
              <a:rPr lang="ru-RU" dirty="0" smtClean="0"/>
              <a:t> что главное для человека </a:t>
            </a:r>
            <a:r>
              <a:rPr lang="ru-RU" sz="2400" dirty="0" smtClean="0"/>
              <a:t>– </a:t>
            </a:r>
            <a:r>
              <a:rPr lang="ru-RU" sz="2800" u="sng" dirty="0" smtClean="0"/>
              <a:t>встать на путь самосовершенствования</a:t>
            </a:r>
            <a:r>
              <a:rPr lang="en-US" sz="2400" dirty="0" smtClean="0"/>
              <a:t>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Религии Японии</a:t>
            </a:r>
            <a:endParaRPr lang="ru-RU" dirty="0"/>
          </a:p>
        </p:txBody>
      </p:sp>
      <p:sp>
        <p:nvSpPr>
          <p:cNvPr id="4" name="AutoShape 2" descr="http://letopisi.ru/images/thumb/d/df/Buddha_4.jpg/750px-Buddha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761785" cy="220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43" y="4077072"/>
            <a:ext cx="23812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85596" y="6165303"/>
            <a:ext cx="3243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«Плывущая» </a:t>
            </a:r>
            <a:r>
              <a:rPr lang="ru-RU" sz="1400" dirty="0" smtClean="0"/>
              <a:t>тории</a:t>
            </a:r>
            <a:r>
              <a:rPr lang="ru-RU" sz="1400" dirty="0"/>
              <a:t> храма </a:t>
            </a:r>
            <a:r>
              <a:rPr lang="ru-RU" sz="1400" dirty="0" err="1"/>
              <a:t>Ицукусима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12890" y="3766220"/>
            <a:ext cx="1248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статуя Б</a:t>
            </a:r>
            <a:r>
              <a:rPr lang="ru-RU" sz="1400" dirty="0" smtClean="0"/>
              <a:t>удды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37131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218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Constantia</vt:lpstr>
      <vt:lpstr>Wingdings 2</vt:lpstr>
      <vt:lpstr>Бумажная</vt:lpstr>
      <vt:lpstr>Япония в эпоху раннего Нового времени </vt:lpstr>
      <vt:lpstr>Япония</vt:lpstr>
      <vt:lpstr>Земля принадлежит государству</vt:lpstr>
      <vt:lpstr>Презентация PowerPoint</vt:lpstr>
      <vt:lpstr>Сословный строй</vt:lpstr>
      <vt:lpstr>Религии Японии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 в эпоху раннего Нового времени </dc:title>
  <dc:creator>Илья</dc:creator>
  <cp:lastModifiedBy>Елена</cp:lastModifiedBy>
  <cp:revision>8</cp:revision>
  <dcterms:created xsi:type="dcterms:W3CDTF">2013-05-17T15:16:40Z</dcterms:created>
  <dcterms:modified xsi:type="dcterms:W3CDTF">2014-11-08T15:29:56Z</dcterms:modified>
</cp:coreProperties>
</file>