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300" r:id="rId4"/>
    <p:sldId id="308" r:id="rId5"/>
    <p:sldId id="301" r:id="rId6"/>
    <p:sldId id="302" r:id="rId7"/>
    <p:sldId id="305" r:id="rId8"/>
    <p:sldId id="304" r:id="rId9"/>
    <p:sldId id="309" r:id="rId10"/>
    <p:sldId id="310" r:id="rId11"/>
    <p:sldId id="312" r:id="rId12"/>
    <p:sldId id="314" r:id="rId13"/>
    <p:sldId id="315" r:id="rId14"/>
    <p:sldId id="318" r:id="rId15"/>
    <p:sldId id="319" r:id="rId16"/>
    <p:sldId id="322" r:id="rId17"/>
    <p:sldId id="280" r:id="rId18"/>
    <p:sldId id="290" r:id="rId19"/>
    <p:sldId id="324" r:id="rId20"/>
    <p:sldId id="326" r:id="rId21"/>
    <p:sldId id="325" r:id="rId22"/>
    <p:sldId id="328" r:id="rId23"/>
    <p:sldId id="330" r:id="rId24"/>
    <p:sldId id="331" r:id="rId25"/>
    <p:sldId id="334" r:id="rId26"/>
    <p:sldId id="335" r:id="rId27"/>
    <p:sldId id="337" r:id="rId28"/>
    <p:sldId id="333" r:id="rId29"/>
    <p:sldId id="32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03A2A-E68B-46A4-871C-CAC31B8F5C17}" type="doc">
      <dgm:prSet loTypeId="urn:microsoft.com/office/officeart/2005/8/layout/matrix3" loCatId="matrix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711C871-5C26-4A2C-9CE4-89C42E777547}">
      <dgm:prSet phldrT="[Текст]"/>
      <dgm:spPr/>
      <dgm:t>
        <a:bodyPr/>
        <a:lstStyle/>
        <a:p>
          <a:r>
            <a:rPr lang="ru-RU" dirty="0" smtClean="0">
              <a:latin typeface="Franklin Gothic Heavy" pitchFamily="34" charset="0"/>
            </a:rPr>
            <a:t>Нагрузка на   зрение</a:t>
          </a:r>
          <a:endParaRPr lang="ru-RU" dirty="0">
            <a:latin typeface="Franklin Gothic Heavy" pitchFamily="34" charset="0"/>
          </a:endParaRPr>
        </a:p>
      </dgm:t>
    </dgm:pt>
    <dgm:pt modelId="{841CA55A-8F92-418E-9080-9997DC6971C1}" type="parTrans" cxnId="{B9C2E1C4-C2B3-43CC-A601-E23485AE2D39}">
      <dgm:prSet/>
      <dgm:spPr/>
      <dgm:t>
        <a:bodyPr/>
        <a:lstStyle/>
        <a:p>
          <a:endParaRPr lang="ru-RU"/>
        </a:p>
      </dgm:t>
    </dgm:pt>
    <dgm:pt modelId="{C92929E9-9C76-4F27-AF2C-E039C7B3E76F}" type="sibTrans" cxnId="{B9C2E1C4-C2B3-43CC-A601-E23485AE2D39}">
      <dgm:prSet/>
      <dgm:spPr/>
      <dgm:t>
        <a:bodyPr/>
        <a:lstStyle/>
        <a:p>
          <a:endParaRPr lang="ru-RU"/>
        </a:p>
      </dgm:t>
    </dgm:pt>
    <dgm:pt modelId="{CA479237-35E0-45B6-A26D-BE56057C5CB5}">
      <dgm:prSet phldrT="[Текст]"/>
      <dgm:spPr/>
      <dgm:t>
        <a:bodyPr/>
        <a:lstStyle/>
        <a:p>
          <a:r>
            <a:rPr lang="ru-RU" dirty="0" smtClean="0">
              <a:latin typeface="Franklin Gothic Heavy" pitchFamily="34" charset="0"/>
            </a:rPr>
            <a:t>Нагрузка на психику</a:t>
          </a:r>
          <a:endParaRPr lang="ru-RU" dirty="0">
            <a:latin typeface="Franklin Gothic Heavy" pitchFamily="34" charset="0"/>
          </a:endParaRPr>
        </a:p>
      </dgm:t>
    </dgm:pt>
    <dgm:pt modelId="{E0E29A33-C1F6-4A0F-958A-ECDC486AA2AD}" type="parTrans" cxnId="{774E7AE8-8B87-46BB-A2A9-7AA5441B1C0E}">
      <dgm:prSet/>
      <dgm:spPr/>
      <dgm:t>
        <a:bodyPr/>
        <a:lstStyle/>
        <a:p>
          <a:endParaRPr lang="ru-RU"/>
        </a:p>
      </dgm:t>
    </dgm:pt>
    <dgm:pt modelId="{6088EA38-AE3C-42B0-9B73-061D941E6E9C}" type="sibTrans" cxnId="{774E7AE8-8B87-46BB-A2A9-7AA5441B1C0E}">
      <dgm:prSet/>
      <dgm:spPr/>
      <dgm:t>
        <a:bodyPr/>
        <a:lstStyle/>
        <a:p>
          <a:endParaRPr lang="ru-RU"/>
        </a:p>
      </dgm:t>
    </dgm:pt>
    <dgm:pt modelId="{608DE3EF-0F2B-4EE9-9CDF-8D3C1F3EAFFC}">
      <dgm:prSet phldrT="[Текст]"/>
      <dgm:spPr/>
      <dgm:t>
        <a:bodyPr/>
        <a:lstStyle/>
        <a:p>
          <a:r>
            <a:rPr lang="ru-RU" dirty="0" smtClean="0">
              <a:latin typeface="Franklin Gothic Heavy" pitchFamily="34" charset="0"/>
            </a:rPr>
            <a:t>Рабочая поза</a:t>
          </a:r>
          <a:endParaRPr lang="ru-RU" dirty="0">
            <a:latin typeface="Franklin Gothic Heavy" pitchFamily="34" charset="0"/>
          </a:endParaRPr>
        </a:p>
      </dgm:t>
    </dgm:pt>
    <dgm:pt modelId="{C646A81A-4FB3-47B6-AEB0-E998F7F54C29}" type="parTrans" cxnId="{E434F510-DCEA-4070-9129-0A96E45247CD}">
      <dgm:prSet/>
      <dgm:spPr/>
      <dgm:t>
        <a:bodyPr/>
        <a:lstStyle/>
        <a:p>
          <a:endParaRPr lang="ru-RU"/>
        </a:p>
      </dgm:t>
    </dgm:pt>
    <dgm:pt modelId="{C6760A83-3334-4AC4-ABC3-48E23F6C85F0}" type="sibTrans" cxnId="{E434F510-DCEA-4070-9129-0A96E45247CD}">
      <dgm:prSet/>
      <dgm:spPr/>
      <dgm:t>
        <a:bodyPr/>
        <a:lstStyle/>
        <a:p>
          <a:endParaRPr lang="ru-RU"/>
        </a:p>
      </dgm:t>
    </dgm:pt>
    <dgm:pt modelId="{1605FFBF-230C-4795-BA3D-71406CB1D949}">
      <dgm:prSet phldrT="[Текст]"/>
      <dgm:spPr/>
      <dgm:t>
        <a:bodyPr/>
        <a:lstStyle/>
        <a:p>
          <a:r>
            <a:rPr lang="ru-RU" dirty="0" smtClean="0">
              <a:latin typeface="Franklin Gothic Heavy" pitchFamily="34" charset="0"/>
            </a:rPr>
            <a:t>Излучение</a:t>
          </a:r>
          <a:endParaRPr lang="ru-RU" dirty="0">
            <a:latin typeface="Franklin Gothic Heavy" pitchFamily="34" charset="0"/>
          </a:endParaRPr>
        </a:p>
      </dgm:t>
    </dgm:pt>
    <dgm:pt modelId="{E6639007-C1C5-4304-8E82-77A10E5BA952}" type="parTrans" cxnId="{42C8837C-D6B5-40EB-B652-3917FC71675F}">
      <dgm:prSet/>
      <dgm:spPr/>
      <dgm:t>
        <a:bodyPr/>
        <a:lstStyle/>
        <a:p>
          <a:endParaRPr lang="ru-RU"/>
        </a:p>
      </dgm:t>
    </dgm:pt>
    <dgm:pt modelId="{9BB58629-5F6C-4948-8E73-B0645F53720B}" type="sibTrans" cxnId="{42C8837C-D6B5-40EB-B652-3917FC71675F}">
      <dgm:prSet/>
      <dgm:spPr/>
      <dgm:t>
        <a:bodyPr/>
        <a:lstStyle/>
        <a:p>
          <a:endParaRPr lang="ru-RU"/>
        </a:p>
      </dgm:t>
    </dgm:pt>
    <dgm:pt modelId="{B6278F04-4E04-47F6-9F2A-DA3C8AFA1CCC}" type="pres">
      <dgm:prSet presAssocID="{C8103A2A-E68B-46A4-871C-CAC31B8F5C1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34DDF3-2137-48E1-B2F8-B9A44F43AAC4}" type="pres">
      <dgm:prSet presAssocID="{C8103A2A-E68B-46A4-871C-CAC31B8F5C17}" presName="diamond" presStyleLbl="bgShp" presStyleIdx="0" presStyleCnt="1"/>
      <dgm:spPr/>
    </dgm:pt>
    <dgm:pt modelId="{6CFE2A2E-5166-4DD7-A4B9-A092889B83BE}" type="pres">
      <dgm:prSet presAssocID="{C8103A2A-E68B-46A4-871C-CAC31B8F5C17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C90D1-5855-4A24-B777-0055ACDBF3F9}" type="pres">
      <dgm:prSet presAssocID="{C8103A2A-E68B-46A4-871C-CAC31B8F5C17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D38A5-EB26-43E5-A7D2-7BE15173E3A6}" type="pres">
      <dgm:prSet presAssocID="{C8103A2A-E68B-46A4-871C-CAC31B8F5C17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09E56-7AE0-48DD-8D4D-88986A6CB3BF}" type="pres">
      <dgm:prSet presAssocID="{C8103A2A-E68B-46A4-871C-CAC31B8F5C17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884998-83BE-44E5-8360-B41EEBC213B2}" type="presOf" srcId="{CA479237-35E0-45B6-A26D-BE56057C5CB5}" destId="{D53C90D1-5855-4A24-B777-0055ACDBF3F9}" srcOrd="0" destOrd="0" presId="urn:microsoft.com/office/officeart/2005/8/layout/matrix3"/>
    <dgm:cxn modelId="{774E7AE8-8B87-46BB-A2A9-7AA5441B1C0E}" srcId="{C8103A2A-E68B-46A4-871C-CAC31B8F5C17}" destId="{CA479237-35E0-45B6-A26D-BE56057C5CB5}" srcOrd="1" destOrd="0" parTransId="{E0E29A33-C1F6-4A0F-958A-ECDC486AA2AD}" sibTransId="{6088EA38-AE3C-42B0-9B73-061D941E6E9C}"/>
    <dgm:cxn modelId="{42C8837C-D6B5-40EB-B652-3917FC71675F}" srcId="{C8103A2A-E68B-46A4-871C-CAC31B8F5C17}" destId="{1605FFBF-230C-4795-BA3D-71406CB1D949}" srcOrd="3" destOrd="0" parTransId="{E6639007-C1C5-4304-8E82-77A10E5BA952}" sibTransId="{9BB58629-5F6C-4948-8E73-B0645F53720B}"/>
    <dgm:cxn modelId="{EF1EE9E0-65B0-4996-96CE-1E6092E02988}" type="presOf" srcId="{C8103A2A-E68B-46A4-871C-CAC31B8F5C17}" destId="{B6278F04-4E04-47F6-9F2A-DA3C8AFA1CCC}" srcOrd="0" destOrd="0" presId="urn:microsoft.com/office/officeart/2005/8/layout/matrix3"/>
    <dgm:cxn modelId="{E434F510-DCEA-4070-9129-0A96E45247CD}" srcId="{C8103A2A-E68B-46A4-871C-CAC31B8F5C17}" destId="{608DE3EF-0F2B-4EE9-9CDF-8D3C1F3EAFFC}" srcOrd="2" destOrd="0" parTransId="{C646A81A-4FB3-47B6-AEB0-E998F7F54C29}" sibTransId="{C6760A83-3334-4AC4-ABC3-48E23F6C85F0}"/>
    <dgm:cxn modelId="{391AB03D-8B0B-41B4-8FEC-A936691DD587}" type="presOf" srcId="{6711C871-5C26-4A2C-9CE4-89C42E777547}" destId="{6CFE2A2E-5166-4DD7-A4B9-A092889B83BE}" srcOrd="0" destOrd="0" presId="urn:microsoft.com/office/officeart/2005/8/layout/matrix3"/>
    <dgm:cxn modelId="{B9C2E1C4-C2B3-43CC-A601-E23485AE2D39}" srcId="{C8103A2A-E68B-46A4-871C-CAC31B8F5C17}" destId="{6711C871-5C26-4A2C-9CE4-89C42E777547}" srcOrd="0" destOrd="0" parTransId="{841CA55A-8F92-418E-9080-9997DC6971C1}" sibTransId="{C92929E9-9C76-4F27-AF2C-E039C7B3E76F}"/>
    <dgm:cxn modelId="{3A737484-9618-4881-B820-9C9EEBDC3760}" type="presOf" srcId="{1605FFBF-230C-4795-BA3D-71406CB1D949}" destId="{C1809E56-7AE0-48DD-8D4D-88986A6CB3BF}" srcOrd="0" destOrd="0" presId="urn:microsoft.com/office/officeart/2005/8/layout/matrix3"/>
    <dgm:cxn modelId="{ED8AC0F6-FE2B-44E6-8240-62C0D6B2F0A8}" type="presOf" srcId="{608DE3EF-0F2B-4EE9-9CDF-8D3C1F3EAFFC}" destId="{43FD38A5-EB26-43E5-A7D2-7BE15173E3A6}" srcOrd="0" destOrd="0" presId="urn:microsoft.com/office/officeart/2005/8/layout/matrix3"/>
    <dgm:cxn modelId="{22F4EEFE-9222-42D2-B1FA-2AAA4EC3C6AB}" type="presParOf" srcId="{B6278F04-4E04-47F6-9F2A-DA3C8AFA1CCC}" destId="{A634DDF3-2137-48E1-B2F8-B9A44F43AAC4}" srcOrd="0" destOrd="0" presId="urn:microsoft.com/office/officeart/2005/8/layout/matrix3"/>
    <dgm:cxn modelId="{82286BF1-F82A-4B9D-9D13-D88D5420D453}" type="presParOf" srcId="{B6278F04-4E04-47F6-9F2A-DA3C8AFA1CCC}" destId="{6CFE2A2E-5166-4DD7-A4B9-A092889B83BE}" srcOrd="1" destOrd="0" presId="urn:microsoft.com/office/officeart/2005/8/layout/matrix3"/>
    <dgm:cxn modelId="{5C0EBE54-50B6-4B99-BF22-8FA42A02B056}" type="presParOf" srcId="{B6278F04-4E04-47F6-9F2A-DA3C8AFA1CCC}" destId="{D53C90D1-5855-4A24-B777-0055ACDBF3F9}" srcOrd="2" destOrd="0" presId="urn:microsoft.com/office/officeart/2005/8/layout/matrix3"/>
    <dgm:cxn modelId="{1F9699F0-B781-4065-A0D8-B80AB75B1DB7}" type="presParOf" srcId="{B6278F04-4E04-47F6-9F2A-DA3C8AFA1CCC}" destId="{43FD38A5-EB26-43E5-A7D2-7BE15173E3A6}" srcOrd="3" destOrd="0" presId="urn:microsoft.com/office/officeart/2005/8/layout/matrix3"/>
    <dgm:cxn modelId="{B9AF17E4-E918-4963-983A-9D184F715262}" type="presParOf" srcId="{B6278F04-4E04-47F6-9F2A-DA3C8AFA1CCC}" destId="{C1809E56-7AE0-48DD-8D4D-88986A6CB3BF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CECB73-A979-40C6-A3E5-BA1FA8D65E15}" type="doc">
      <dgm:prSet loTypeId="urn:microsoft.com/office/officeart/2005/8/layout/hProcess7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592FFC4-DAD1-4DFF-9D11-8373FCEBB05D}">
      <dgm:prSet phldrT="[Текст]" phldr="1"/>
      <dgm:spPr>
        <a:ln w="38100">
          <a:solidFill>
            <a:srgbClr val="0070C0"/>
          </a:solidFill>
        </a:ln>
      </dgm:spPr>
      <dgm:t>
        <a:bodyPr/>
        <a:lstStyle/>
        <a:p>
          <a:endParaRPr lang="ru-RU" dirty="0"/>
        </a:p>
      </dgm:t>
    </dgm:pt>
    <dgm:pt modelId="{BB89633E-875A-47ED-AA37-5EE4134B27F7}" type="parTrans" cxnId="{8C4F65A2-844E-4467-AB33-FD229E90EFA5}">
      <dgm:prSet/>
      <dgm:spPr/>
      <dgm:t>
        <a:bodyPr/>
        <a:lstStyle/>
        <a:p>
          <a:endParaRPr lang="ru-RU"/>
        </a:p>
      </dgm:t>
    </dgm:pt>
    <dgm:pt modelId="{1EE4CBFF-0BC9-46B1-A606-BE02E0D60BF9}" type="sibTrans" cxnId="{8C4F65A2-844E-4467-AB33-FD229E90EFA5}">
      <dgm:prSet/>
      <dgm:spPr/>
      <dgm:t>
        <a:bodyPr/>
        <a:lstStyle/>
        <a:p>
          <a:endParaRPr lang="ru-RU"/>
        </a:p>
      </dgm:t>
    </dgm:pt>
    <dgm:pt modelId="{4A20AD5A-8278-410E-8059-33726E8ACBD8}">
      <dgm:prSet phldrT="[Текст]"/>
      <dgm:spPr/>
      <dgm:t>
        <a:bodyPr/>
        <a:lstStyle/>
        <a:p>
          <a:endParaRPr lang="ru-RU" b="1" dirty="0" smtClean="0">
            <a:latin typeface="Century Schoolbook" pitchFamily="18" charset="0"/>
          </a:endParaRPr>
        </a:p>
        <a:p>
          <a:r>
            <a:rPr lang="ru-RU" b="1" dirty="0" smtClean="0">
              <a:latin typeface="Century Schoolbook" pitchFamily="18" charset="0"/>
            </a:rPr>
            <a:t>Изображение движется с большой скоростью.</a:t>
          </a:r>
          <a:endParaRPr lang="ru-RU" b="1" dirty="0">
            <a:latin typeface="Century Schoolbook" pitchFamily="18" charset="0"/>
          </a:endParaRPr>
        </a:p>
      </dgm:t>
    </dgm:pt>
    <dgm:pt modelId="{8A8348E4-2324-48A5-80D4-5A0F391F8DAE}" type="parTrans" cxnId="{CDA6CFFD-3F10-44B9-9DF7-C3AA76E25DE6}">
      <dgm:prSet/>
      <dgm:spPr/>
      <dgm:t>
        <a:bodyPr/>
        <a:lstStyle/>
        <a:p>
          <a:endParaRPr lang="ru-RU"/>
        </a:p>
      </dgm:t>
    </dgm:pt>
    <dgm:pt modelId="{6C32AD66-5906-4E4E-A4F3-B072E6FDEC53}" type="sibTrans" cxnId="{CDA6CFFD-3F10-44B9-9DF7-C3AA76E25DE6}">
      <dgm:prSet/>
      <dgm:spPr/>
      <dgm:t>
        <a:bodyPr/>
        <a:lstStyle/>
        <a:p>
          <a:endParaRPr lang="ru-RU"/>
        </a:p>
      </dgm:t>
    </dgm:pt>
    <dgm:pt modelId="{7F0893DF-E5AD-465D-98EF-ABC106156B17}">
      <dgm:prSet phldrT="[Текст]" phldr="1"/>
      <dgm:spPr>
        <a:ln w="57150">
          <a:solidFill>
            <a:srgbClr val="00B050"/>
          </a:solidFill>
        </a:ln>
      </dgm:spPr>
      <dgm:t>
        <a:bodyPr/>
        <a:lstStyle/>
        <a:p>
          <a:endParaRPr lang="ru-RU" dirty="0"/>
        </a:p>
      </dgm:t>
    </dgm:pt>
    <dgm:pt modelId="{EA2166B2-CB7E-4C0C-B0D5-128D815E6C0B}" type="parTrans" cxnId="{F5715839-B2C1-444E-B997-8F2E94C711D7}">
      <dgm:prSet/>
      <dgm:spPr/>
      <dgm:t>
        <a:bodyPr/>
        <a:lstStyle/>
        <a:p>
          <a:endParaRPr lang="ru-RU"/>
        </a:p>
      </dgm:t>
    </dgm:pt>
    <dgm:pt modelId="{A6652365-F858-49F1-B2EB-217C976A39E0}" type="sibTrans" cxnId="{F5715839-B2C1-444E-B997-8F2E94C711D7}">
      <dgm:prSet/>
      <dgm:spPr/>
      <dgm:t>
        <a:bodyPr/>
        <a:lstStyle/>
        <a:p>
          <a:endParaRPr lang="ru-RU"/>
        </a:p>
      </dgm:t>
    </dgm:pt>
    <dgm:pt modelId="{EB8511D7-6D78-42FB-96FC-05C7A048ECD5}">
      <dgm:prSet phldrT="[Текст]"/>
      <dgm:spPr/>
      <dgm:t>
        <a:bodyPr/>
        <a:lstStyle/>
        <a:p>
          <a:endParaRPr lang="ru-RU" b="1" dirty="0" smtClean="0">
            <a:latin typeface="Century Schoolbook" pitchFamily="18" charset="0"/>
          </a:endParaRPr>
        </a:p>
        <a:p>
          <a:r>
            <a:rPr lang="ru-RU" b="1" dirty="0" smtClean="0">
              <a:latin typeface="Century Schoolbook" pitchFamily="18" charset="0"/>
            </a:rPr>
            <a:t>Мелкие предметы и их элементы.</a:t>
          </a:r>
          <a:endParaRPr lang="ru-RU" b="1" dirty="0">
            <a:latin typeface="Century Schoolbook" pitchFamily="18" charset="0"/>
          </a:endParaRPr>
        </a:p>
      </dgm:t>
    </dgm:pt>
    <dgm:pt modelId="{3BFC9961-7CFC-4EE0-9CBB-E89393A040E5}" type="parTrans" cxnId="{C1DBA5F3-CD7D-4257-B614-E211898EF001}">
      <dgm:prSet/>
      <dgm:spPr/>
      <dgm:t>
        <a:bodyPr/>
        <a:lstStyle/>
        <a:p>
          <a:endParaRPr lang="ru-RU"/>
        </a:p>
      </dgm:t>
    </dgm:pt>
    <dgm:pt modelId="{7F819199-0100-442F-B89F-965FED487402}" type="sibTrans" cxnId="{C1DBA5F3-CD7D-4257-B614-E211898EF001}">
      <dgm:prSet/>
      <dgm:spPr/>
      <dgm:t>
        <a:bodyPr/>
        <a:lstStyle/>
        <a:p>
          <a:endParaRPr lang="ru-RU"/>
        </a:p>
      </dgm:t>
    </dgm:pt>
    <dgm:pt modelId="{34D54455-25E2-4C0B-8790-114102D0DE8B}">
      <dgm:prSet phldrT="[Текст]" phldr="1"/>
      <dgm:spPr>
        <a:ln w="38100">
          <a:solidFill>
            <a:srgbClr val="FF33CC"/>
          </a:solidFill>
        </a:ln>
      </dgm:spPr>
      <dgm:t>
        <a:bodyPr/>
        <a:lstStyle/>
        <a:p>
          <a:endParaRPr lang="ru-RU" dirty="0"/>
        </a:p>
      </dgm:t>
    </dgm:pt>
    <dgm:pt modelId="{6D3F706E-98CA-4D11-A4D8-310315B091AF}" type="parTrans" cxnId="{6360DCE1-9815-4C56-8963-D6EE00204FBC}">
      <dgm:prSet/>
      <dgm:spPr/>
      <dgm:t>
        <a:bodyPr/>
        <a:lstStyle/>
        <a:p>
          <a:endParaRPr lang="ru-RU"/>
        </a:p>
      </dgm:t>
    </dgm:pt>
    <dgm:pt modelId="{A4801F85-9DF2-4F45-98EC-894542155A18}" type="sibTrans" cxnId="{6360DCE1-9815-4C56-8963-D6EE00204FBC}">
      <dgm:prSet/>
      <dgm:spPr/>
      <dgm:t>
        <a:bodyPr/>
        <a:lstStyle/>
        <a:p>
          <a:endParaRPr lang="ru-RU"/>
        </a:p>
      </dgm:t>
    </dgm:pt>
    <dgm:pt modelId="{89642F58-490C-4C8C-82E9-292F72E13B03}">
      <dgm:prSet phldrT="[Текст]"/>
      <dgm:spPr/>
      <dgm:t>
        <a:bodyPr/>
        <a:lstStyle/>
        <a:p>
          <a:endParaRPr lang="ru-RU" b="1" dirty="0" smtClean="0">
            <a:latin typeface="Century Schoolbook" pitchFamily="18" charset="0"/>
          </a:endParaRPr>
        </a:p>
        <a:p>
          <a:r>
            <a:rPr lang="ru-RU" b="1" dirty="0" smtClean="0">
              <a:latin typeface="Century Schoolbook" pitchFamily="18" charset="0"/>
            </a:rPr>
            <a:t>Переходы с одного уровня на другой.</a:t>
          </a:r>
          <a:endParaRPr lang="ru-RU" b="1" dirty="0">
            <a:latin typeface="Century Schoolbook" pitchFamily="18" charset="0"/>
          </a:endParaRPr>
        </a:p>
      </dgm:t>
    </dgm:pt>
    <dgm:pt modelId="{A4EB2FB8-B3C9-47BA-A931-F3385843CF72}" type="parTrans" cxnId="{D02107B3-C9F6-46A5-B364-7C7B19B90E30}">
      <dgm:prSet/>
      <dgm:spPr/>
      <dgm:t>
        <a:bodyPr/>
        <a:lstStyle/>
        <a:p>
          <a:endParaRPr lang="ru-RU"/>
        </a:p>
      </dgm:t>
    </dgm:pt>
    <dgm:pt modelId="{BB7FD49A-191C-41D6-82AC-CD72DB08F9DA}" type="sibTrans" cxnId="{D02107B3-C9F6-46A5-B364-7C7B19B90E30}">
      <dgm:prSet/>
      <dgm:spPr/>
      <dgm:t>
        <a:bodyPr/>
        <a:lstStyle/>
        <a:p>
          <a:endParaRPr lang="ru-RU"/>
        </a:p>
      </dgm:t>
    </dgm:pt>
    <dgm:pt modelId="{041211C1-A527-4E40-8B5A-AB40B49E0349}" type="pres">
      <dgm:prSet presAssocID="{58CECB73-A979-40C6-A3E5-BA1FA8D65E1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A81BB8-EB40-4A18-A964-EE012ECB2A62}" type="pres">
      <dgm:prSet presAssocID="{5592FFC4-DAD1-4DFF-9D11-8373FCEBB05D}" presName="compositeNode" presStyleCnt="0">
        <dgm:presLayoutVars>
          <dgm:bulletEnabled val="1"/>
        </dgm:presLayoutVars>
      </dgm:prSet>
      <dgm:spPr/>
    </dgm:pt>
    <dgm:pt modelId="{61BFFDF6-BABE-4594-AAD0-2C230CDF31A5}" type="pres">
      <dgm:prSet presAssocID="{5592FFC4-DAD1-4DFF-9D11-8373FCEBB05D}" presName="bgRect" presStyleLbl="node1" presStyleIdx="0" presStyleCnt="3" custLinFactNeighborX="1470" custLinFactNeighborY="-1494"/>
      <dgm:spPr/>
      <dgm:t>
        <a:bodyPr/>
        <a:lstStyle/>
        <a:p>
          <a:endParaRPr lang="ru-RU"/>
        </a:p>
      </dgm:t>
    </dgm:pt>
    <dgm:pt modelId="{ECEB997E-A6FB-43DB-832C-EE3E3BC29ADD}" type="pres">
      <dgm:prSet presAssocID="{5592FFC4-DAD1-4DFF-9D11-8373FCEBB05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0E58B9-E7FE-4B51-8D12-3F91EBC37298}" type="pres">
      <dgm:prSet presAssocID="{5592FFC4-DAD1-4DFF-9D11-8373FCEBB05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79139-DA77-4443-8398-073E7905127C}" type="pres">
      <dgm:prSet presAssocID="{1EE4CBFF-0BC9-46B1-A606-BE02E0D60BF9}" presName="hSp" presStyleCnt="0"/>
      <dgm:spPr/>
    </dgm:pt>
    <dgm:pt modelId="{851B7CC2-30D5-401A-B0C1-5B01C1A151D8}" type="pres">
      <dgm:prSet presAssocID="{1EE4CBFF-0BC9-46B1-A606-BE02E0D60BF9}" presName="vProcSp" presStyleCnt="0"/>
      <dgm:spPr/>
    </dgm:pt>
    <dgm:pt modelId="{6E3F8C6E-7D71-4CED-A448-26D4EA070D38}" type="pres">
      <dgm:prSet presAssocID="{1EE4CBFF-0BC9-46B1-A606-BE02E0D60BF9}" presName="vSp1" presStyleCnt="0"/>
      <dgm:spPr/>
    </dgm:pt>
    <dgm:pt modelId="{11A1D0CF-ED6E-4949-A778-28D5D853461B}" type="pres">
      <dgm:prSet presAssocID="{1EE4CBFF-0BC9-46B1-A606-BE02E0D60BF9}" presName="simulatedConn" presStyleLbl="solidFgAcc1" presStyleIdx="0" presStyleCnt="2" custLinFactY="-160694" custLinFactNeighborX="19211" custLinFactNeighborY="-200000"/>
      <dgm:spPr>
        <a:solidFill>
          <a:srgbClr val="FF0000"/>
        </a:solidFill>
      </dgm:spPr>
    </dgm:pt>
    <dgm:pt modelId="{3F6CE4EF-4FE3-4D0A-BC52-4CE7A047D077}" type="pres">
      <dgm:prSet presAssocID="{1EE4CBFF-0BC9-46B1-A606-BE02E0D60BF9}" presName="vSp2" presStyleCnt="0"/>
      <dgm:spPr/>
    </dgm:pt>
    <dgm:pt modelId="{89729CFE-FC18-4B94-A779-906596EB53FC}" type="pres">
      <dgm:prSet presAssocID="{1EE4CBFF-0BC9-46B1-A606-BE02E0D60BF9}" presName="sibTrans" presStyleCnt="0"/>
      <dgm:spPr/>
    </dgm:pt>
    <dgm:pt modelId="{3F0F552A-B8BD-45D4-833B-5AC77F23BB01}" type="pres">
      <dgm:prSet presAssocID="{7F0893DF-E5AD-465D-98EF-ABC106156B17}" presName="compositeNode" presStyleCnt="0">
        <dgm:presLayoutVars>
          <dgm:bulletEnabled val="1"/>
        </dgm:presLayoutVars>
      </dgm:prSet>
      <dgm:spPr/>
    </dgm:pt>
    <dgm:pt modelId="{7A570ECA-9869-4445-BCE9-83B7BF493383}" type="pres">
      <dgm:prSet presAssocID="{7F0893DF-E5AD-465D-98EF-ABC106156B17}" presName="bgRect" presStyleLbl="node1" presStyleIdx="1" presStyleCnt="3"/>
      <dgm:spPr/>
      <dgm:t>
        <a:bodyPr/>
        <a:lstStyle/>
        <a:p>
          <a:endParaRPr lang="ru-RU"/>
        </a:p>
      </dgm:t>
    </dgm:pt>
    <dgm:pt modelId="{5E5D0498-F081-4F38-9191-707EC329651A}" type="pres">
      <dgm:prSet presAssocID="{7F0893DF-E5AD-465D-98EF-ABC106156B1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E9887-C8E4-4ECF-A0F8-48E66F3E434A}" type="pres">
      <dgm:prSet presAssocID="{7F0893DF-E5AD-465D-98EF-ABC106156B1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48828-73DD-4DAC-BC6F-AE06413E47B4}" type="pres">
      <dgm:prSet presAssocID="{A6652365-F858-49F1-B2EB-217C976A39E0}" presName="hSp" presStyleCnt="0"/>
      <dgm:spPr/>
    </dgm:pt>
    <dgm:pt modelId="{7E7A68D5-B5CF-47E9-A50D-166F10C6E166}" type="pres">
      <dgm:prSet presAssocID="{A6652365-F858-49F1-B2EB-217C976A39E0}" presName="vProcSp" presStyleCnt="0"/>
      <dgm:spPr/>
    </dgm:pt>
    <dgm:pt modelId="{3833096A-E656-40D0-B7C6-7ABDDA77274C}" type="pres">
      <dgm:prSet presAssocID="{A6652365-F858-49F1-B2EB-217C976A39E0}" presName="vSp1" presStyleCnt="0"/>
      <dgm:spPr/>
    </dgm:pt>
    <dgm:pt modelId="{43F2915B-4DBD-4BD4-99E4-AA30A990FDB5}" type="pres">
      <dgm:prSet presAssocID="{A6652365-F858-49F1-B2EB-217C976A39E0}" presName="simulatedConn" presStyleLbl="solidFgAcc1" presStyleIdx="1" presStyleCnt="2" custLinFactY="-145458" custLinFactNeighborX="9821" custLinFactNeighborY="-200000"/>
      <dgm:spPr>
        <a:solidFill>
          <a:srgbClr val="FF0000"/>
        </a:solidFill>
      </dgm:spPr>
    </dgm:pt>
    <dgm:pt modelId="{BCCA2B70-379B-4757-87CE-88A988EFAF11}" type="pres">
      <dgm:prSet presAssocID="{A6652365-F858-49F1-B2EB-217C976A39E0}" presName="vSp2" presStyleCnt="0"/>
      <dgm:spPr/>
    </dgm:pt>
    <dgm:pt modelId="{1259E4F9-40F3-4D92-A551-396CAF675976}" type="pres">
      <dgm:prSet presAssocID="{A6652365-F858-49F1-B2EB-217C976A39E0}" presName="sibTrans" presStyleCnt="0"/>
      <dgm:spPr/>
    </dgm:pt>
    <dgm:pt modelId="{985BF528-8035-44A4-9C4E-B91117345BA2}" type="pres">
      <dgm:prSet presAssocID="{34D54455-25E2-4C0B-8790-114102D0DE8B}" presName="compositeNode" presStyleCnt="0">
        <dgm:presLayoutVars>
          <dgm:bulletEnabled val="1"/>
        </dgm:presLayoutVars>
      </dgm:prSet>
      <dgm:spPr/>
    </dgm:pt>
    <dgm:pt modelId="{243858E4-F68E-45A3-AF82-C32B5F5B57CE}" type="pres">
      <dgm:prSet presAssocID="{34D54455-25E2-4C0B-8790-114102D0DE8B}" presName="bgRect" presStyleLbl="node1" presStyleIdx="2" presStyleCnt="3"/>
      <dgm:spPr/>
      <dgm:t>
        <a:bodyPr/>
        <a:lstStyle/>
        <a:p>
          <a:endParaRPr lang="ru-RU"/>
        </a:p>
      </dgm:t>
    </dgm:pt>
    <dgm:pt modelId="{DE754CCF-42C7-406D-AF08-4BB30200F8ED}" type="pres">
      <dgm:prSet presAssocID="{34D54455-25E2-4C0B-8790-114102D0DE8B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2088E-6DBB-4276-9068-564C3A39A3CE}" type="pres">
      <dgm:prSet presAssocID="{34D54455-25E2-4C0B-8790-114102D0DE8B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A955EE-E090-4125-845E-D82B2958F272}" type="presOf" srcId="{7F0893DF-E5AD-465D-98EF-ABC106156B17}" destId="{5E5D0498-F081-4F38-9191-707EC329651A}" srcOrd="1" destOrd="0" presId="urn:microsoft.com/office/officeart/2005/8/layout/hProcess7"/>
    <dgm:cxn modelId="{08505DA9-9976-42D1-B3C0-8FD181856D17}" type="presOf" srcId="{34D54455-25E2-4C0B-8790-114102D0DE8B}" destId="{DE754CCF-42C7-406D-AF08-4BB30200F8ED}" srcOrd="1" destOrd="0" presId="urn:microsoft.com/office/officeart/2005/8/layout/hProcess7"/>
    <dgm:cxn modelId="{F5715839-B2C1-444E-B997-8F2E94C711D7}" srcId="{58CECB73-A979-40C6-A3E5-BA1FA8D65E15}" destId="{7F0893DF-E5AD-465D-98EF-ABC106156B17}" srcOrd="1" destOrd="0" parTransId="{EA2166B2-CB7E-4C0C-B0D5-128D815E6C0B}" sibTransId="{A6652365-F858-49F1-B2EB-217C976A39E0}"/>
    <dgm:cxn modelId="{CDA6CFFD-3F10-44B9-9DF7-C3AA76E25DE6}" srcId="{5592FFC4-DAD1-4DFF-9D11-8373FCEBB05D}" destId="{4A20AD5A-8278-410E-8059-33726E8ACBD8}" srcOrd="0" destOrd="0" parTransId="{8A8348E4-2324-48A5-80D4-5A0F391F8DAE}" sibTransId="{6C32AD66-5906-4E4E-A4F3-B072E6FDEC53}"/>
    <dgm:cxn modelId="{E8E7E75C-FEA8-4A26-87EE-ECE489877C80}" type="presOf" srcId="{89642F58-490C-4C8C-82E9-292F72E13B03}" destId="{7422088E-6DBB-4276-9068-564C3A39A3CE}" srcOrd="0" destOrd="0" presId="urn:microsoft.com/office/officeart/2005/8/layout/hProcess7"/>
    <dgm:cxn modelId="{F4BA49C9-9EE9-4072-9AB3-D0AF341CBDE3}" type="presOf" srcId="{5592FFC4-DAD1-4DFF-9D11-8373FCEBB05D}" destId="{61BFFDF6-BABE-4594-AAD0-2C230CDF31A5}" srcOrd="0" destOrd="0" presId="urn:microsoft.com/office/officeart/2005/8/layout/hProcess7"/>
    <dgm:cxn modelId="{C1DBA5F3-CD7D-4257-B614-E211898EF001}" srcId="{7F0893DF-E5AD-465D-98EF-ABC106156B17}" destId="{EB8511D7-6D78-42FB-96FC-05C7A048ECD5}" srcOrd="0" destOrd="0" parTransId="{3BFC9961-7CFC-4EE0-9CBB-E89393A040E5}" sibTransId="{7F819199-0100-442F-B89F-965FED487402}"/>
    <dgm:cxn modelId="{C411F527-0D84-4FF3-A64D-59E7CDE80BD5}" type="presOf" srcId="{58CECB73-A979-40C6-A3E5-BA1FA8D65E15}" destId="{041211C1-A527-4E40-8B5A-AB40B49E0349}" srcOrd="0" destOrd="0" presId="urn:microsoft.com/office/officeart/2005/8/layout/hProcess7"/>
    <dgm:cxn modelId="{8908AF02-095E-463A-93D6-AFB44F86C21E}" type="presOf" srcId="{4A20AD5A-8278-410E-8059-33726E8ACBD8}" destId="{D20E58B9-E7FE-4B51-8D12-3F91EBC37298}" srcOrd="0" destOrd="0" presId="urn:microsoft.com/office/officeart/2005/8/layout/hProcess7"/>
    <dgm:cxn modelId="{D02107B3-C9F6-46A5-B364-7C7B19B90E30}" srcId="{34D54455-25E2-4C0B-8790-114102D0DE8B}" destId="{89642F58-490C-4C8C-82E9-292F72E13B03}" srcOrd="0" destOrd="0" parTransId="{A4EB2FB8-B3C9-47BA-A931-F3385843CF72}" sibTransId="{BB7FD49A-191C-41D6-82AC-CD72DB08F9DA}"/>
    <dgm:cxn modelId="{A86C59A7-565F-46CB-83DB-101CDA60E5DF}" type="presOf" srcId="{34D54455-25E2-4C0B-8790-114102D0DE8B}" destId="{243858E4-F68E-45A3-AF82-C32B5F5B57CE}" srcOrd="0" destOrd="0" presId="urn:microsoft.com/office/officeart/2005/8/layout/hProcess7"/>
    <dgm:cxn modelId="{645B08C6-FB8F-49E5-BFB0-ED5B1CB4AEBA}" type="presOf" srcId="{5592FFC4-DAD1-4DFF-9D11-8373FCEBB05D}" destId="{ECEB997E-A6FB-43DB-832C-EE3E3BC29ADD}" srcOrd="1" destOrd="0" presId="urn:microsoft.com/office/officeart/2005/8/layout/hProcess7"/>
    <dgm:cxn modelId="{8C4F65A2-844E-4467-AB33-FD229E90EFA5}" srcId="{58CECB73-A979-40C6-A3E5-BA1FA8D65E15}" destId="{5592FFC4-DAD1-4DFF-9D11-8373FCEBB05D}" srcOrd="0" destOrd="0" parTransId="{BB89633E-875A-47ED-AA37-5EE4134B27F7}" sibTransId="{1EE4CBFF-0BC9-46B1-A606-BE02E0D60BF9}"/>
    <dgm:cxn modelId="{6360DCE1-9815-4C56-8963-D6EE00204FBC}" srcId="{58CECB73-A979-40C6-A3E5-BA1FA8D65E15}" destId="{34D54455-25E2-4C0B-8790-114102D0DE8B}" srcOrd="2" destOrd="0" parTransId="{6D3F706E-98CA-4D11-A4D8-310315B091AF}" sibTransId="{A4801F85-9DF2-4F45-98EC-894542155A18}"/>
    <dgm:cxn modelId="{0B8334B6-3DD1-4833-B26A-9CF41ABE882D}" type="presOf" srcId="{7F0893DF-E5AD-465D-98EF-ABC106156B17}" destId="{7A570ECA-9869-4445-BCE9-83B7BF493383}" srcOrd="0" destOrd="0" presId="urn:microsoft.com/office/officeart/2005/8/layout/hProcess7"/>
    <dgm:cxn modelId="{FDD26E83-ABE4-4275-AC15-E8DBC644F361}" type="presOf" srcId="{EB8511D7-6D78-42FB-96FC-05C7A048ECD5}" destId="{876E9887-C8E4-4ECF-A0F8-48E66F3E434A}" srcOrd="0" destOrd="0" presId="urn:microsoft.com/office/officeart/2005/8/layout/hProcess7"/>
    <dgm:cxn modelId="{9C55C181-7AA9-433F-8240-7A2CD65B5DA7}" type="presParOf" srcId="{041211C1-A527-4E40-8B5A-AB40B49E0349}" destId="{4DA81BB8-EB40-4A18-A964-EE012ECB2A62}" srcOrd="0" destOrd="0" presId="urn:microsoft.com/office/officeart/2005/8/layout/hProcess7"/>
    <dgm:cxn modelId="{4C565460-5705-4D4F-A656-F32E41E9C5BA}" type="presParOf" srcId="{4DA81BB8-EB40-4A18-A964-EE012ECB2A62}" destId="{61BFFDF6-BABE-4594-AAD0-2C230CDF31A5}" srcOrd="0" destOrd="0" presId="urn:microsoft.com/office/officeart/2005/8/layout/hProcess7"/>
    <dgm:cxn modelId="{47FBED07-ABD0-4CDC-BA18-BDB4E9AB1A4F}" type="presParOf" srcId="{4DA81BB8-EB40-4A18-A964-EE012ECB2A62}" destId="{ECEB997E-A6FB-43DB-832C-EE3E3BC29ADD}" srcOrd="1" destOrd="0" presId="urn:microsoft.com/office/officeart/2005/8/layout/hProcess7"/>
    <dgm:cxn modelId="{A7A3E8CB-135A-49CE-8063-D84739B58D26}" type="presParOf" srcId="{4DA81BB8-EB40-4A18-A964-EE012ECB2A62}" destId="{D20E58B9-E7FE-4B51-8D12-3F91EBC37298}" srcOrd="2" destOrd="0" presId="urn:microsoft.com/office/officeart/2005/8/layout/hProcess7"/>
    <dgm:cxn modelId="{A5E939AF-3047-4494-A9E2-6CAA046ABE5D}" type="presParOf" srcId="{041211C1-A527-4E40-8B5A-AB40B49E0349}" destId="{4B079139-DA77-4443-8398-073E7905127C}" srcOrd="1" destOrd="0" presId="urn:microsoft.com/office/officeart/2005/8/layout/hProcess7"/>
    <dgm:cxn modelId="{88F999C6-D9A3-4571-93E8-B21F5608FB3C}" type="presParOf" srcId="{041211C1-A527-4E40-8B5A-AB40B49E0349}" destId="{851B7CC2-30D5-401A-B0C1-5B01C1A151D8}" srcOrd="2" destOrd="0" presId="urn:microsoft.com/office/officeart/2005/8/layout/hProcess7"/>
    <dgm:cxn modelId="{4A50930C-B4EF-4F38-B9AE-997EAC8382C6}" type="presParOf" srcId="{851B7CC2-30D5-401A-B0C1-5B01C1A151D8}" destId="{6E3F8C6E-7D71-4CED-A448-26D4EA070D38}" srcOrd="0" destOrd="0" presId="urn:microsoft.com/office/officeart/2005/8/layout/hProcess7"/>
    <dgm:cxn modelId="{BE16E897-3C1E-4220-A0F6-EE7ABCEF04C7}" type="presParOf" srcId="{851B7CC2-30D5-401A-B0C1-5B01C1A151D8}" destId="{11A1D0CF-ED6E-4949-A778-28D5D853461B}" srcOrd="1" destOrd="0" presId="urn:microsoft.com/office/officeart/2005/8/layout/hProcess7"/>
    <dgm:cxn modelId="{913CB496-3DEF-4ACA-BDF5-185FC621ADD4}" type="presParOf" srcId="{851B7CC2-30D5-401A-B0C1-5B01C1A151D8}" destId="{3F6CE4EF-4FE3-4D0A-BC52-4CE7A047D077}" srcOrd="2" destOrd="0" presId="urn:microsoft.com/office/officeart/2005/8/layout/hProcess7"/>
    <dgm:cxn modelId="{3603EC89-EE5F-4C7D-B71C-0E11A121A137}" type="presParOf" srcId="{041211C1-A527-4E40-8B5A-AB40B49E0349}" destId="{89729CFE-FC18-4B94-A779-906596EB53FC}" srcOrd="3" destOrd="0" presId="urn:microsoft.com/office/officeart/2005/8/layout/hProcess7"/>
    <dgm:cxn modelId="{4A9B34E7-F241-4CAC-80F4-564488930643}" type="presParOf" srcId="{041211C1-A527-4E40-8B5A-AB40B49E0349}" destId="{3F0F552A-B8BD-45D4-833B-5AC77F23BB01}" srcOrd="4" destOrd="0" presId="urn:microsoft.com/office/officeart/2005/8/layout/hProcess7"/>
    <dgm:cxn modelId="{D20F2D5B-487B-4D8D-A0EF-794D5F6702EA}" type="presParOf" srcId="{3F0F552A-B8BD-45D4-833B-5AC77F23BB01}" destId="{7A570ECA-9869-4445-BCE9-83B7BF493383}" srcOrd="0" destOrd="0" presId="urn:microsoft.com/office/officeart/2005/8/layout/hProcess7"/>
    <dgm:cxn modelId="{A6913F41-3C33-401E-9F63-519EE2F32ECC}" type="presParOf" srcId="{3F0F552A-B8BD-45D4-833B-5AC77F23BB01}" destId="{5E5D0498-F081-4F38-9191-707EC329651A}" srcOrd="1" destOrd="0" presId="urn:microsoft.com/office/officeart/2005/8/layout/hProcess7"/>
    <dgm:cxn modelId="{4A6D92D1-C911-4B2A-BCAA-BC8A83CD76B3}" type="presParOf" srcId="{3F0F552A-B8BD-45D4-833B-5AC77F23BB01}" destId="{876E9887-C8E4-4ECF-A0F8-48E66F3E434A}" srcOrd="2" destOrd="0" presId="urn:microsoft.com/office/officeart/2005/8/layout/hProcess7"/>
    <dgm:cxn modelId="{ADDBBCA5-EEB6-4503-86D3-223E84D8196F}" type="presParOf" srcId="{041211C1-A527-4E40-8B5A-AB40B49E0349}" destId="{FE848828-73DD-4DAC-BC6F-AE06413E47B4}" srcOrd="5" destOrd="0" presId="urn:microsoft.com/office/officeart/2005/8/layout/hProcess7"/>
    <dgm:cxn modelId="{81468995-7D60-4A0F-8E4F-E0B323E281E4}" type="presParOf" srcId="{041211C1-A527-4E40-8B5A-AB40B49E0349}" destId="{7E7A68D5-B5CF-47E9-A50D-166F10C6E166}" srcOrd="6" destOrd="0" presId="urn:microsoft.com/office/officeart/2005/8/layout/hProcess7"/>
    <dgm:cxn modelId="{2E9F493D-D02B-4912-AEFE-DF4F4046F315}" type="presParOf" srcId="{7E7A68D5-B5CF-47E9-A50D-166F10C6E166}" destId="{3833096A-E656-40D0-B7C6-7ABDDA77274C}" srcOrd="0" destOrd="0" presId="urn:microsoft.com/office/officeart/2005/8/layout/hProcess7"/>
    <dgm:cxn modelId="{1E7BEAA2-1CEA-49ED-8351-8E0A2F01AB70}" type="presParOf" srcId="{7E7A68D5-B5CF-47E9-A50D-166F10C6E166}" destId="{43F2915B-4DBD-4BD4-99E4-AA30A990FDB5}" srcOrd="1" destOrd="0" presId="urn:microsoft.com/office/officeart/2005/8/layout/hProcess7"/>
    <dgm:cxn modelId="{807D2ECA-FDBB-4855-867D-EF8876B29991}" type="presParOf" srcId="{7E7A68D5-B5CF-47E9-A50D-166F10C6E166}" destId="{BCCA2B70-379B-4757-87CE-88A988EFAF11}" srcOrd="2" destOrd="0" presId="urn:microsoft.com/office/officeart/2005/8/layout/hProcess7"/>
    <dgm:cxn modelId="{1282176B-C0CB-48A4-8845-4F1AE1F5660A}" type="presParOf" srcId="{041211C1-A527-4E40-8B5A-AB40B49E0349}" destId="{1259E4F9-40F3-4D92-A551-396CAF675976}" srcOrd="7" destOrd="0" presId="urn:microsoft.com/office/officeart/2005/8/layout/hProcess7"/>
    <dgm:cxn modelId="{FDCCDA53-A6D1-4D7F-8E58-8A6EA4955992}" type="presParOf" srcId="{041211C1-A527-4E40-8B5A-AB40B49E0349}" destId="{985BF528-8035-44A4-9C4E-B91117345BA2}" srcOrd="8" destOrd="0" presId="urn:microsoft.com/office/officeart/2005/8/layout/hProcess7"/>
    <dgm:cxn modelId="{A83365BD-E173-4937-83E9-FD73B4AF4687}" type="presParOf" srcId="{985BF528-8035-44A4-9C4E-B91117345BA2}" destId="{243858E4-F68E-45A3-AF82-C32B5F5B57CE}" srcOrd="0" destOrd="0" presId="urn:microsoft.com/office/officeart/2005/8/layout/hProcess7"/>
    <dgm:cxn modelId="{8DD9A403-9DCC-4951-A823-8BA696861AF7}" type="presParOf" srcId="{985BF528-8035-44A4-9C4E-B91117345BA2}" destId="{DE754CCF-42C7-406D-AF08-4BB30200F8ED}" srcOrd="1" destOrd="0" presId="urn:microsoft.com/office/officeart/2005/8/layout/hProcess7"/>
    <dgm:cxn modelId="{99421466-488F-4B3E-A01E-04E7B6BE826C}" type="presParOf" srcId="{985BF528-8035-44A4-9C4E-B91117345BA2}" destId="{7422088E-6DBB-4276-9068-564C3A39A3CE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558300-A6DF-4071-838A-95FCF73DADC3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B2C4435-C2CB-414E-BBFF-B2F8F7A0AD37}">
      <dgm:prSet phldrT="[Текст]"/>
      <dgm:spPr/>
      <dgm:t>
        <a:bodyPr/>
        <a:lstStyle/>
        <a:p>
          <a:r>
            <a:rPr lang="ru-RU" dirty="0" smtClean="0">
              <a:latin typeface="Franklin Gothic Heavy" pitchFamily="34" charset="0"/>
            </a:rPr>
            <a:t>Зависимость от компьютерных технологий</a:t>
          </a:r>
          <a:endParaRPr lang="ru-RU" dirty="0">
            <a:latin typeface="Franklin Gothic Heavy" pitchFamily="34" charset="0"/>
          </a:endParaRPr>
        </a:p>
      </dgm:t>
    </dgm:pt>
    <dgm:pt modelId="{E1579EEB-70FA-42E2-A309-4815266EA67C}" type="parTrans" cxnId="{A6D79143-EC8F-4DD5-AB84-930AFA3B6257}">
      <dgm:prSet/>
      <dgm:spPr/>
      <dgm:t>
        <a:bodyPr/>
        <a:lstStyle/>
        <a:p>
          <a:endParaRPr lang="ru-RU"/>
        </a:p>
      </dgm:t>
    </dgm:pt>
    <dgm:pt modelId="{653857A1-58F1-4A6F-9570-AE143C50C6F4}" type="sibTrans" cxnId="{A6D79143-EC8F-4DD5-AB84-930AFA3B6257}">
      <dgm:prSet/>
      <dgm:spPr/>
      <dgm:t>
        <a:bodyPr/>
        <a:lstStyle/>
        <a:p>
          <a:endParaRPr lang="ru-RU"/>
        </a:p>
      </dgm:t>
    </dgm:pt>
    <dgm:pt modelId="{D903A6D2-72F5-40A2-9E0D-7B812DFD467F}">
      <dgm:prSet phldrT="[Текст]"/>
      <dgm:spPr/>
      <dgm:t>
        <a:bodyPr/>
        <a:lstStyle/>
        <a:p>
          <a:r>
            <a:rPr lang="ru-RU" dirty="0" smtClean="0">
              <a:latin typeface="Arial Black" pitchFamily="34" charset="0"/>
            </a:rPr>
            <a:t>Чрезмерное увлечение компьютерными играми</a:t>
          </a:r>
          <a:endParaRPr lang="ru-RU" dirty="0">
            <a:latin typeface="Arial Black" pitchFamily="34" charset="0"/>
          </a:endParaRPr>
        </a:p>
      </dgm:t>
    </dgm:pt>
    <dgm:pt modelId="{6801ECC4-3ED3-41AA-9C09-5F86F0122200}" type="parTrans" cxnId="{D5BD7C8F-DC57-43C3-95F6-5156B0A25103}">
      <dgm:prSet/>
      <dgm:spPr/>
      <dgm:t>
        <a:bodyPr/>
        <a:lstStyle/>
        <a:p>
          <a:endParaRPr lang="ru-RU"/>
        </a:p>
      </dgm:t>
    </dgm:pt>
    <dgm:pt modelId="{D15D2199-D4B1-4A01-AA62-48E2E9C30E1C}" type="sibTrans" cxnId="{D5BD7C8F-DC57-43C3-95F6-5156B0A25103}">
      <dgm:prSet/>
      <dgm:spPr/>
      <dgm:t>
        <a:bodyPr/>
        <a:lstStyle/>
        <a:p>
          <a:endParaRPr lang="ru-RU"/>
        </a:p>
      </dgm:t>
    </dgm:pt>
    <dgm:pt modelId="{A6F62157-2EF4-4882-B372-B540FFC0D411}">
      <dgm:prSet phldrT="[Текст]" custT="1"/>
      <dgm:spPr/>
      <dgm:t>
        <a:bodyPr/>
        <a:lstStyle/>
        <a:p>
          <a:r>
            <a:rPr lang="ru-RU" sz="1800" dirty="0" smtClean="0">
              <a:latin typeface="Arial Black" pitchFamily="34" charset="0"/>
            </a:rPr>
            <a:t>Интернет-зависимость </a:t>
          </a:r>
          <a:r>
            <a:rPr lang="ru-RU" sz="2000" dirty="0" smtClean="0">
              <a:solidFill>
                <a:srgbClr val="FF0000"/>
              </a:solidFill>
            </a:rPr>
            <a:t>(</a:t>
          </a:r>
          <a:r>
            <a:rPr lang="ru-RU" sz="2000" b="1" i="1" dirty="0" err="1" smtClean="0">
              <a:solidFill>
                <a:srgbClr val="FF0000"/>
              </a:solidFill>
            </a:rPr>
            <a:t>интернет-аддикция</a:t>
          </a:r>
          <a:r>
            <a:rPr lang="ru-RU" sz="2000" dirty="0" smtClean="0">
              <a:solidFill>
                <a:srgbClr val="FF0000"/>
              </a:solidFill>
            </a:rPr>
            <a:t>)</a:t>
          </a:r>
          <a:endParaRPr lang="ru-RU" sz="2000" dirty="0">
            <a:solidFill>
              <a:srgbClr val="FF0000"/>
            </a:solidFill>
          </a:endParaRPr>
        </a:p>
      </dgm:t>
    </dgm:pt>
    <dgm:pt modelId="{D6FED9E1-7047-476B-8219-D05766784D22}" type="parTrans" cxnId="{2B446217-BEFE-41C8-898E-9E4745B11D37}">
      <dgm:prSet/>
      <dgm:spPr/>
      <dgm:t>
        <a:bodyPr/>
        <a:lstStyle/>
        <a:p>
          <a:endParaRPr lang="ru-RU"/>
        </a:p>
      </dgm:t>
    </dgm:pt>
    <dgm:pt modelId="{964A190B-3FCD-4A11-9D5D-743EAAF88F51}" type="sibTrans" cxnId="{2B446217-BEFE-41C8-898E-9E4745B11D37}">
      <dgm:prSet/>
      <dgm:spPr/>
      <dgm:t>
        <a:bodyPr/>
        <a:lstStyle/>
        <a:p>
          <a:endParaRPr lang="ru-RU"/>
        </a:p>
      </dgm:t>
    </dgm:pt>
    <dgm:pt modelId="{E0DC7E18-90EB-4FD4-9CEA-254E92DACAF7}" type="pres">
      <dgm:prSet presAssocID="{92558300-A6DF-4071-838A-95FCF73DADC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D6AEDD0-60D8-42C4-8F82-9120C60B3DEF}" type="pres">
      <dgm:prSet presAssocID="{1B2C4435-C2CB-414E-BBFF-B2F8F7A0AD37}" presName="root" presStyleCnt="0"/>
      <dgm:spPr/>
    </dgm:pt>
    <dgm:pt modelId="{BEC497EB-77B3-448A-B039-0D595A7B2A37}" type="pres">
      <dgm:prSet presAssocID="{1B2C4435-C2CB-414E-BBFF-B2F8F7A0AD37}" presName="rootComposite" presStyleCnt="0"/>
      <dgm:spPr/>
    </dgm:pt>
    <dgm:pt modelId="{6A8CCB06-BE66-4593-AC89-4AB4B9ED0367}" type="pres">
      <dgm:prSet presAssocID="{1B2C4435-C2CB-414E-BBFF-B2F8F7A0AD37}" presName="rootText" presStyleLbl="node1" presStyleIdx="0" presStyleCnt="1"/>
      <dgm:spPr/>
      <dgm:t>
        <a:bodyPr/>
        <a:lstStyle/>
        <a:p>
          <a:endParaRPr lang="ru-RU"/>
        </a:p>
      </dgm:t>
    </dgm:pt>
    <dgm:pt modelId="{D762318F-762A-4DEF-8C38-54D79F144E59}" type="pres">
      <dgm:prSet presAssocID="{1B2C4435-C2CB-414E-BBFF-B2F8F7A0AD37}" presName="rootConnector" presStyleLbl="node1" presStyleIdx="0" presStyleCnt="1"/>
      <dgm:spPr/>
      <dgm:t>
        <a:bodyPr/>
        <a:lstStyle/>
        <a:p>
          <a:endParaRPr lang="ru-RU"/>
        </a:p>
      </dgm:t>
    </dgm:pt>
    <dgm:pt modelId="{E222478F-8522-4A1D-8E14-8AA51D21C8F2}" type="pres">
      <dgm:prSet presAssocID="{1B2C4435-C2CB-414E-BBFF-B2F8F7A0AD37}" presName="childShape" presStyleCnt="0"/>
      <dgm:spPr/>
    </dgm:pt>
    <dgm:pt modelId="{2F0C0AAD-EE73-49B6-9404-C8E820A51948}" type="pres">
      <dgm:prSet presAssocID="{6801ECC4-3ED3-41AA-9C09-5F86F0122200}" presName="Name13" presStyleLbl="parChTrans1D2" presStyleIdx="0" presStyleCnt="2"/>
      <dgm:spPr/>
      <dgm:t>
        <a:bodyPr/>
        <a:lstStyle/>
        <a:p>
          <a:endParaRPr lang="ru-RU"/>
        </a:p>
      </dgm:t>
    </dgm:pt>
    <dgm:pt modelId="{73A0D407-EF1B-49C4-A0F8-EFA4B4E1F25E}" type="pres">
      <dgm:prSet presAssocID="{D903A6D2-72F5-40A2-9E0D-7B812DFD467F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4633F-FE50-4596-AD9E-911240974AA3}" type="pres">
      <dgm:prSet presAssocID="{D6FED9E1-7047-476B-8219-D05766784D2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A29AB84A-A987-4C20-A860-1EB8019735A6}" type="pres">
      <dgm:prSet presAssocID="{A6F62157-2EF4-4882-B372-B540FFC0D411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C422BE-2529-45BD-B62A-6F3EE34028AA}" type="presOf" srcId="{1B2C4435-C2CB-414E-BBFF-B2F8F7A0AD37}" destId="{6A8CCB06-BE66-4593-AC89-4AB4B9ED0367}" srcOrd="0" destOrd="0" presId="urn:microsoft.com/office/officeart/2005/8/layout/hierarchy3"/>
    <dgm:cxn modelId="{177A9813-841F-4E65-92E8-83179AC83916}" type="presOf" srcId="{1B2C4435-C2CB-414E-BBFF-B2F8F7A0AD37}" destId="{D762318F-762A-4DEF-8C38-54D79F144E59}" srcOrd="1" destOrd="0" presId="urn:microsoft.com/office/officeart/2005/8/layout/hierarchy3"/>
    <dgm:cxn modelId="{D5BD7C8F-DC57-43C3-95F6-5156B0A25103}" srcId="{1B2C4435-C2CB-414E-BBFF-B2F8F7A0AD37}" destId="{D903A6D2-72F5-40A2-9E0D-7B812DFD467F}" srcOrd="0" destOrd="0" parTransId="{6801ECC4-3ED3-41AA-9C09-5F86F0122200}" sibTransId="{D15D2199-D4B1-4A01-AA62-48E2E9C30E1C}"/>
    <dgm:cxn modelId="{0BF101D3-865E-46AC-AEBF-0374EF1EE368}" type="presOf" srcId="{6801ECC4-3ED3-41AA-9C09-5F86F0122200}" destId="{2F0C0AAD-EE73-49B6-9404-C8E820A51948}" srcOrd="0" destOrd="0" presId="urn:microsoft.com/office/officeart/2005/8/layout/hierarchy3"/>
    <dgm:cxn modelId="{9264BF05-1AA1-4235-ABEC-1C43661191CA}" type="presOf" srcId="{A6F62157-2EF4-4882-B372-B540FFC0D411}" destId="{A29AB84A-A987-4C20-A860-1EB8019735A6}" srcOrd="0" destOrd="0" presId="urn:microsoft.com/office/officeart/2005/8/layout/hierarchy3"/>
    <dgm:cxn modelId="{3A94E962-2F50-492E-A2B7-A0328A94A417}" type="presOf" srcId="{D6FED9E1-7047-476B-8219-D05766784D22}" destId="{1914633F-FE50-4596-AD9E-911240974AA3}" srcOrd="0" destOrd="0" presId="urn:microsoft.com/office/officeart/2005/8/layout/hierarchy3"/>
    <dgm:cxn modelId="{C9D26FE7-8CB9-4FAB-BE1F-762E151781AB}" type="presOf" srcId="{D903A6D2-72F5-40A2-9E0D-7B812DFD467F}" destId="{73A0D407-EF1B-49C4-A0F8-EFA4B4E1F25E}" srcOrd="0" destOrd="0" presId="urn:microsoft.com/office/officeart/2005/8/layout/hierarchy3"/>
    <dgm:cxn modelId="{1F8B0DD3-AA2F-4714-BFAF-0E8068DF0A02}" type="presOf" srcId="{92558300-A6DF-4071-838A-95FCF73DADC3}" destId="{E0DC7E18-90EB-4FD4-9CEA-254E92DACAF7}" srcOrd="0" destOrd="0" presId="urn:microsoft.com/office/officeart/2005/8/layout/hierarchy3"/>
    <dgm:cxn modelId="{A6D79143-EC8F-4DD5-AB84-930AFA3B6257}" srcId="{92558300-A6DF-4071-838A-95FCF73DADC3}" destId="{1B2C4435-C2CB-414E-BBFF-B2F8F7A0AD37}" srcOrd="0" destOrd="0" parTransId="{E1579EEB-70FA-42E2-A309-4815266EA67C}" sibTransId="{653857A1-58F1-4A6F-9570-AE143C50C6F4}"/>
    <dgm:cxn modelId="{2B446217-BEFE-41C8-898E-9E4745B11D37}" srcId="{1B2C4435-C2CB-414E-BBFF-B2F8F7A0AD37}" destId="{A6F62157-2EF4-4882-B372-B540FFC0D411}" srcOrd="1" destOrd="0" parTransId="{D6FED9E1-7047-476B-8219-D05766784D22}" sibTransId="{964A190B-3FCD-4A11-9D5D-743EAAF88F51}"/>
    <dgm:cxn modelId="{E0D29737-510B-43E3-8B5E-5A204B27B2C4}" type="presParOf" srcId="{E0DC7E18-90EB-4FD4-9CEA-254E92DACAF7}" destId="{8D6AEDD0-60D8-42C4-8F82-9120C60B3DEF}" srcOrd="0" destOrd="0" presId="urn:microsoft.com/office/officeart/2005/8/layout/hierarchy3"/>
    <dgm:cxn modelId="{A27C0489-D2EE-4E97-9D39-E7448C9F588D}" type="presParOf" srcId="{8D6AEDD0-60D8-42C4-8F82-9120C60B3DEF}" destId="{BEC497EB-77B3-448A-B039-0D595A7B2A37}" srcOrd="0" destOrd="0" presId="urn:microsoft.com/office/officeart/2005/8/layout/hierarchy3"/>
    <dgm:cxn modelId="{141FA09B-4875-4DCF-8276-508A5CD9965C}" type="presParOf" srcId="{BEC497EB-77B3-448A-B039-0D595A7B2A37}" destId="{6A8CCB06-BE66-4593-AC89-4AB4B9ED0367}" srcOrd="0" destOrd="0" presId="urn:microsoft.com/office/officeart/2005/8/layout/hierarchy3"/>
    <dgm:cxn modelId="{90E623B1-DF56-45D2-9BE5-9FFF6E92323D}" type="presParOf" srcId="{BEC497EB-77B3-448A-B039-0D595A7B2A37}" destId="{D762318F-762A-4DEF-8C38-54D79F144E59}" srcOrd="1" destOrd="0" presId="urn:microsoft.com/office/officeart/2005/8/layout/hierarchy3"/>
    <dgm:cxn modelId="{D0A1BBB0-2E40-41F1-9116-D71754B47942}" type="presParOf" srcId="{8D6AEDD0-60D8-42C4-8F82-9120C60B3DEF}" destId="{E222478F-8522-4A1D-8E14-8AA51D21C8F2}" srcOrd="1" destOrd="0" presId="urn:microsoft.com/office/officeart/2005/8/layout/hierarchy3"/>
    <dgm:cxn modelId="{5B79C0CE-6E56-4566-80CB-6F7EBED8A8C9}" type="presParOf" srcId="{E222478F-8522-4A1D-8E14-8AA51D21C8F2}" destId="{2F0C0AAD-EE73-49B6-9404-C8E820A51948}" srcOrd="0" destOrd="0" presId="urn:microsoft.com/office/officeart/2005/8/layout/hierarchy3"/>
    <dgm:cxn modelId="{562A42A6-4D81-4074-8454-B616E406F2DA}" type="presParOf" srcId="{E222478F-8522-4A1D-8E14-8AA51D21C8F2}" destId="{73A0D407-EF1B-49C4-A0F8-EFA4B4E1F25E}" srcOrd="1" destOrd="0" presId="urn:microsoft.com/office/officeart/2005/8/layout/hierarchy3"/>
    <dgm:cxn modelId="{B550616D-CA46-4F89-B03C-FFBA8A1752DD}" type="presParOf" srcId="{E222478F-8522-4A1D-8E14-8AA51D21C8F2}" destId="{1914633F-FE50-4596-AD9E-911240974AA3}" srcOrd="2" destOrd="0" presId="urn:microsoft.com/office/officeart/2005/8/layout/hierarchy3"/>
    <dgm:cxn modelId="{657BA6B7-660E-46FF-AD73-3A9FF26F6F44}" type="presParOf" srcId="{E222478F-8522-4A1D-8E14-8AA51D21C8F2}" destId="{A29AB84A-A987-4C20-A860-1EB8019735A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047848-7E38-477A-99C7-C61456D73C3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FE97F29-94C8-4928-BC2C-D7BC8A44EC8B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  <a:latin typeface="Arial Black" pitchFamily="34" charset="0"/>
            </a:rPr>
            <a:t>Интерес:</a:t>
          </a:r>
          <a:r>
            <a:rPr lang="ru-RU" dirty="0" smtClean="0"/>
            <a:t> друзья посоветовали, как отвлечься, «убить» время.</a:t>
          </a:r>
          <a:endParaRPr lang="ru-RU" dirty="0"/>
        </a:p>
      </dgm:t>
    </dgm:pt>
    <dgm:pt modelId="{2852E79A-6310-44E4-A804-69FED14A5C74}" type="parTrans" cxnId="{CF1EE4BC-76AB-4605-9047-B842564E3056}">
      <dgm:prSet/>
      <dgm:spPr/>
      <dgm:t>
        <a:bodyPr/>
        <a:lstStyle/>
        <a:p>
          <a:endParaRPr lang="ru-RU"/>
        </a:p>
      </dgm:t>
    </dgm:pt>
    <dgm:pt modelId="{DD085056-8E1F-470B-8ABA-C266304BB113}" type="sibTrans" cxnId="{CF1EE4BC-76AB-4605-9047-B842564E3056}">
      <dgm:prSet/>
      <dgm:spPr/>
      <dgm:t>
        <a:bodyPr/>
        <a:lstStyle/>
        <a:p>
          <a:endParaRPr lang="ru-RU"/>
        </a:p>
      </dgm:t>
    </dgm:pt>
    <dgm:pt modelId="{E5453705-7A1E-40C1-A253-86B221FA86D9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  <a:latin typeface="Arial Black" pitchFamily="34" charset="0"/>
            </a:rPr>
            <a:t>Втягивание:</a:t>
          </a:r>
          <a:r>
            <a:rPr lang="ru-RU" dirty="0" smtClean="0"/>
            <a:t> если нет возможности играть, становится грустно и скучно.</a:t>
          </a:r>
          <a:endParaRPr lang="ru-RU" dirty="0"/>
        </a:p>
      </dgm:t>
    </dgm:pt>
    <dgm:pt modelId="{CE7DB8AA-8FA2-4C9C-8F02-C9689538B5BF}" type="parTrans" cxnId="{EBFDDCDD-E42C-4261-985F-8290748570C1}">
      <dgm:prSet/>
      <dgm:spPr/>
      <dgm:t>
        <a:bodyPr/>
        <a:lstStyle/>
        <a:p>
          <a:endParaRPr lang="ru-RU"/>
        </a:p>
      </dgm:t>
    </dgm:pt>
    <dgm:pt modelId="{61647E73-948D-45A7-8C19-085A3718DDD4}" type="sibTrans" cxnId="{EBFDDCDD-E42C-4261-985F-8290748570C1}">
      <dgm:prSet/>
      <dgm:spPr/>
      <dgm:t>
        <a:bodyPr/>
        <a:lstStyle/>
        <a:p>
          <a:endParaRPr lang="ru-RU"/>
        </a:p>
      </dgm:t>
    </dgm:pt>
    <dgm:pt modelId="{A2992823-FE45-408D-B825-D4ECB857471F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  <a:latin typeface="Arial Black" pitchFamily="34" charset="0"/>
            </a:rPr>
            <a:t>Полная зависимость.</a:t>
          </a:r>
          <a:endParaRPr lang="ru-RU" dirty="0">
            <a:solidFill>
              <a:srgbClr val="FF0000"/>
            </a:solidFill>
            <a:latin typeface="Arial Black" pitchFamily="34" charset="0"/>
          </a:endParaRPr>
        </a:p>
      </dgm:t>
    </dgm:pt>
    <dgm:pt modelId="{FE18C702-D1A2-4C72-A677-C0A7B127FBF5}" type="parTrans" cxnId="{D19654B8-402B-42BC-B597-E3CF43CF4AED}">
      <dgm:prSet/>
      <dgm:spPr/>
      <dgm:t>
        <a:bodyPr/>
        <a:lstStyle/>
        <a:p>
          <a:endParaRPr lang="ru-RU"/>
        </a:p>
      </dgm:t>
    </dgm:pt>
    <dgm:pt modelId="{1CE0E344-8447-4D46-8113-BC6000296C3A}" type="sibTrans" cxnId="{D19654B8-402B-42BC-B597-E3CF43CF4AED}">
      <dgm:prSet/>
      <dgm:spPr/>
      <dgm:t>
        <a:bodyPr/>
        <a:lstStyle/>
        <a:p>
          <a:endParaRPr lang="ru-RU"/>
        </a:p>
      </dgm:t>
    </dgm:pt>
    <dgm:pt modelId="{CD00876C-BFC9-455C-A092-4E2DACB2DD1A}" type="pres">
      <dgm:prSet presAssocID="{23047848-7E38-477A-99C7-C61456D73C3F}" presName="compositeShape" presStyleCnt="0">
        <dgm:presLayoutVars>
          <dgm:dir/>
          <dgm:resizeHandles/>
        </dgm:presLayoutVars>
      </dgm:prSet>
      <dgm:spPr/>
    </dgm:pt>
    <dgm:pt modelId="{E3ACB7D2-C6A6-4DBD-8ED6-75521A93B627}" type="pres">
      <dgm:prSet presAssocID="{23047848-7E38-477A-99C7-C61456D73C3F}" presName="pyramid" presStyleLbl="node1" presStyleIdx="0" presStyleCnt="1"/>
      <dgm:spPr/>
    </dgm:pt>
    <dgm:pt modelId="{72B89121-A381-4FA7-9FDC-7BEAB3341335}" type="pres">
      <dgm:prSet presAssocID="{23047848-7E38-477A-99C7-C61456D73C3F}" presName="theList" presStyleCnt="0"/>
      <dgm:spPr/>
    </dgm:pt>
    <dgm:pt modelId="{C5DB34B1-0D00-4113-AB91-D374394EC017}" type="pres">
      <dgm:prSet presAssocID="{0FE97F29-94C8-4928-BC2C-D7BC8A44EC8B}" presName="aNode" presStyleLbl="fgAcc1" presStyleIdx="0" presStyleCnt="3" custLinFactNeighborX="-10290" custLinFactNeighborY="313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92E29-5616-413D-BAB3-C42BDC702512}" type="pres">
      <dgm:prSet presAssocID="{0FE97F29-94C8-4928-BC2C-D7BC8A44EC8B}" presName="aSpace" presStyleCnt="0"/>
      <dgm:spPr/>
    </dgm:pt>
    <dgm:pt modelId="{E7D64E97-7817-4F34-9C9A-3D6401B2935E}" type="pres">
      <dgm:prSet presAssocID="{E5453705-7A1E-40C1-A253-86B221FA86D9}" presName="aNode" presStyleLbl="fgAcc1" presStyleIdx="1" presStyleCnt="3" custLinFactNeighborX="-10290" custLinFactNeighborY="127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5E5434-56DE-464C-9186-F6DE783553D2}" type="pres">
      <dgm:prSet presAssocID="{E5453705-7A1E-40C1-A253-86B221FA86D9}" presName="aSpace" presStyleCnt="0"/>
      <dgm:spPr/>
    </dgm:pt>
    <dgm:pt modelId="{1331F7B5-CDFD-4E0D-B603-32097B3259F1}" type="pres">
      <dgm:prSet presAssocID="{A2992823-FE45-408D-B825-D4ECB857471F}" presName="aNode" presStyleLbl="fgAcc1" presStyleIdx="2" presStyleCnt="3" custLinFactNeighborX="-10290" custLinFactNeighborY="-59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B4F98F-3176-4BD5-B140-BD30F390DF4B}" type="pres">
      <dgm:prSet presAssocID="{A2992823-FE45-408D-B825-D4ECB857471F}" presName="aSpace" presStyleCnt="0"/>
      <dgm:spPr/>
    </dgm:pt>
  </dgm:ptLst>
  <dgm:cxnLst>
    <dgm:cxn modelId="{D19654B8-402B-42BC-B597-E3CF43CF4AED}" srcId="{23047848-7E38-477A-99C7-C61456D73C3F}" destId="{A2992823-FE45-408D-B825-D4ECB857471F}" srcOrd="2" destOrd="0" parTransId="{FE18C702-D1A2-4C72-A677-C0A7B127FBF5}" sibTransId="{1CE0E344-8447-4D46-8113-BC6000296C3A}"/>
    <dgm:cxn modelId="{90CE1806-33D2-4962-B68F-C67CF9187EFB}" type="presOf" srcId="{0FE97F29-94C8-4928-BC2C-D7BC8A44EC8B}" destId="{C5DB34B1-0D00-4113-AB91-D374394EC017}" srcOrd="0" destOrd="0" presId="urn:microsoft.com/office/officeart/2005/8/layout/pyramid2"/>
    <dgm:cxn modelId="{EBFDDCDD-E42C-4261-985F-8290748570C1}" srcId="{23047848-7E38-477A-99C7-C61456D73C3F}" destId="{E5453705-7A1E-40C1-A253-86B221FA86D9}" srcOrd="1" destOrd="0" parTransId="{CE7DB8AA-8FA2-4C9C-8F02-C9689538B5BF}" sibTransId="{61647E73-948D-45A7-8C19-085A3718DDD4}"/>
    <dgm:cxn modelId="{C15D7139-F405-42CE-AFF4-113B051F50D5}" type="presOf" srcId="{A2992823-FE45-408D-B825-D4ECB857471F}" destId="{1331F7B5-CDFD-4E0D-B603-32097B3259F1}" srcOrd="0" destOrd="0" presId="urn:microsoft.com/office/officeart/2005/8/layout/pyramid2"/>
    <dgm:cxn modelId="{FA779D70-0D6B-4E7D-B2F4-69C95E9BA8C1}" type="presOf" srcId="{23047848-7E38-477A-99C7-C61456D73C3F}" destId="{CD00876C-BFC9-455C-A092-4E2DACB2DD1A}" srcOrd="0" destOrd="0" presId="urn:microsoft.com/office/officeart/2005/8/layout/pyramid2"/>
    <dgm:cxn modelId="{CF1EE4BC-76AB-4605-9047-B842564E3056}" srcId="{23047848-7E38-477A-99C7-C61456D73C3F}" destId="{0FE97F29-94C8-4928-BC2C-D7BC8A44EC8B}" srcOrd="0" destOrd="0" parTransId="{2852E79A-6310-44E4-A804-69FED14A5C74}" sibTransId="{DD085056-8E1F-470B-8ABA-C266304BB113}"/>
    <dgm:cxn modelId="{32C1ECE3-EDFF-476A-B33C-989DA82AD6B7}" type="presOf" srcId="{E5453705-7A1E-40C1-A253-86B221FA86D9}" destId="{E7D64E97-7817-4F34-9C9A-3D6401B2935E}" srcOrd="0" destOrd="0" presId="urn:microsoft.com/office/officeart/2005/8/layout/pyramid2"/>
    <dgm:cxn modelId="{63CC16F4-F0FC-4B3B-A151-12737A9483ED}" type="presParOf" srcId="{CD00876C-BFC9-455C-A092-4E2DACB2DD1A}" destId="{E3ACB7D2-C6A6-4DBD-8ED6-75521A93B627}" srcOrd="0" destOrd="0" presId="urn:microsoft.com/office/officeart/2005/8/layout/pyramid2"/>
    <dgm:cxn modelId="{EF9AFBAC-996A-407D-89D5-47393DF8E88D}" type="presParOf" srcId="{CD00876C-BFC9-455C-A092-4E2DACB2DD1A}" destId="{72B89121-A381-4FA7-9FDC-7BEAB3341335}" srcOrd="1" destOrd="0" presId="urn:microsoft.com/office/officeart/2005/8/layout/pyramid2"/>
    <dgm:cxn modelId="{55A7A07E-3890-4A1C-AD06-6881A44AB3C0}" type="presParOf" srcId="{72B89121-A381-4FA7-9FDC-7BEAB3341335}" destId="{C5DB34B1-0D00-4113-AB91-D374394EC017}" srcOrd="0" destOrd="0" presId="urn:microsoft.com/office/officeart/2005/8/layout/pyramid2"/>
    <dgm:cxn modelId="{E649574C-57B8-4F47-9D2B-656467B9C52D}" type="presParOf" srcId="{72B89121-A381-4FA7-9FDC-7BEAB3341335}" destId="{35392E29-5616-413D-BAB3-C42BDC702512}" srcOrd="1" destOrd="0" presId="urn:microsoft.com/office/officeart/2005/8/layout/pyramid2"/>
    <dgm:cxn modelId="{61644910-4648-459E-B7C2-BC50D1ED11F6}" type="presParOf" srcId="{72B89121-A381-4FA7-9FDC-7BEAB3341335}" destId="{E7D64E97-7817-4F34-9C9A-3D6401B2935E}" srcOrd="2" destOrd="0" presId="urn:microsoft.com/office/officeart/2005/8/layout/pyramid2"/>
    <dgm:cxn modelId="{2D9E9628-9FA1-4823-A16A-6D6FEDE4FCEA}" type="presParOf" srcId="{72B89121-A381-4FA7-9FDC-7BEAB3341335}" destId="{575E5434-56DE-464C-9186-F6DE783553D2}" srcOrd="3" destOrd="0" presId="urn:microsoft.com/office/officeart/2005/8/layout/pyramid2"/>
    <dgm:cxn modelId="{633DF449-7FFF-4423-B9E5-DA3C757A49D5}" type="presParOf" srcId="{72B89121-A381-4FA7-9FDC-7BEAB3341335}" destId="{1331F7B5-CDFD-4E0D-B603-32097B3259F1}" srcOrd="4" destOrd="0" presId="urn:microsoft.com/office/officeart/2005/8/layout/pyramid2"/>
    <dgm:cxn modelId="{17BE9A2C-0AD9-44F2-B988-D350DC93B261}" type="presParOf" srcId="{72B89121-A381-4FA7-9FDC-7BEAB3341335}" destId="{D5B4F98F-3176-4BD5-B140-BD30F390DF4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34DDF3-2137-48E1-B2F8-B9A44F43AAC4}">
      <dsp:nvSpPr>
        <dsp:cNvPr id="0" name=""/>
        <dsp:cNvSpPr/>
      </dsp:nvSpPr>
      <dsp:spPr>
        <a:xfrm>
          <a:off x="1594520" y="0"/>
          <a:ext cx="5040560" cy="50405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FE2A2E-5166-4DD7-A4B9-A092889B83BE}">
      <dsp:nvSpPr>
        <dsp:cNvPr id="0" name=""/>
        <dsp:cNvSpPr/>
      </dsp:nvSpPr>
      <dsp:spPr>
        <a:xfrm>
          <a:off x="2073373" y="478853"/>
          <a:ext cx="1965818" cy="19658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Heavy" pitchFamily="34" charset="0"/>
            </a:rPr>
            <a:t>Нагрузка на   зрение</a:t>
          </a:r>
          <a:endParaRPr lang="ru-RU" sz="2400" kern="1200" dirty="0">
            <a:latin typeface="Franklin Gothic Heavy" pitchFamily="34" charset="0"/>
          </a:endParaRPr>
        </a:p>
      </dsp:txBody>
      <dsp:txXfrm>
        <a:off x="2073373" y="478853"/>
        <a:ext cx="1965818" cy="1965818"/>
      </dsp:txXfrm>
    </dsp:sp>
    <dsp:sp modelId="{D53C90D1-5855-4A24-B777-0055ACDBF3F9}">
      <dsp:nvSpPr>
        <dsp:cNvPr id="0" name=""/>
        <dsp:cNvSpPr/>
      </dsp:nvSpPr>
      <dsp:spPr>
        <a:xfrm>
          <a:off x="4190408" y="478853"/>
          <a:ext cx="1965818" cy="19658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Heavy" pitchFamily="34" charset="0"/>
            </a:rPr>
            <a:t>Нагрузка на психику</a:t>
          </a:r>
          <a:endParaRPr lang="ru-RU" sz="2400" kern="1200" dirty="0">
            <a:latin typeface="Franklin Gothic Heavy" pitchFamily="34" charset="0"/>
          </a:endParaRPr>
        </a:p>
      </dsp:txBody>
      <dsp:txXfrm>
        <a:off x="4190408" y="478853"/>
        <a:ext cx="1965818" cy="1965818"/>
      </dsp:txXfrm>
    </dsp:sp>
    <dsp:sp modelId="{43FD38A5-EB26-43E5-A7D2-7BE15173E3A6}">
      <dsp:nvSpPr>
        <dsp:cNvPr id="0" name=""/>
        <dsp:cNvSpPr/>
      </dsp:nvSpPr>
      <dsp:spPr>
        <a:xfrm>
          <a:off x="2073373" y="2595888"/>
          <a:ext cx="1965818" cy="19658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Heavy" pitchFamily="34" charset="0"/>
            </a:rPr>
            <a:t>Рабочая поза</a:t>
          </a:r>
          <a:endParaRPr lang="ru-RU" sz="2400" kern="1200" dirty="0">
            <a:latin typeface="Franklin Gothic Heavy" pitchFamily="34" charset="0"/>
          </a:endParaRPr>
        </a:p>
      </dsp:txBody>
      <dsp:txXfrm>
        <a:off x="2073373" y="2595888"/>
        <a:ext cx="1965818" cy="1965818"/>
      </dsp:txXfrm>
    </dsp:sp>
    <dsp:sp modelId="{C1809E56-7AE0-48DD-8D4D-88986A6CB3BF}">
      <dsp:nvSpPr>
        <dsp:cNvPr id="0" name=""/>
        <dsp:cNvSpPr/>
      </dsp:nvSpPr>
      <dsp:spPr>
        <a:xfrm>
          <a:off x="4190408" y="2595888"/>
          <a:ext cx="1965818" cy="196581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Franklin Gothic Heavy" pitchFamily="34" charset="0"/>
            </a:rPr>
            <a:t>Излучение</a:t>
          </a:r>
          <a:endParaRPr lang="ru-RU" sz="2400" kern="1200" dirty="0">
            <a:latin typeface="Franklin Gothic Heavy" pitchFamily="34" charset="0"/>
          </a:endParaRPr>
        </a:p>
      </dsp:txBody>
      <dsp:txXfrm>
        <a:off x="4190408" y="2595888"/>
        <a:ext cx="1965818" cy="196581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BFFDF6-BABE-4594-AAD0-2C230CDF31A5}">
      <dsp:nvSpPr>
        <dsp:cNvPr id="0" name=""/>
        <dsp:cNvSpPr/>
      </dsp:nvSpPr>
      <dsp:spPr>
        <a:xfrm>
          <a:off x="40022" y="288016"/>
          <a:ext cx="2680245" cy="321629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16200000">
        <a:off x="-1010633" y="1338672"/>
        <a:ext cx="2637361" cy="536049"/>
      </dsp:txXfrm>
    </dsp:sp>
    <dsp:sp modelId="{D20E58B9-E7FE-4B51-8D12-3F91EBC37298}">
      <dsp:nvSpPr>
        <dsp:cNvPr id="0" name=""/>
        <dsp:cNvSpPr/>
      </dsp:nvSpPr>
      <dsp:spPr>
        <a:xfrm>
          <a:off x="576071" y="288016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latin typeface="Century Schoolbook" pitchFamily="18" charset="0"/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Schoolbook" pitchFamily="18" charset="0"/>
            </a:rPr>
            <a:t>Изображение движется с большой скоростью.</a:t>
          </a:r>
          <a:endParaRPr lang="ru-RU" sz="2100" b="1" kern="1200" dirty="0">
            <a:latin typeface="Century Schoolbook" pitchFamily="18" charset="0"/>
          </a:endParaRPr>
        </a:p>
      </dsp:txBody>
      <dsp:txXfrm>
        <a:off x="576071" y="288016"/>
        <a:ext cx="1996783" cy="3216294"/>
      </dsp:txXfrm>
    </dsp:sp>
    <dsp:sp modelId="{7A570ECA-9869-4445-BCE9-83B7BF493383}">
      <dsp:nvSpPr>
        <dsp:cNvPr id="0" name=""/>
        <dsp:cNvSpPr/>
      </dsp:nvSpPr>
      <dsp:spPr>
        <a:xfrm>
          <a:off x="2774677" y="336068"/>
          <a:ext cx="2680245" cy="321629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715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16200000">
        <a:off x="1724020" y="1386724"/>
        <a:ext cx="2637361" cy="536049"/>
      </dsp:txXfrm>
    </dsp:sp>
    <dsp:sp modelId="{11A1D0CF-ED6E-4949-A778-28D5D853461B}">
      <dsp:nvSpPr>
        <dsp:cNvPr id="0" name=""/>
        <dsp:cNvSpPr/>
      </dsp:nvSpPr>
      <dsp:spPr>
        <a:xfrm rot="5400000">
          <a:off x="2628992" y="1691486"/>
          <a:ext cx="472641" cy="402036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6E9887-C8E4-4ECF-A0F8-48E66F3E434A}">
      <dsp:nvSpPr>
        <dsp:cNvPr id="0" name=""/>
        <dsp:cNvSpPr/>
      </dsp:nvSpPr>
      <dsp:spPr>
        <a:xfrm>
          <a:off x="3310726" y="336068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latin typeface="Century Schoolbook" pitchFamily="18" charset="0"/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Schoolbook" pitchFamily="18" charset="0"/>
            </a:rPr>
            <a:t>Мелкие предметы и их элементы.</a:t>
          </a:r>
          <a:endParaRPr lang="ru-RU" sz="2100" b="1" kern="1200" dirty="0">
            <a:latin typeface="Century Schoolbook" pitchFamily="18" charset="0"/>
          </a:endParaRPr>
        </a:p>
      </dsp:txBody>
      <dsp:txXfrm>
        <a:off x="3310726" y="336068"/>
        <a:ext cx="1996783" cy="3216294"/>
      </dsp:txXfrm>
    </dsp:sp>
    <dsp:sp modelId="{243858E4-F68E-45A3-AF82-C32B5F5B57CE}">
      <dsp:nvSpPr>
        <dsp:cNvPr id="0" name=""/>
        <dsp:cNvSpPr/>
      </dsp:nvSpPr>
      <dsp:spPr>
        <a:xfrm>
          <a:off x="5548731" y="336068"/>
          <a:ext cx="2680245" cy="3216294"/>
        </a:xfrm>
        <a:prstGeom prst="roundRect">
          <a:avLst>
            <a:gd name="adj" fmla="val 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02870" rIns="133350" bIns="0" numCol="1" spcCol="1270" anchor="t" anchorCtr="0">
          <a:noAutofit/>
        </a:bodyPr>
        <a:lstStyle/>
        <a:p>
          <a:pPr lvl="0" algn="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16200000">
        <a:off x="4498075" y="1386724"/>
        <a:ext cx="2637361" cy="536049"/>
      </dsp:txXfrm>
    </dsp:sp>
    <dsp:sp modelId="{43F2915B-4DBD-4BD4-99E4-AA30A990FDB5}">
      <dsp:nvSpPr>
        <dsp:cNvPr id="0" name=""/>
        <dsp:cNvSpPr/>
      </dsp:nvSpPr>
      <dsp:spPr>
        <a:xfrm rot="5400000">
          <a:off x="5365295" y="1763498"/>
          <a:ext cx="472641" cy="402036"/>
        </a:xfrm>
        <a:prstGeom prst="flowChartExtract">
          <a:avLst/>
        </a:prstGeom>
        <a:solidFill>
          <a:srgbClr val="FF0000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2088E-6DBB-4276-9068-564C3A39A3CE}">
      <dsp:nvSpPr>
        <dsp:cNvPr id="0" name=""/>
        <dsp:cNvSpPr/>
      </dsp:nvSpPr>
      <dsp:spPr>
        <a:xfrm>
          <a:off x="6084780" y="336068"/>
          <a:ext cx="1996783" cy="3216294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2009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kern="1200" dirty="0" smtClean="0">
            <a:latin typeface="Century Schoolbook" pitchFamily="18" charset="0"/>
          </a:endParaRP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Century Schoolbook" pitchFamily="18" charset="0"/>
            </a:rPr>
            <a:t>Переходы с одного уровня на другой.</a:t>
          </a:r>
          <a:endParaRPr lang="ru-RU" sz="2100" b="1" kern="1200" dirty="0">
            <a:latin typeface="Century Schoolbook" pitchFamily="18" charset="0"/>
          </a:endParaRPr>
        </a:p>
      </dsp:txBody>
      <dsp:txXfrm>
        <a:off x="6084780" y="336068"/>
        <a:ext cx="1996783" cy="32162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5" Type="http://schemas.openxmlformats.org/officeDocument/2006/relationships/image" Target="../media/image54.jpeg"/><Relationship Id="rId4" Type="http://schemas.openxmlformats.org/officeDocument/2006/relationships/image" Target="../media/image5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jpeg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jpeg"/><Relationship Id="rId2" Type="http://schemas.openxmlformats.org/officeDocument/2006/relationships/image" Target="../media/image6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jpeg"/><Relationship Id="rId4" Type="http://schemas.openxmlformats.org/officeDocument/2006/relationships/image" Target="../media/image6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gif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6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jpeg"/><Relationship Id="rId5" Type="http://schemas.openxmlformats.org/officeDocument/2006/relationships/image" Target="../media/image23.gif"/><Relationship Id="rId4" Type="http://schemas.openxmlformats.org/officeDocument/2006/relationships/image" Target="../media/image10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1.jpe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7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7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gif"/><Relationship Id="rId2" Type="http://schemas.openxmlformats.org/officeDocument/2006/relationships/image" Target="../media/image75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9.jpeg"/><Relationship Id="rId4" Type="http://schemas.openxmlformats.org/officeDocument/2006/relationships/image" Target="../media/image7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jpeg"/><Relationship Id="rId2" Type="http://schemas.openxmlformats.org/officeDocument/2006/relationships/image" Target="../media/image8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jpeg"/><Relationship Id="rId4" Type="http://schemas.openxmlformats.org/officeDocument/2006/relationships/image" Target="../media/image7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jpeg"/><Relationship Id="rId2" Type="http://schemas.openxmlformats.org/officeDocument/2006/relationships/image" Target="../media/image83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obr.ru/materials/45/41815/" TargetMode="External"/><Relationship Id="rId2" Type="http://schemas.openxmlformats.org/officeDocument/2006/relationships/hyperlink" Target="http://www.bibliofond.ru/view.aspx?id=47395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gif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2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2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Преподаватель\Desktop\i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5" name="Picture 2" descr="C:\Users\Преподаватель\Desktop\iв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752229">
            <a:off x="2506928" y="1924547"/>
            <a:ext cx="2758692" cy="140394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6264696" cy="172819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Оформлены как мультфильм, но с интерактивными свойствами – возможностью управления ходом событий. </a:t>
            </a:r>
            <a:br>
              <a:rPr lang="ru-RU" sz="2000" b="1" dirty="0" smtClean="0">
                <a:latin typeface="Century Schoolbook" pitchFamily="18" charset="0"/>
              </a:rPr>
            </a:br>
            <a:endParaRPr lang="ru-RU" sz="2000" b="1" dirty="0">
              <a:latin typeface="Century Schoolbook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95536" y="548680"/>
            <a:ext cx="8352928" cy="5760640"/>
            <a:chOff x="395536" y="548680"/>
            <a:chExt cx="8352928" cy="5760640"/>
          </a:xfrm>
        </p:grpSpPr>
        <p:sp>
          <p:nvSpPr>
            <p:cNvPr id="7" name="Содержимое 2"/>
            <p:cNvSpPr txBox="1">
              <a:spLocks/>
            </p:cNvSpPr>
            <p:nvPr/>
          </p:nvSpPr>
          <p:spPr>
            <a:xfrm>
              <a:off x="395536" y="2924944"/>
              <a:ext cx="8352928" cy="158417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Для решения поставленных задач необходимо обладать хорошей сообразительностью и развитым логическим мышлением.  </a:t>
              </a:r>
              <a:b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</a:b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467544" y="548680"/>
              <a:ext cx="8258100" cy="5760640"/>
              <a:chOff x="467544" y="548680"/>
              <a:chExt cx="8258100" cy="5760640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467544" y="548680"/>
                <a:ext cx="8258100" cy="5184576"/>
                <a:chOff x="467544" y="548680"/>
                <a:chExt cx="8258100" cy="5184576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467544" y="548680"/>
                  <a:ext cx="8258100" cy="1944216"/>
                  <a:chOff x="467544" y="548680"/>
                  <a:chExt cx="8258100" cy="1944216"/>
                </a:xfrm>
              </p:grpSpPr>
              <p:sp>
                <p:nvSpPr>
                  <p:cNvPr id="4" name="Прямоугольник 3"/>
                  <p:cNvSpPr/>
                  <p:nvPr/>
                </p:nvSpPr>
                <p:spPr>
                  <a:xfrm>
                    <a:off x="467544" y="548680"/>
                    <a:ext cx="5472608" cy="954107"/>
                  </a:xfrm>
                  <a:prstGeom prst="rect">
                    <a:avLst/>
                  </a:prstGeom>
                  <a:noFill/>
                </p:spPr>
                <p:txBody>
                  <a:bodyPr wrap="square" lIns="91440" tIns="45720" rIns="91440" bIns="45720">
                    <a:spAutoFit/>
                  </a:bodyPr>
                  <a:lstStyle/>
                  <a:p>
                    <a:pPr algn="ctr"/>
                    <a:r>
                      <a:rPr lang="ru-RU" sz="2800" b="1" cap="none" spc="0" dirty="0" err="1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Адвенчурные</a:t>
                    </a:r>
                    <a:r>
                      <a:rPr lang="ru-RU" sz="2800" b="1" cap="none" spc="0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 игры (</a:t>
                    </a:r>
                    <a:r>
                      <a:rPr lang="ru-RU" sz="2800" b="1" i="1" cap="none" spc="0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приключенческие</a:t>
                    </a:r>
                    <a:r>
                      <a:rPr lang="ru-RU" sz="2800" b="1" cap="none" spc="0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). </a:t>
                    </a:r>
                    <a:endParaRPr lang="ru-RU" sz="2800" b="1" cap="none" spc="0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endParaRPr>
                  </a:p>
                </p:txBody>
              </p:sp>
              <p:pic>
                <p:nvPicPr>
                  <p:cNvPr id="5" name="Picture 6" descr="C:\Users\Преподаватель\Desktop\iзззд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5868144" y="548680"/>
                    <a:ext cx="2857500" cy="1944216"/>
                  </a:xfrm>
                  <a:prstGeom prst="rect">
                    <a:avLst/>
                  </a:prstGeom>
                  <a:noFill/>
                </p:spPr>
              </p:pic>
            </p:grpSp>
            <p:pic>
              <p:nvPicPr>
                <p:cNvPr id="6" name="Picture 7" descr="C:\Users\Преподаватель\Desktop\iззл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5940152" y="3933056"/>
                  <a:ext cx="2733675" cy="1800200"/>
                </a:xfrm>
                <a:prstGeom prst="rect">
                  <a:avLst/>
                </a:prstGeom>
                <a:noFill/>
              </p:spPr>
            </p:pic>
          </p:grpSp>
          <p:sp>
            <p:nvSpPr>
              <p:cNvPr id="8" name="Содержимое 2"/>
              <p:cNvSpPr txBox="1">
                <a:spLocks/>
              </p:cNvSpPr>
              <p:nvPr/>
            </p:nvSpPr>
            <p:spPr>
              <a:xfrm>
                <a:off x="467544" y="4221088"/>
                <a:ext cx="5400600" cy="208823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itchFamily="34" charset="0"/>
                  <a:buBlip>
                    <a:blip r:embed="rId2"/>
                  </a:buBlip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  <a:t>Предполагают </a:t>
                </a:r>
                <a:r>
                  <a:rPr kumimoji="0" lang="ru-RU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  <a:t>длительную</a:t>
                </a: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  <a:t> работу за компьютером. Данный вид игр является мощным раздражителем, поэтому  </a:t>
                </a:r>
                <a:r>
                  <a:rPr kumimoji="0" lang="ru-RU" sz="2000" b="1" i="1" u="none" strike="noStrike" kern="1200" cap="none" spc="0" normalizeH="0" baseline="0" noProof="0" dirty="0" err="1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  <a:t>гиперактивным</a:t>
                </a:r>
                <a:r>
                  <a:rPr kumimoji="0" lang="ru-RU" sz="2000" b="1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  <a:t>  детям не рекомендуется</a:t>
                </a:r>
                <a: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  <a:t> с ними работать. </a:t>
                </a:r>
                <a:br>
                  <a:rPr kumimoji="0" lang="ru-RU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entury Schoolbook" pitchFamily="18" charset="0"/>
                    <a:ea typeface="+mn-ea"/>
                    <a:cs typeface="+mn-cs"/>
                  </a:rPr>
                </a:br>
                <a:endPara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5472608" cy="496855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Основная цель – завоевание вражеских поселений, заключение необходимого союза, набор фиксированного количества очков, управление ресурсами, войсками, энергией и т. п.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Развивают: </a:t>
            </a:r>
          </a:p>
          <a:p>
            <a:pPr>
              <a:buFont typeface="+mj-lt"/>
              <a:buAutoNum type="arabicParenR"/>
            </a:pPr>
            <a:r>
              <a:rPr lang="ru-RU" sz="1800" b="1" dirty="0" smtClean="0">
                <a:latin typeface="Arial Black" pitchFamily="34" charset="0"/>
              </a:rPr>
              <a:t>усидчивость, </a:t>
            </a:r>
          </a:p>
          <a:p>
            <a:pPr>
              <a:buFont typeface="+mj-lt"/>
              <a:buAutoNum type="arabicParenR"/>
            </a:pPr>
            <a:r>
              <a:rPr lang="ru-RU" sz="1800" b="1" dirty="0" smtClean="0">
                <a:latin typeface="Arial Black" pitchFamily="34" charset="0"/>
              </a:rPr>
              <a:t>способность к планированию своих действий,</a:t>
            </a:r>
          </a:p>
          <a:p>
            <a:pPr>
              <a:buFont typeface="+mj-lt"/>
              <a:buAutoNum type="arabicParenR"/>
            </a:pPr>
            <a:r>
              <a:rPr lang="ru-RU" sz="1800" b="1" dirty="0" smtClean="0">
                <a:latin typeface="Arial Black" pitchFamily="34" charset="0"/>
              </a:rPr>
              <a:t>тренируют многофакторное мышление. </a:t>
            </a:r>
          </a:p>
          <a:p>
            <a:pPr>
              <a:buBlip>
                <a:blip r:embed="rId3"/>
              </a:buBlip>
            </a:pPr>
            <a:r>
              <a:rPr lang="ru-RU" sz="1800" b="1" i="1" dirty="0" smtClean="0">
                <a:solidFill>
                  <a:srgbClr val="FF0000"/>
                </a:solidFill>
                <a:latin typeface="Arial Black" pitchFamily="34" charset="0"/>
              </a:rPr>
              <a:t>Не подходят детям младшего школьного возраста</a:t>
            </a:r>
            <a:r>
              <a:rPr lang="ru-RU" sz="1800" b="1" dirty="0" smtClean="0">
                <a:latin typeface="Arial Black" pitchFamily="34" charset="0"/>
              </a:rPr>
              <a:t> из-за большой продолжительности по времени.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2370336" y="332656"/>
            <a:ext cx="6176151" cy="5972202"/>
            <a:chOff x="2370336" y="332656"/>
            <a:chExt cx="6176151" cy="5972202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2370336" y="332656"/>
              <a:ext cx="6176151" cy="3961442"/>
              <a:chOff x="2370336" y="332656"/>
              <a:chExt cx="6176151" cy="3961442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2370336" y="332656"/>
                <a:ext cx="6176151" cy="2151652"/>
                <a:chOff x="2370336" y="332656"/>
                <a:chExt cx="6176151" cy="2151652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2370336" y="332656"/>
                  <a:ext cx="3776995" cy="830997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400" b="1" cap="none" spc="0" dirty="0" smtClean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Стратегии.</a:t>
                  </a:r>
                  <a:r>
                    <a:rPr lang="ru-RU" sz="4800" b="1" cap="none" spc="0" dirty="0" smtClean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Century Schoolbook" pitchFamily="18" charset="0"/>
                    </a:rPr>
                    <a:t> </a:t>
                  </a:r>
                  <a:endParaRPr lang="ru-RU" sz="4800" b="1" cap="none" spc="0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entury Schoolbook" pitchFamily="18" charset="0"/>
                  </a:endParaRPr>
                </a:p>
              </p:txBody>
            </p:sp>
            <p:pic>
              <p:nvPicPr>
                <p:cNvPr id="5" name="Picture 2" descr="C:\Users\Преподаватель\Desktop\i3м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 rot="309585">
                  <a:off x="6656860" y="984604"/>
                  <a:ext cx="1889627" cy="1499704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6" name="Picture 3" descr="C:\Users\Преподаватель\Desktop\i4м.jpg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 rot="316015">
                <a:off x="6433755" y="2865348"/>
                <a:ext cx="1905000" cy="1428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</p:grpSp>
        <p:pic>
          <p:nvPicPr>
            <p:cNvPr id="7" name="Picture 4" descr="C:\Users\Преподаватель\Desktop\i2м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 rot="291616">
              <a:off x="6293669" y="4659642"/>
              <a:ext cx="1822447" cy="164521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</p:pic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5184576" cy="33123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 Для этих игр характерно </a:t>
            </a:r>
            <a:r>
              <a:rPr lang="ru-RU" sz="1800" b="1" dirty="0" err="1" smtClean="0">
                <a:latin typeface="Arial Black" pitchFamily="34" charset="0"/>
              </a:rPr>
              <a:t>поуровневое</a:t>
            </a:r>
            <a:r>
              <a:rPr lang="ru-RU" sz="1800" b="1" dirty="0" smtClean="0">
                <a:latin typeface="Arial Black" pitchFamily="34" charset="0"/>
              </a:rPr>
              <a:t>  дробление хода действий, когда наградой и целью является право перехода к следующему эпизоду или миссии.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Система набора очков и бонусов, предоставляемых за "особые заслуги", такие как быстрота прохождения, победа над сильным врагом, нахождение секретных дверей и т. п. 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395536" y="332656"/>
            <a:ext cx="8326288" cy="6264696"/>
            <a:chOff x="395536" y="332656"/>
            <a:chExt cx="8326288" cy="6264696"/>
          </a:xfrm>
        </p:grpSpPr>
        <p:sp>
          <p:nvSpPr>
            <p:cNvPr id="5" name="Содержимое 2"/>
            <p:cNvSpPr txBox="1">
              <a:spLocks/>
            </p:cNvSpPr>
            <p:nvPr/>
          </p:nvSpPr>
          <p:spPr>
            <a:xfrm>
              <a:off x="395536" y="4293096"/>
              <a:ext cx="8136904" cy="230425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Тренируют: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AutoNum type="arabicParenR"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глазомер,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AutoNum type="arabicParenR"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внимание,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+mj-lt"/>
                <a:buAutoNum type="arabicParenR"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скорость реакции.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3"/>
                </a:buBlip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Не рекомендуются </a:t>
              </a:r>
              <a:r>
                <a:rPr kumimoji="0" lang="ru-RU" sz="1800" b="1" i="1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гиперактивным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детям. Необходим контроль времени со стороны взрослых. </a:t>
              </a: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/>
              </a:r>
              <a:b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</a:br>
              <a:endPara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755576" y="332656"/>
              <a:ext cx="7966248" cy="5029150"/>
              <a:chOff x="755576" y="332656"/>
              <a:chExt cx="7966248" cy="5029150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755576" y="332656"/>
                <a:ext cx="7966248" cy="3327070"/>
                <a:chOff x="755576" y="332656"/>
                <a:chExt cx="7966248" cy="3327070"/>
              </a:xfrm>
            </p:grpSpPr>
            <p:grpSp>
              <p:nvGrpSpPr>
                <p:cNvPr id="10" name="Группа 9"/>
                <p:cNvGrpSpPr/>
                <p:nvPr/>
              </p:nvGrpSpPr>
              <p:grpSpPr>
                <a:xfrm>
                  <a:off x="755576" y="332656"/>
                  <a:ext cx="7966248" cy="1500758"/>
                  <a:chOff x="755576" y="332656"/>
                  <a:chExt cx="7966248" cy="1500758"/>
                </a:xfrm>
              </p:grpSpPr>
              <p:sp>
                <p:nvSpPr>
                  <p:cNvPr id="4" name="Прямоугольник 3"/>
                  <p:cNvSpPr/>
                  <p:nvPr/>
                </p:nvSpPr>
                <p:spPr>
                  <a:xfrm>
                    <a:off x="755576" y="332656"/>
                    <a:ext cx="5054589" cy="707886"/>
                  </a:xfrm>
                  <a:prstGeom prst="rect">
                    <a:avLst/>
                  </a:prstGeom>
                  <a:noFill/>
                </p:spPr>
                <p:txBody>
                  <a:bodyPr wrap="none" lIns="91440" tIns="45720" rIns="91440" bIns="45720">
                    <a:spAutoFit/>
                  </a:bodyPr>
                  <a:lstStyle/>
                  <a:p>
                    <a:pPr algn="ctr"/>
                    <a:r>
                      <a:rPr lang="ru-RU" sz="4000" b="1" cap="none" spc="0" dirty="0" smtClean="0">
                        <a:ln w="1905"/>
                        <a:solidFill>
                          <a:srgbClr val="FF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Arial Black" pitchFamily="34" charset="0"/>
                      </a:rPr>
                      <a:t>Аркадные игры. </a:t>
                    </a:r>
                    <a:endParaRPr lang="ru-RU" sz="4000" b="1" cap="none" spc="0" dirty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endParaRPr>
                  </a:p>
                </p:txBody>
              </p:sp>
              <p:pic>
                <p:nvPicPr>
                  <p:cNvPr id="6" name="Picture 5" descr="C:\Users\Преподаватель\Desktop\iмс.jpg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/>
                  <a:srcRect/>
                  <a:stretch>
                    <a:fillRect/>
                  </a:stretch>
                </p:blipFill>
                <p:spPr bwMode="auto">
                  <a:xfrm>
                    <a:off x="6588224" y="404664"/>
                    <a:ext cx="2133600" cy="1428750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</p:pic>
            </p:grpSp>
            <p:pic>
              <p:nvPicPr>
                <p:cNvPr id="7" name="Picture 6" descr="C:\Users\Преподаватель\Desktop\iит.jpg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6300192" y="2132855"/>
                  <a:ext cx="1944216" cy="152687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</p:pic>
          </p:grpSp>
          <p:pic>
            <p:nvPicPr>
              <p:cNvPr id="8" name="Picture 7" descr="C:\Users\Преподаватель\Desktop\iьт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5796136" y="3933056"/>
                <a:ext cx="1933575" cy="142875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</p:pic>
        </p:grpSp>
      </p:grp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6120680" cy="864096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600" b="1" dirty="0" smtClean="0">
                <a:latin typeface="Arial Black" pitchFamily="34" charset="0"/>
              </a:rPr>
              <a:t>Цель – отыскание определенного артефакта, человека или заклинания. 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323528" y="3284984"/>
            <a:ext cx="8604448" cy="3240360"/>
            <a:chOff x="323528" y="3284984"/>
            <a:chExt cx="8604448" cy="3240360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323528" y="3284984"/>
              <a:ext cx="8604448" cy="2304256"/>
              <a:chOff x="323528" y="3284984"/>
              <a:chExt cx="8604448" cy="2304256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323528" y="3284984"/>
                <a:ext cx="8604448" cy="1584176"/>
                <a:chOff x="323528" y="3284984"/>
                <a:chExt cx="8604448" cy="1584176"/>
              </a:xfrm>
            </p:grpSpPr>
            <p:sp>
              <p:nvSpPr>
                <p:cNvPr id="5" name="Содержимое 2"/>
                <p:cNvSpPr txBox="1">
                  <a:spLocks/>
                </p:cNvSpPr>
                <p:nvPr/>
              </p:nvSpPr>
              <p:spPr>
                <a:xfrm>
                  <a:off x="323528" y="3284984"/>
                  <a:ext cx="8604448" cy="792088"/>
                </a:xfrm>
                <a:prstGeom prst="rect">
                  <a:avLst/>
                </a:prstGeom>
              </p:spPr>
              <p:txBody>
                <a:bodyPr>
                  <a:normAutofit lnSpcReduction="10000"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Blip>
                      <a:blip r:embed="rId2"/>
                    </a:buBlip>
                    <a:tabLst/>
                    <a:defRPr/>
                  </a:pPr>
                  <a:r>
                    <a:rPr kumimoji="0" lang="ru-RU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</a:rPr>
                    <a:t>Путь к достижению намеченной цели обычно преграждают враги, которых нужно победить в бою или обмануть хитростью. </a:t>
                  </a:r>
                  <a:r>
                    <a:rPr kumimoji="0" lang="ru-RU" sz="14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/>
                  </a:r>
                  <a:br>
                    <a:rPr kumimoji="0" lang="ru-RU" sz="14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</a:br>
                  <a:endPara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6" name="Содержимое 2"/>
                <p:cNvSpPr txBox="1">
                  <a:spLocks/>
                </p:cNvSpPr>
                <p:nvPr/>
              </p:nvSpPr>
              <p:spPr>
                <a:xfrm>
                  <a:off x="323528" y="4077072"/>
                  <a:ext cx="8388424" cy="792088"/>
                </a:xfrm>
                <a:prstGeom prst="rect">
                  <a:avLst/>
                </a:prstGeom>
              </p:spPr>
              <p:txBody>
                <a:bodyPr>
                  <a:no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Blip>
                      <a:blip r:embed="rId2"/>
                    </a:buBlip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</a:rPr>
                    <a:t>Главный принцип – использование нужного персонажа в нужном месте и в нужное время. </a:t>
                  </a:r>
                  <a:r>
                    <a:rPr kumimoji="0" lang="ru-RU" sz="1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  <a:t/>
                  </a:r>
                  <a:br>
                    <a:rPr kumimoji="0" lang="ru-RU" sz="16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+mn-ea"/>
                      <a:cs typeface="+mn-cs"/>
                    </a:rPr>
                  </a:br>
                  <a:endParaRPr kumimoji="0" lang="ru-RU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7" name="Содержимое 2"/>
              <p:cNvSpPr txBox="1">
                <a:spLocks/>
              </p:cNvSpPr>
              <p:nvPr/>
            </p:nvSpPr>
            <p:spPr>
              <a:xfrm>
                <a:off x="323528" y="4797152"/>
                <a:ext cx="8229600" cy="79208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2"/>
                  </a:buBlip>
                  <a:tabLst/>
                  <a:defRPr/>
                </a:pPr>
                <a:r>
                  <a:rPr kumimoji="0" lang="ru-RU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>Как и аркадные игры, тренируют глазомер, внимание, скорость реакции. </a:t>
                </a:r>
                <a:r>
                  <a:rPr kumimoji="0" lang="ru-RU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/>
                </a:r>
                <a:br>
                  <a:rPr kumimoji="0" lang="ru-RU" sz="16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</a:b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</a:endParaRPr>
              </a:p>
            </p:txBody>
          </p:sp>
        </p:grpSp>
        <p:sp>
          <p:nvSpPr>
            <p:cNvPr id="8" name="Содержимое 2"/>
            <p:cNvSpPr txBox="1">
              <a:spLocks/>
            </p:cNvSpPr>
            <p:nvPr/>
          </p:nvSpPr>
          <p:spPr>
            <a:xfrm>
              <a:off x="323528" y="5589240"/>
              <a:ext cx="8229600" cy="936104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3"/>
                </a:buBlip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</a:rPr>
                <a:t>Не </a:t>
              </a:r>
              <a:r>
                <a:rPr kumimoji="0" lang="ru-RU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</a:rPr>
                <a:t>рекомендуются </a:t>
              </a:r>
              <a:r>
                <a:rPr kumimoji="0" lang="ru-RU" sz="1600" b="1" i="1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</a:rPr>
                <a:t>гиперактивным</a:t>
              </a:r>
              <a:r>
                <a:rPr kumimoji="0" lang="ru-RU" sz="16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 Black" pitchFamily="34" charset="0"/>
                </a:rPr>
                <a:t> </a:t>
              </a: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</a:rPr>
                <a:t>детям. Необходим контроль времени со стороны взрослых. </a:t>
              </a:r>
              <a: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</a:rPr>
                <a:t/>
              </a:r>
              <a:br>
                <a:rPr kumimoji="0" lang="ru-RU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</a:rPr>
              </a:br>
              <a:endPara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39552" y="260648"/>
            <a:ext cx="8169696" cy="2970330"/>
            <a:chOff x="539552" y="260648"/>
            <a:chExt cx="8169696" cy="2970330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539552" y="260648"/>
              <a:ext cx="8169696" cy="2868910"/>
              <a:chOff x="539552" y="260648"/>
              <a:chExt cx="8169696" cy="2868910"/>
            </a:xfrm>
          </p:grpSpPr>
          <p:grpSp>
            <p:nvGrpSpPr>
              <p:cNvPr id="13" name="Группа 12"/>
              <p:cNvGrpSpPr/>
              <p:nvPr/>
            </p:nvGrpSpPr>
            <p:grpSpPr>
              <a:xfrm>
                <a:off x="539552" y="260648"/>
                <a:ext cx="8169696" cy="1572766"/>
                <a:chOff x="539552" y="260648"/>
                <a:chExt cx="8169696" cy="1572766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539552" y="260648"/>
                  <a:ext cx="4674678" cy="707886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4000" b="1" cap="none" spc="0" dirty="0" smtClean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Ролевые игры. </a:t>
                  </a:r>
                  <a:endParaRPr lang="ru-RU" sz="4000" b="1" cap="none" spc="0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endParaRPr>
                </a:p>
              </p:txBody>
            </p:sp>
            <p:pic>
              <p:nvPicPr>
                <p:cNvPr id="9" name="Picture 8" descr="C:\Users\Преподаватель\Desktop\дл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6804248" y="404664"/>
                  <a:ext cx="1905000" cy="142875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10" name="Picture 9" descr="C:\Users\Преподаватель\Desktop\iим.jpg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4067944" y="1700808"/>
                <a:ext cx="2514600" cy="1428750"/>
              </a:xfrm>
              <a:prstGeom prst="rect">
                <a:avLst/>
              </a:prstGeom>
              <a:noFill/>
            </p:spPr>
          </p:pic>
        </p:grpSp>
        <p:pic>
          <p:nvPicPr>
            <p:cNvPr id="11" name="Picture 10" descr="C:\Users\Преподаватель\Desktop\iус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755576" y="1556792"/>
              <a:ext cx="2232248" cy="1674186"/>
            </a:xfrm>
            <a:prstGeom prst="rect">
              <a:avLst/>
            </a:prstGeom>
            <a:noFill/>
          </p:spPr>
        </p:pic>
      </p:grpSp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7"/>
            <a:ext cx="3538736" cy="3600400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600" b="1" dirty="0" smtClean="0">
                <a:latin typeface="Arial Black" pitchFamily="34" charset="0"/>
              </a:rPr>
              <a:t>Цель игрока – уничтожить как можно больше соперников. Такие игры сугубо развлекательны, они развивают моторные функции играющего. </a:t>
            </a:r>
            <a:br>
              <a:rPr lang="ru-RU" sz="1600" b="1" dirty="0" smtClean="0">
                <a:latin typeface="Arial Black" pitchFamily="34" charset="0"/>
              </a:rPr>
            </a:br>
            <a:r>
              <a:rPr lang="ru-RU" sz="1600" b="1" i="1" dirty="0" smtClean="0">
                <a:solidFill>
                  <a:srgbClr val="C00000"/>
                </a:solidFill>
                <a:latin typeface="Arial Black" pitchFamily="34" charset="0"/>
              </a:rPr>
              <a:t>Но данный вид игр считается жестоким и его категорически запрещается использовать при работе с детьми. </a:t>
            </a:r>
            <a:r>
              <a:rPr lang="ru-RU" sz="2000" b="1" i="1" dirty="0" smtClean="0">
                <a:solidFill>
                  <a:srgbClr val="C00000"/>
                </a:solidFill>
                <a:latin typeface="Century Schoolbook" pitchFamily="18" charset="0"/>
              </a:rPr>
              <a:t/>
            </a:r>
            <a:br>
              <a:rPr lang="ru-RU" sz="2000" b="1" i="1" dirty="0" smtClean="0">
                <a:solidFill>
                  <a:srgbClr val="C00000"/>
                </a:solidFill>
                <a:latin typeface="Century Schoolbook" pitchFamily="18" charset="0"/>
              </a:rPr>
            </a:br>
            <a:endParaRPr lang="ru-RU" sz="2000" b="1" i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268760"/>
            <a:ext cx="339946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i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(авто-, авиа-, спортивный и т. п.)</a:t>
            </a:r>
            <a:endParaRPr lang="ru-RU" sz="2000" b="1" i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23528" y="260648"/>
            <a:ext cx="8557542" cy="6397302"/>
            <a:chOff x="323528" y="260648"/>
            <a:chExt cx="8557542" cy="639730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67544" y="332656"/>
              <a:ext cx="3262433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rPr>
                <a:t>3D-Action. </a:t>
              </a:r>
              <a:endParaRPr lang="ru-RU" sz="40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endParaRPr>
            </a:p>
          </p:txBody>
        </p:sp>
        <p:grpSp>
          <p:nvGrpSpPr>
            <p:cNvPr id="17" name="Группа 16"/>
            <p:cNvGrpSpPr/>
            <p:nvPr/>
          </p:nvGrpSpPr>
          <p:grpSpPr>
            <a:xfrm>
              <a:off x="323528" y="260648"/>
              <a:ext cx="8557542" cy="6397302"/>
              <a:chOff x="323528" y="260648"/>
              <a:chExt cx="8557542" cy="6397302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4644008" y="260648"/>
                <a:ext cx="4025019" cy="1077218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3200" b="1" cap="none" spc="0" dirty="0" smtClean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rPr>
                  <a:t>Симуляторы, имитаторы </a:t>
                </a:r>
                <a:endParaRPr lang="ru-RU" sz="3200" b="1" cap="none" spc="0" dirty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endParaRPr>
              </a:p>
            </p:txBody>
          </p:sp>
          <p:grpSp>
            <p:nvGrpSpPr>
              <p:cNvPr id="16" name="Группа 15"/>
              <p:cNvGrpSpPr/>
              <p:nvPr/>
            </p:nvGrpSpPr>
            <p:grpSpPr>
              <a:xfrm>
                <a:off x="323528" y="1988840"/>
                <a:ext cx="8557542" cy="4669110"/>
                <a:chOff x="323528" y="1988840"/>
                <a:chExt cx="8557542" cy="4669110"/>
              </a:xfrm>
            </p:grpSpPr>
            <p:sp>
              <p:nvSpPr>
                <p:cNvPr id="7" name="Содержимое 2"/>
                <p:cNvSpPr txBox="1">
                  <a:spLocks/>
                </p:cNvSpPr>
                <p:nvPr/>
              </p:nvSpPr>
              <p:spPr>
                <a:xfrm>
                  <a:off x="4788024" y="1988840"/>
                  <a:ext cx="3744416" cy="4176464"/>
                </a:xfrm>
                <a:prstGeom prst="rect">
                  <a:avLst/>
                </a:prstGeom>
              </p:spPr>
              <p:txBody>
                <a:bodyPr vert="horz" lIns="91440" tIns="45720" rIns="91440" bIns="45720" rtlCol="0">
                  <a:normAutofit/>
                </a:bodyPr>
                <a:lstStyle/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Blip>
                      <a:blip r:embed="rId2"/>
                    </a:buBlip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Позволяют попробовать свои силы в новых ситуациях.</a:t>
                  </a:r>
                </a:p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Blip>
                      <a:blip r:embed="rId2"/>
                    </a:buBlip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Тренируют: </a:t>
                  </a:r>
                </a:p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arenR"/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глазомер, </a:t>
                  </a:r>
                </a:p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arenR"/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внимание, </a:t>
                  </a:r>
                </a:p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+mj-lt"/>
                    <a:buAutoNum type="arabicParenR"/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скорость реакции. </a:t>
                  </a:r>
                </a:p>
                <a:p>
                  <a:pPr marL="342900" marR="0" lvl="0" indent="-342900" algn="l" defTabSz="914400" rtl="0" eaLnBrk="1" fontAlgn="auto" latinLnBrk="0" hangingPunct="1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ts val="0"/>
                    </a:spcAft>
                    <a:buClrTx/>
                    <a:buSzTx/>
                    <a:buFont typeface="Arial" pitchFamily="34" charset="0"/>
                    <a:buBlip>
                      <a:blip r:embed="rId2"/>
                    </a:buBlip>
                    <a:tabLst/>
                    <a:defRPr/>
                  </a:pP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Не рекомендуются </a:t>
                  </a:r>
                  <a:r>
                    <a:rPr kumimoji="0" lang="ru-RU" sz="1600" b="1" i="1" u="none" strike="noStrike" kern="1200" cap="none" spc="0" normalizeH="0" baseline="0" noProof="0" smtClean="0">
                      <a:ln>
                        <a:noFill/>
                      </a:ln>
                      <a:solidFill>
                        <a:srgbClr val="FF0000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гиперактивным</a:t>
                  </a:r>
                  <a: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  <a:t> детям. Необходим контроль времени со стороны взрослых. </a:t>
                  </a:r>
                  <a:br>
                    <a:rPr kumimoji="0" lang="ru-RU" sz="1600" b="1" i="0" u="none" strike="noStrike" kern="1200" cap="none" spc="0" normalizeH="0" baseline="0" noProof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Arial Black" pitchFamily="34" charset="0"/>
                      <a:ea typeface="+mn-ea"/>
                      <a:cs typeface="+mn-cs"/>
                    </a:rPr>
                  </a:br>
                  <a:endParaRPr kumimoji="0" lang="ru-RU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  <a:ea typeface="+mn-ea"/>
                    <a:cs typeface="+mn-cs"/>
                  </a:endParaRPr>
                </a:p>
              </p:txBody>
            </p:sp>
            <p:grpSp>
              <p:nvGrpSpPr>
                <p:cNvPr id="15" name="Группа 14"/>
                <p:cNvGrpSpPr/>
                <p:nvPr/>
              </p:nvGrpSpPr>
              <p:grpSpPr>
                <a:xfrm>
                  <a:off x="323528" y="2636912"/>
                  <a:ext cx="8557542" cy="4021038"/>
                  <a:chOff x="323528" y="2636912"/>
                  <a:chExt cx="8557542" cy="4021038"/>
                </a:xfrm>
              </p:grpSpPr>
              <p:pic>
                <p:nvPicPr>
                  <p:cNvPr id="9" name="Picture 2" descr="C:\Users\Преподаватель\Desktop\iап.jpg"/>
                  <p:cNvPicPr>
                    <a:picLocks noChangeAspect="1" noChangeArrowheads="1"/>
                  </p:cNvPicPr>
                  <p:nvPr/>
                </p:nvPicPr>
                <p:blipFill>
                  <a:blip r:embed="rId3" cstate="email"/>
                  <a:srcRect/>
                  <a:stretch>
                    <a:fillRect/>
                  </a:stretch>
                </p:blipFill>
                <p:spPr bwMode="auto">
                  <a:xfrm>
                    <a:off x="7524328" y="2636912"/>
                    <a:ext cx="1356742" cy="1356742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</p:pic>
              <p:grpSp>
                <p:nvGrpSpPr>
                  <p:cNvPr id="14" name="Группа 13"/>
                  <p:cNvGrpSpPr/>
                  <p:nvPr/>
                </p:nvGrpSpPr>
                <p:grpSpPr>
                  <a:xfrm>
                    <a:off x="323528" y="4149080"/>
                    <a:ext cx="8457728" cy="2508870"/>
                    <a:chOff x="323528" y="4149080"/>
                    <a:chExt cx="8457728" cy="2508870"/>
                  </a:xfrm>
                </p:grpSpPr>
                <p:pic>
                  <p:nvPicPr>
                    <p:cNvPr id="8" name="Picture 2" descr="C:\Users\Преподаватель\Desktop\г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email"/>
                    <a:srcRect/>
                    <a:stretch>
                      <a:fillRect/>
                    </a:stretch>
                  </p:blipFill>
                  <p:spPr bwMode="auto">
                    <a:xfrm>
                      <a:off x="6876256" y="5229200"/>
                      <a:ext cx="1905000" cy="14287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</p:pic>
                <p:grpSp>
                  <p:nvGrpSpPr>
                    <p:cNvPr id="13" name="Группа 12"/>
                    <p:cNvGrpSpPr/>
                    <p:nvPr/>
                  </p:nvGrpSpPr>
                  <p:grpSpPr>
                    <a:xfrm>
                      <a:off x="323528" y="4149080"/>
                      <a:ext cx="4272474" cy="2436862"/>
                      <a:chOff x="323528" y="4149080"/>
                      <a:chExt cx="4272474" cy="2436862"/>
                    </a:xfrm>
                  </p:grpSpPr>
                  <p:pic>
                    <p:nvPicPr>
                      <p:cNvPr id="10" name="Picture 3" descr="C:\Users\Преподаватель\Desktop\i8о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 cstate="email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073774"/>
                        <a:ext cx="2016224" cy="1512168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  <p:pic>
                    <p:nvPicPr>
                      <p:cNvPr id="11" name="Picture 4" descr="C:\Users\Преподаватель\Desktop\i8.jp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 cstate="email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7" y="4149080"/>
                        <a:ext cx="2112235" cy="1584176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</p:pic>
                </p:grpSp>
              </p:grpSp>
            </p:grpSp>
          </p:grpSp>
        </p:grpSp>
      </p:grpSp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b="1" dirty="0" smtClean="0">
                <a:latin typeface="Arial Black" pitchFamily="34" charset="0"/>
              </a:rPr>
              <a:t>Головоломки, задачи на перестановку фигур, составление рисунка, обучающие чтению, письму и т. п.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Как правило, разбиты на отдельные задачи, что позволяет регламентировать время работы ребенка на компьютере. 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Способствуют: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800" b="1" dirty="0" smtClean="0">
                <a:latin typeface="Arial Black" pitchFamily="34" charset="0"/>
              </a:rPr>
              <a:t>развитию мышления,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800" b="1" dirty="0" smtClean="0">
                <a:latin typeface="Arial Black" pitchFamily="34" charset="0"/>
              </a:rPr>
              <a:t>памяти,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800" b="1" dirty="0" smtClean="0">
                <a:latin typeface="Arial Black" pitchFamily="34" charset="0"/>
              </a:rPr>
              <a:t>внимания.</a:t>
            </a:r>
          </a:p>
          <a:p>
            <a:endParaRPr lang="ru-RU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1115616" y="332656"/>
            <a:ext cx="7205017" cy="6084676"/>
            <a:chOff x="1115616" y="332656"/>
            <a:chExt cx="7205017" cy="6084676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2745223" y="332656"/>
              <a:ext cx="361669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40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 Black" pitchFamily="34" charset="0"/>
                </a:rPr>
                <a:t>Логические</a:t>
              </a:r>
              <a:endParaRPr lang="ru-RU" sz="4000" b="1" cap="none" spc="0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1115616" y="2708920"/>
              <a:ext cx="7205017" cy="3708412"/>
              <a:chOff x="1115616" y="2708920"/>
              <a:chExt cx="7205017" cy="3708412"/>
            </a:xfrm>
          </p:grpSpPr>
          <p:pic>
            <p:nvPicPr>
              <p:cNvPr id="5" name="Picture 11" descr="C:\Users\Преподаватель\Desktop\iть.jp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6444208" y="2708920"/>
                <a:ext cx="1876425" cy="1428750"/>
              </a:xfrm>
              <a:prstGeom prst="rect">
                <a:avLst/>
              </a:prstGeom>
              <a:noFill/>
            </p:spPr>
          </p:pic>
          <p:grpSp>
            <p:nvGrpSpPr>
              <p:cNvPr id="9" name="Группа 8"/>
              <p:cNvGrpSpPr/>
              <p:nvPr/>
            </p:nvGrpSpPr>
            <p:grpSpPr>
              <a:xfrm>
                <a:off x="1115616" y="4077072"/>
                <a:ext cx="4968552" cy="2340260"/>
                <a:chOff x="1115616" y="4077072"/>
                <a:chExt cx="4968552" cy="2340260"/>
              </a:xfrm>
            </p:grpSpPr>
            <p:pic>
              <p:nvPicPr>
                <p:cNvPr id="6" name="Picture 12" descr="C:\Users\Преподаватель\Desktop\iти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1115616" y="4581128"/>
                  <a:ext cx="2448272" cy="1836204"/>
                </a:xfrm>
                <a:prstGeom prst="rect">
                  <a:avLst/>
                </a:prstGeom>
                <a:noFill/>
              </p:spPr>
            </p:pic>
            <p:pic>
              <p:nvPicPr>
                <p:cNvPr id="7" name="Picture 13" descr="C:\Users\Преподаватель\Desktop\iкк.jpg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4211960" y="4077072"/>
                  <a:ext cx="1872208" cy="1872208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789040"/>
            <a:ext cx="8229600" cy="276490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Позволяют расслабиться. 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Позволяют освоить различные формы общения. 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Оказывают психотерапевтическое воздействие. 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Позволяют ребенку моделировать различные реальные и предполагаемые жизненные ситуации. </a:t>
            </a:r>
          </a:p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Игры могут помочь ребенку в самореализации.</a:t>
            </a:r>
          </a:p>
        </p:txBody>
      </p:sp>
      <p:grpSp>
        <p:nvGrpSpPr>
          <p:cNvPr id="12" name="Группа 11"/>
          <p:cNvGrpSpPr/>
          <p:nvPr/>
        </p:nvGrpSpPr>
        <p:grpSpPr>
          <a:xfrm>
            <a:off x="683568" y="404664"/>
            <a:ext cx="7920880" cy="3444974"/>
            <a:chOff x="683568" y="404664"/>
            <a:chExt cx="7920880" cy="3444974"/>
          </a:xfrm>
        </p:grpSpPr>
        <p:pic>
          <p:nvPicPr>
            <p:cNvPr id="6146" name="Picture 2" descr="C:\Users\Преподаватель\Desktop\iч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804248" y="404664"/>
              <a:ext cx="1800200" cy="1800200"/>
            </a:xfrm>
            <a:prstGeom prst="rect">
              <a:avLst/>
            </a:prstGeom>
            <a:noFill/>
          </p:spPr>
        </p:pic>
        <p:grpSp>
          <p:nvGrpSpPr>
            <p:cNvPr id="11" name="Группа 10"/>
            <p:cNvGrpSpPr/>
            <p:nvPr/>
          </p:nvGrpSpPr>
          <p:grpSpPr>
            <a:xfrm>
              <a:off x="683568" y="476672"/>
              <a:ext cx="6572175" cy="3372966"/>
              <a:chOff x="683568" y="476672"/>
              <a:chExt cx="6572175" cy="3372966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683568" y="476672"/>
                <a:ext cx="5760640" cy="2868910"/>
                <a:chOff x="683568" y="476672"/>
                <a:chExt cx="5760640" cy="2868910"/>
              </a:xfrm>
            </p:grpSpPr>
            <p:grpSp>
              <p:nvGrpSpPr>
                <p:cNvPr id="9" name="Группа 8"/>
                <p:cNvGrpSpPr/>
                <p:nvPr/>
              </p:nvGrpSpPr>
              <p:grpSpPr>
                <a:xfrm>
                  <a:off x="683568" y="476672"/>
                  <a:ext cx="5760640" cy="2508870"/>
                  <a:chOff x="683568" y="476672"/>
                  <a:chExt cx="5760640" cy="2508870"/>
                </a:xfrm>
              </p:grpSpPr>
              <p:sp>
                <p:nvSpPr>
                  <p:cNvPr id="1026" name="WordArt 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1331640" y="476672"/>
                    <a:ext cx="5112568" cy="1152128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TriangleInverted">
                      <a:avLst/>
                    </a:prstTxWarp>
                  </a:bodyPr>
                  <a:lstStyle/>
                  <a:p>
                    <a:pPr algn="ctr" rtl="0"/>
                    <a:r>
                      <a:rPr lang="ru-RU" sz="2800" b="1" kern="10" spc="0" dirty="0" smtClean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6600"/>
                        </a:solidFill>
                        <a:effectLst>
                          <a:outerShdw dist="45791" dir="2021404" algn="ctr" rotWithShape="0">
                            <a:srgbClr val="B2B2B2">
                              <a:alpha val="80000"/>
                            </a:srgbClr>
                          </a:outerShdw>
                        </a:effectLst>
                        <a:cs typeface="Rod"/>
                      </a:rPr>
                      <a:t>Положительное влияние. </a:t>
                    </a:r>
                    <a:endParaRPr lang="ru-RU" sz="2800" b="1" kern="10" spc="0" dirty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006600"/>
                      </a:solidFill>
                      <a:effectLst>
                        <a:outerShdw dist="45791" dir="2021404" algn="ctr" rotWithShape="0">
                          <a:srgbClr val="B2B2B2">
                            <a:alpha val="80000"/>
                          </a:srgbClr>
                        </a:outerShdw>
                      </a:effectLst>
                      <a:cs typeface="Rod"/>
                    </a:endParaRPr>
                  </a:p>
                </p:txBody>
              </p:sp>
              <p:pic>
                <p:nvPicPr>
                  <p:cNvPr id="5" name="Picture 2" descr="C:\Users\Преподаватель\Desktop\iи.jpg"/>
                  <p:cNvPicPr>
                    <a:picLocks noChangeAspect="1" noChangeArrowheads="1"/>
                  </p:cNvPicPr>
                  <p:nvPr/>
                </p:nvPicPr>
                <p:blipFill>
                  <a:blip r:embed="rId4" cstate="email"/>
                  <a:srcRect/>
                  <a:stretch>
                    <a:fillRect/>
                  </a:stretch>
                </p:blipFill>
                <p:spPr bwMode="auto">
                  <a:xfrm>
                    <a:off x="683568" y="1556792"/>
                    <a:ext cx="1905000" cy="1428750"/>
                  </a:xfrm>
                  <a:prstGeom prst="rect">
                    <a:avLst/>
                  </a:prstGeom>
                  <a:noFill/>
                </p:spPr>
              </p:pic>
            </p:grpSp>
            <p:pic>
              <p:nvPicPr>
                <p:cNvPr id="6" name="Picture 3" descr="C:\Users\Преподаватель\Desktop\iчч.jpg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203848" y="1916832"/>
                  <a:ext cx="2286000" cy="1428750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7" name="Picture 4" descr="C:\Users\Преподаватель\Desktop\iбь.jpg"/>
              <p:cNvPicPr>
                <a:picLocks noChangeAspect="1" noChangeArrowheads="1"/>
              </p:cNvPicPr>
              <p:nvPr/>
            </p:nvPicPr>
            <p:blipFill>
              <a:blip r:embed="rId6" cstate="email"/>
              <a:srcRect/>
              <a:stretch>
                <a:fillRect/>
              </a:stretch>
            </p:blipFill>
            <p:spPr bwMode="auto">
              <a:xfrm>
                <a:off x="6084168" y="2420888"/>
                <a:ext cx="1171575" cy="1428750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1340768"/>
            <a:ext cx="3744416" cy="403244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600" b="1" dirty="0" smtClean="0">
                <a:latin typeface="Arial Black" pitchFamily="34" charset="0"/>
              </a:rPr>
              <a:t>   Для компьютерной игры не нужны товарищи.   Товарищем и партнером является машина. Ребёнок играет на нём, в него и с ним…  Часто попытки родителей оторвать сына или дочь от игры заканчиваются страшными скандалами, истериками, припадками – такова сила азарта.</a:t>
            </a:r>
          </a:p>
          <a:p>
            <a:pPr>
              <a:buBlip>
                <a:blip r:embed="rId2"/>
              </a:buBlip>
            </a:pPr>
            <a:r>
              <a:rPr lang="ru-RU" sz="1600" b="1" dirty="0" smtClean="0">
                <a:latin typeface="Arial Black" pitchFamily="34" charset="0"/>
              </a:rPr>
              <a:t>  Ребёнок  живет в несуществующем мире. 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251519" y="332656"/>
            <a:ext cx="8632172" cy="6181278"/>
            <a:chOff x="251519" y="332656"/>
            <a:chExt cx="8632172" cy="6181278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251519" y="332656"/>
              <a:ext cx="8632172" cy="6181278"/>
              <a:chOff x="251519" y="332656"/>
              <a:chExt cx="8632172" cy="6181278"/>
            </a:xfrm>
          </p:grpSpPr>
          <p:pic>
            <p:nvPicPr>
              <p:cNvPr id="7" name="Picture 2" descr="C:\Users\Преподаватель\Desktop\в.jp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395536" y="4785742"/>
                <a:ext cx="2304256" cy="1728192"/>
              </a:xfrm>
              <a:prstGeom prst="rect">
                <a:avLst/>
              </a:prstGeom>
              <a:noFill/>
            </p:spPr>
          </p:pic>
          <p:grpSp>
            <p:nvGrpSpPr>
              <p:cNvPr id="13" name="Группа 12"/>
              <p:cNvGrpSpPr/>
              <p:nvPr/>
            </p:nvGrpSpPr>
            <p:grpSpPr>
              <a:xfrm>
                <a:off x="251519" y="332656"/>
                <a:ext cx="8632172" cy="4187874"/>
                <a:chOff x="251519" y="332656"/>
                <a:chExt cx="8632172" cy="4187874"/>
              </a:xfrm>
            </p:grpSpPr>
            <p:pic>
              <p:nvPicPr>
                <p:cNvPr id="6" name="Picture 2" descr="C:\Users\Преподаватель\Desktop\iппп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6660232" y="2852936"/>
                  <a:ext cx="2223459" cy="1667594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2" name="Группа 11"/>
                <p:cNvGrpSpPr/>
                <p:nvPr/>
              </p:nvGrpSpPr>
              <p:grpSpPr>
                <a:xfrm>
                  <a:off x="251519" y="332656"/>
                  <a:ext cx="8485535" cy="2952327"/>
                  <a:chOff x="251519" y="332656"/>
                  <a:chExt cx="8485535" cy="2952327"/>
                </a:xfrm>
              </p:grpSpPr>
              <p:pic>
                <p:nvPicPr>
                  <p:cNvPr id="5" name="Picture 2" descr="C:\Users\Преподаватель\Desktop\iц.jpg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/>
                  <a:srcRect/>
                  <a:stretch>
                    <a:fillRect/>
                  </a:stretch>
                </p:blipFill>
                <p:spPr bwMode="auto">
                  <a:xfrm>
                    <a:off x="251519" y="1268760"/>
                    <a:ext cx="2527000" cy="2016223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grpSp>
                <p:nvGrpSpPr>
                  <p:cNvPr id="11" name="Группа 10"/>
                  <p:cNvGrpSpPr/>
                  <p:nvPr/>
                </p:nvGrpSpPr>
                <p:grpSpPr>
                  <a:xfrm>
                    <a:off x="2051720" y="332656"/>
                    <a:ext cx="6685334" cy="1872208"/>
                    <a:chOff x="2051720" y="332656"/>
                    <a:chExt cx="6685334" cy="1872208"/>
                  </a:xfrm>
                </p:grpSpPr>
                <p:sp>
                  <p:nvSpPr>
                    <p:cNvPr id="4" name="WordArt 2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2051720" y="332656"/>
                      <a:ext cx="4248472" cy="781050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3600" b="1" kern="10" dirty="0" smtClean="0">
                          <a:ln w="19050">
                            <a:solidFill>
                              <a:srgbClr val="99CCFF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66CC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Gabriola"/>
                        </a:rPr>
                        <a:t>Проблемы …</a:t>
                      </a:r>
                      <a:endParaRPr lang="ru-RU" sz="3600" b="1" kern="10" spc="0" dirty="0" smtClean="0">
                        <a:ln w="19050">
                          <a:solidFill>
                            <a:srgbClr val="99CCFF"/>
                          </a:solidFill>
                          <a:round/>
                          <a:headEnd/>
                          <a:tailEnd/>
                        </a:ln>
                        <a:solidFill>
                          <a:srgbClr val="0066CC"/>
                        </a:solidFill>
                        <a:effectLst>
                          <a:outerShdw dist="35921" dir="2700000" algn="ctr" rotWithShape="0">
                            <a:srgbClr val="990000"/>
                          </a:outerShdw>
                        </a:effectLst>
                        <a:latin typeface="Gabriola"/>
                      </a:endParaRPr>
                    </a:p>
                  </p:txBody>
                </p:sp>
                <p:pic>
                  <p:nvPicPr>
                    <p:cNvPr id="8" name="Picture 3" descr="C:\Users\Преподаватель\Desktop\i16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email"/>
                    <a:srcRect/>
                    <a:stretch>
                      <a:fillRect/>
                    </a:stretch>
                  </p:blipFill>
                  <p:spPr bwMode="auto">
                    <a:xfrm>
                      <a:off x="6936854" y="404664"/>
                      <a:ext cx="1800200" cy="1800200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</p:grpSp>
        </p:grpSp>
        <p:sp>
          <p:nvSpPr>
            <p:cNvPr id="9" name="Содержимое 2"/>
            <p:cNvSpPr txBox="1">
              <a:spLocks/>
            </p:cNvSpPr>
            <p:nvPr/>
          </p:nvSpPr>
          <p:spPr>
            <a:xfrm>
              <a:off x="3347864" y="5085184"/>
              <a:ext cx="5472608" cy="1224136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Он -  не пассивный зритель, а активно действующее лицо.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lang="ru-RU" sz="1600" b="1" dirty="0" smtClean="0">
                  <a:latin typeface="Arial Black" pitchFamily="34" charset="0"/>
                </a:rPr>
                <a:t>Игры способствуют</a:t>
              </a:r>
              <a:r>
                <a:rPr kumimoji="0" lang="ru-RU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 развитию воображения у детей. </a:t>
              </a:r>
              <a:endPara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endParaRPr>
            </a:p>
          </p:txBody>
        </p:sp>
      </p:grp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17646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ru-RU" sz="2000" b="1" dirty="0" smtClean="0">
              <a:latin typeface="Century Schoolbook" pitchFamily="18" charset="0"/>
            </a:endParaRPr>
          </a:p>
          <a:p>
            <a:pPr>
              <a:buBlip>
                <a:blip r:embed="rId2"/>
              </a:buBlip>
            </a:pPr>
            <a:r>
              <a:rPr lang="ru-RU" sz="1900" b="1" dirty="0" smtClean="0">
                <a:latin typeface="Arial Black" pitchFamily="34" charset="0"/>
              </a:rPr>
              <a:t>При неправильном подборе игровых программ, в т. ч. основанных на агрессивности или чистой развлекательности, возможно такое нежелательное психологическое явление, как вытеснение интересов. Это может проявляться в нежелании ребенка: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900" b="1" dirty="0" smtClean="0">
                <a:latin typeface="Arial Black" pitchFamily="34" charset="0"/>
              </a:rPr>
              <a:t> общаться с друзьями,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900" b="1" dirty="0" smtClean="0">
                <a:latin typeface="Arial Black" pitchFamily="34" charset="0"/>
              </a:rPr>
              <a:t>учиться,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900" b="1" dirty="0" smtClean="0">
                <a:latin typeface="Arial Black" pitchFamily="34" charset="0"/>
              </a:rPr>
              <a:t>в "уходе" в виртуальный мир компьютера.                 </a:t>
            </a:r>
            <a:r>
              <a:rPr lang="ru-RU" sz="1900" b="1" i="1" dirty="0" smtClean="0">
                <a:latin typeface="Arial Black" pitchFamily="34" charset="0"/>
              </a:rPr>
              <a:t>Поэтому для работы с детьми начальных классов целесообразно использовать  </a:t>
            </a:r>
            <a:r>
              <a:rPr lang="ru-RU" sz="1900" b="1" i="1" dirty="0" smtClean="0">
                <a:solidFill>
                  <a:srgbClr val="C00000"/>
                </a:solidFill>
                <a:latin typeface="Arial Black" pitchFamily="34" charset="0"/>
              </a:rPr>
              <a:t>логические игры. </a:t>
            </a:r>
            <a:br>
              <a:rPr lang="ru-RU" sz="1900" b="1" i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1900" i="1" dirty="0" smtClean="0">
                <a:latin typeface="Arial Black" pitchFamily="34" charset="0"/>
              </a:rPr>
              <a:t/>
            </a:r>
            <a:br>
              <a:rPr lang="ru-RU" sz="1900" i="1" dirty="0" smtClean="0">
                <a:latin typeface="Arial Black" pitchFamily="34" charset="0"/>
              </a:rPr>
            </a:br>
            <a:endParaRPr lang="ru-RU" sz="1900" i="1" dirty="0">
              <a:latin typeface="Arial Black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539552" y="260648"/>
            <a:ext cx="8066593" cy="2508870"/>
            <a:chOff x="539552" y="260648"/>
            <a:chExt cx="8066593" cy="2508870"/>
          </a:xfrm>
        </p:grpSpPr>
        <p:grpSp>
          <p:nvGrpSpPr>
            <p:cNvPr id="10" name="Группа 9"/>
            <p:cNvGrpSpPr/>
            <p:nvPr/>
          </p:nvGrpSpPr>
          <p:grpSpPr>
            <a:xfrm>
              <a:off x="539552" y="260648"/>
              <a:ext cx="7596609" cy="2508870"/>
              <a:chOff x="539552" y="260648"/>
              <a:chExt cx="7596609" cy="2508870"/>
            </a:xfrm>
          </p:grpSpPr>
          <p:grpSp>
            <p:nvGrpSpPr>
              <p:cNvPr id="9" name="Группа 8"/>
              <p:cNvGrpSpPr/>
              <p:nvPr/>
            </p:nvGrpSpPr>
            <p:grpSpPr>
              <a:xfrm>
                <a:off x="539552" y="260648"/>
                <a:ext cx="7596609" cy="2508870"/>
                <a:chOff x="539552" y="260648"/>
                <a:chExt cx="7596609" cy="2508870"/>
              </a:xfrm>
            </p:grpSpPr>
            <p:sp>
              <p:nvSpPr>
                <p:cNvPr id="4" name="Прямоугольник 3"/>
                <p:cNvSpPr/>
                <p:nvPr/>
              </p:nvSpPr>
              <p:spPr>
                <a:xfrm>
                  <a:off x="1244530" y="260648"/>
                  <a:ext cx="6891631" cy="646331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ctr"/>
                  <a:r>
                    <a:rPr lang="ru-RU" sz="3600" b="1" dirty="0" smtClean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«В</a:t>
                  </a:r>
                  <a:r>
                    <a:rPr lang="ru-RU" sz="3600" b="1" cap="none" spc="0" dirty="0" smtClean="0">
                      <a:ln w="1905"/>
                      <a:solidFill>
                        <a:srgbClr val="FF0000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ытеснение интересов»</a:t>
                  </a:r>
                  <a:endParaRPr lang="ru-RU" sz="3600" b="1" cap="none" spc="0" dirty="0">
                    <a:ln w="1905"/>
                    <a:solidFill>
                      <a:srgbClr val="FF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endParaRPr>
                </a:p>
              </p:txBody>
            </p:sp>
            <p:pic>
              <p:nvPicPr>
                <p:cNvPr id="5" name="Picture 2" descr="C:\Users\Преподаватель\Desktop\iти.jp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39552" y="1052736"/>
                  <a:ext cx="2664296" cy="1716782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6" name="Picture 3" descr="C:\Users\Преподаватель\Desktop\iбю.jpg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491880" y="908720"/>
                <a:ext cx="2139017" cy="1706662"/>
              </a:xfrm>
              <a:prstGeom prst="rect">
                <a:avLst/>
              </a:prstGeom>
              <a:noFill/>
            </p:spPr>
          </p:pic>
        </p:grpSp>
        <p:pic>
          <p:nvPicPr>
            <p:cNvPr id="7" name="Picture 4" descr="C:\Users\Преподаватель\Desktop\iтя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96136" y="1052736"/>
              <a:ext cx="2810009" cy="1716782"/>
            </a:xfrm>
            <a:prstGeom prst="rect">
              <a:avLst/>
            </a:prstGeom>
            <a:noFill/>
          </p:spPr>
        </p:pic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36912"/>
            <a:ext cx="8280920" cy="403244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latin typeface="Arial Black" pitchFamily="34" charset="0"/>
              </a:rPr>
              <a:t>Для младших школьников лучше выбирать: </a:t>
            </a:r>
          </a:p>
          <a:p>
            <a:pPr>
              <a:buClr>
                <a:srgbClr val="C00000"/>
              </a:buClr>
              <a:buFont typeface="+mj-lt"/>
              <a:buAutoNum type="arabicParenR"/>
            </a:pPr>
            <a:r>
              <a:rPr lang="ru-RU" sz="2000" b="1" i="1" dirty="0" smtClean="0">
                <a:latin typeface="Century Schoolbook" pitchFamily="18" charset="0"/>
              </a:rPr>
              <a:t>логические игры, </a:t>
            </a:r>
          </a:p>
          <a:p>
            <a:pPr>
              <a:buClr>
                <a:srgbClr val="C00000"/>
              </a:buClr>
              <a:buFont typeface="+mj-lt"/>
              <a:buAutoNum type="arabicParenR"/>
            </a:pPr>
            <a:r>
              <a:rPr lang="ru-RU" sz="2000" b="1" i="1" dirty="0" smtClean="0">
                <a:latin typeface="Century Schoolbook" pitchFamily="18" charset="0"/>
              </a:rPr>
              <a:t>игры-симуляторы. </a:t>
            </a:r>
          </a:p>
          <a:p>
            <a:pPr>
              <a:buBlip>
                <a:blip r:embed="rId3"/>
              </a:buBlip>
            </a:pPr>
            <a:r>
              <a:rPr lang="ru-RU" sz="1600" b="1" dirty="0" smtClean="0">
                <a:latin typeface="Arial Black" pitchFamily="34" charset="0"/>
              </a:rPr>
              <a:t>Они, как правило, непродолжительны по времени, направлены на развитие мышления, внимания, памяти, скорости реакции у детей. </a:t>
            </a:r>
          </a:p>
          <a:p>
            <a:pPr>
              <a:buBlip>
                <a:blip r:embed="rId3"/>
              </a:buBlip>
            </a:pPr>
            <a:r>
              <a:rPr lang="ru-RU" sz="1600" b="1" dirty="0" smtClean="0">
                <a:latin typeface="Arial Black" pitchFamily="34" charset="0"/>
              </a:rPr>
              <a:t>Оптимальный уровень сложности игры можно определить, наблюдая за реакцией детей в ходе выполнения игровых действий. Если ребенок перевозбужден, то следует снизить уровень сложности или вообще сменить игру на другой тип. Если ребенок стал излишне нетерпелив – нужно повысить уровень сложности. </a:t>
            </a:r>
            <a:r>
              <a:rPr lang="ru-RU" sz="1600" dirty="0" smtClean="0">
                <a:latin typeface="Arial Black" pitchFamily="34" charset="0"/>
              </a:rPr>
              <a:t/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2000" b="1" dirty="0" smtClean="0">
                <a:latin typeface="Century Schoolbook" pitchFamily="18" charset="0"/>
              </a:rPr>
              <a:t/>
            </a:r>
            <a:br>
              <a:rPr lang="ru-RU" sz="2000" b="1" dirty="0" smtClean="0">
                <a:latin typeface="Century Schoolbook" pitchFamily="18" charset="0"/>
              </a:rPr>
            </a:br>
            <a:endParaRPr lang="ru-RU" sz="2000" b="1" dirty="0">
              <a:latin typeface="Century Schoolbook" pitchFamily="18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71706" y="260649"/>
            <a:ext cx="8689982" cy="2160239"/>
            <a:chOff x="171706" y="260649"/>
            <a:chExt cx="8689982" cy="2160239"/>
          </a:xfrm>
        </p:grpSpPr>
        <p:pic>
          <p:nvPicPr>
            <p:cNvPr id="5" name="Picture 2" descr="C:\Users\Преподаватель\Desktop\iта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72200" y="260649"/>
              <a:ext cx="2489488" cy="1779417"/>
            </a:xfrm>
            <a:prstGeom prst="rect">
              <a:avLst/>
            </a:prstGeom>
            <a:noFill/>
          </p:spPr>
        </p:pic>
        <p:grpSp>
          <p:nvGrpSpPr>
            <p:cNvPr id="9" name="Группа 8"/>
            <p:cNvGrpSpPr/>
            <p:nvPr/>
          </p:nvGrpSpPr>
          <p:grpSpPr>
            <a:xfrm>
              <a:off x="171706" y="415546"/>
              <a:ext cx="6056478" cy="2005342"/>
              <a:chOff x="171706" y="415546"/>
              <a:chExt cx="6056478" cy="2005342"/>
            </a:xfrm>
          </p:grpSpPr>
          <p:pic>
            <p:nvPicPr>
              <p:cNvPr id="6" name="Picture 3" descr="C:\Users\Преподаватель\Desktop\iрррд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 rot="21403931">
                <a:off x="171706" y="415546"/>
                <a:ext cx="2146603" cy="1634469"/>
              </a:xfrm>
              <a:prstGeom prst="rect">
                <a:avLst/>
              </a:prstGeom>
              <a:noFill/>
            </p:spPr>
          </p:pic>
          <p:sp>
            <p:nvSpPr>
              <p:cNvPr id="7" name="WordArt 2"/>
              <p:cNvSpPr>
                <a:spLocks noChangeArrowheads="1" noChangeShapeType="1" noTextEdit="1"/>
              </p:cNvSpPr>
              <p:nvPr/>
            </p:nvSpPr>
            <p:spPr bwMode="auto">
              <a:xfrm>
                <a:off x="2411760" y="620688"/>
                <a:ext cx="3816424" cy="1800200"/>
              </a:xfrm>
              <a:prstGeom prst="rect">
                <a:avLst/>
              </a:prstGeom>
            </p:spPr>
            <p:txBody>
              <a:bodyPr wrap="none" fromWordArt="1">
                <a:prstTxWarp prst="textTriangle">
                  <a:avLst/>
                </a:prstTxWarp>
              </a:bodyPr>
              <a:lstStyle/>
              <a:p>
                <a:pPr algn="ctr" rtl="0"/>
                <a:r>
                  <a:rPr lang="ru-RU" sz="3600" b="1" kern="10" dirty="0" smtClean="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0066CC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Gabriola"/>
                  </a:rPr>
                  <a:t>Что  выбрать? …</a:t>
                </a:r>
                <a:endParaRPr lang="ru-RU" sz="3600" b="1" kern="10" spc="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Gabriola"/>
                </a:endParaRPr>
              </a:p>
            </p:txBody>
          </p:sp>
        </p:grpSp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548680"/>
            <a:ext cx="3024336" cy="604867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/>
              <a:t>  </a:t>
            </a:r>
            <a:r>
              <a:rPr lang="ru-RU" sz="1800" b="1" dirty="0" smtClean="0"/>
              <a:t>Сейчас и дошкольники, и школьники знают, что такое Интернет. В Сети можно найти почти всё, что интересует. Дети заходят на сайты с мультфильмами, развивающими играми, </a:t>
            </a:r>
            <a:r>
              <a:rPr lang="ru-RU" sz="1800" b="1" dirty="0" err="1" smtClean="0"/>
              <a:t>онлайн</a:t>
            </a:r>
            <a:r>
              <a:rPr lang="ru-RU" sz="1800" b="1" dirty="0" smtClean="0"/>
              <a:t> - фильмами, энциклопедиями, на музыкальные сайты. Не исключено, что им станет доступна не желательная  их возрасту информация. В Интернете ребёнок может столкнуться  с жестокостью, насилием и т.п. </a:t>
            </a:r>
            <a:endParaRPr lang="ru-RU" sz="1800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3131840" y="490921"/>
            <a:ext cx="5697274" cy="6178439"/>
            <a:chOff x="3131840" y="490921"/>
            <a:chExt cx="5697274" cy="6178439"/>
          </a:xfrm>
        </p:grpSpPr>
        <p:sp>
          <p:nvSpPr>
            <p:cNvPr id="9" name="Содержимое 4"/>
            <p:cNvSpPr txBox="1">
              <a:spLocks/>
            </p:cNvSpPr>
            <p:nvPr/>
          </p:nvSpPr>
          <p:spPr>
            <a:xfrm>
              <a:off x="3131840" y="4149080"/>
              <a:ext cx="5688632" cy="252028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3"/>
                </a:buBlip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Может возникнуть искажённое восприятие действительности, желание и попытки кому-то подражать. Психологические травмы и их последствия: агрессивность, аутизм, склонность к суициду, асоциальное поведение – это следствие от полученных сведений, размещённых на сайтах, для детей не предназначенных.</a:t>
              </a:r>
            </a:p>
          </p:txBody>
        </p:sp>
        <p:grpSp>
          <p:nvGrpSpPr>
            <p:cNvPr id="15" name="Группа 14"/>
            <p:cNvGrpSpPr/>
            <p:nvPr/>
          </p:nvGrpSpPr>
          <p:grpSpPr>
            <a:xfrm>
              <a:off x="3419872" y="490921"/>
              <a:ext cx="5409242" cy="3531844"/>
              <a:chOff x="3419872" y="490921"/>
              <a:chExt cx="5409242" cy="3531844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3419872" y="490921"/>
                <a:ext cx="5409242" cy="3307207"/>
                <a:chOff x="3419872" y="490921"/>
                <a:chExt cx="5409242" cy="3307207"/>
              </a:xfrm>
            </p:grpSpPr>
            <p:pic>
              <p:nvPicPr>
                <p:cNvPr id="8" name="Picture 5" descr="C:\Users\Преподаватель\Desktop\iэээ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3419872" y="2132856"/>
                  <a:ext cx="2088232" cy="1566174"/>
                </a:xfrm>
                <a:prstGeom prst="rect">
                  <a:avLst/>
                </a:prstGeom>
                <a:noFill/>
                <a:ln>
                  <a:solidFill>
                    <a:schemeClr val="accent6">
                      <a:lumMod val="75000"/>
                    </a:schemeClr>
                  </a:solidFill>
                </a:ln>
              </p:spPr>
            </p:pic>
            <p:grpSp>
              <p:nvGrpSpPr>
                <p:cNvPr id="13" name="Группа 12"/>
                <p:cNvGrpSpPr/>
                <p:nvPr/>
              </p:nvGrpSpPr>
              <p:grpSpPr>
                <a:xfrm>
                  <a:off x="3507924" y="490921"/>
                  <a:ext cx="5321190" cy="3307207"/>
                  <a:chOff x="3507924" y="490921"/>
                  <a:chExt cx="5321190" cy="3307207"/>
                </a:xfrm>
              </p:grpSpPr>
              <p:grpSp>
                <p:nvGrpSpPr>
                  <p:cNvPr id="12" name="Группа 11"/>
                  <p:cNvGrpSpPr/>
                  <p:nvPr/>
                </p:nvGrpSpPr>
                <p:grpSpPr>
                  <a:xfrm>
                    <a:off x="3507924" y="490921"/>
                    <a:ext cx="3443180" cy="1428750"/>
                    <a:chOff x="3507924" y="490921"/>
                    <a:chExt cx="3443180" cy="1428750"/>
                  </a:xfrm>
                </p:grpSpPr>
                <p:pic>
                  <p:nvPicPr>
                    <p:cNvPr id="4" name="Picture 2" descr="C:\Users\Преподаватель\Desktop\iь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email"/>
                    <a:srcRect/>
                    <a:stretch>
                      <a:fillRect/>
                    </a:stretch>
                  </p:blipFill>
                  <p:spPr bwMode="auto">
                    <a:xfrm rot="21000997">
                      <a:off x="3507924" y="681879"/>
                      <a:ext cx="1637879" cy="1158877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7" name="Picture 4" descr="C:\Users\Преподаватель\Desktop\iщ.jp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6" cstate="email"/>
                    <a:srcRect/>
                    <a:stretch>
                      <a:fillRect/>
                    </a:stretch>
                  </p:blipFill>
                  <p:spPr bwMode="auto">
                    <a:xfrm rot="662007">
                      <a:off x="5522354" y="490921"/>
                      <a:ext cx="1428750" cy="1428750"/>
                    </a:xfrm>
                    <a:prstGeom prst="rect">
                      <a:avLst/>
                    </a:prstGeom>
                    <a:noFill/>
                  </p:spPr>
                </p:pic>
              </p:grpSp>
              <p:pic>
                <p:nvPicPr>
                  <p:cNvPr id="7170" name="Picture 2" descr="C:\Users\Преподаватель\Desktop\iы.jpg"/>
                  <p:cNvPicPr>
                    <a:picLocks noChangeAspect="1" noChangeArrowheads="1"/>
                  </p:cNvPicPr>
                  <p:nvPr/>
                </p:nvPicPr>
                <p:blipFill>
                  <a:blip r:embed="rId7" cstate="email"/>
                  <a:srcRect/>
                  <a:stretch>
                    <a:fillRect/>
                  </a:stretch>
                </p:blipFill>
                <p:spPr bwMode="auto">
                  <a:xfrm>
                    <a:off x="7092280" y="1268760"/>
                    <a:ext cx="1736834" cy="2529368"/>
                  </a:xfrm>
                  <a:prstGeom prst="rect">
                    <a:avLst/>
                  </a:prstGeom>
                  <a:noFill/>
                  <a:ln>
                    <a:solidFill>
                      <a:schemeClr val="accent6">
                        <a:lumMod val="75000"/>
                      </a:schemeClr>
                    </a:solidFill>
                  </a:ln>
                </p:spPr>
              </p:pic>
            </p:grpSp>
          </p:grpSp>
          <p:pic>
            <p:nvPicPr>
              <p:cNvPr id="10" name="Picture 3" descr="C:\Users\Преподаватель\Desktop\iййй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5652120" y="2996952"/>
                <a:ext cx="1224136" cy="1025813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1" name="Рамка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2708920"/>
            <a:ext cx="5971507" cy="2554545"/>
          </a:xfrm>
          <a:prstGeom prst="rect">
            <a:avLst/>
          </a:prstGeom>
          <a:noFill/>
          <a:ln w="38100" cmpd="thickThin">
            <a:solidFill>
              <a:srgbClr val="002060"/>
            </a:solidFill>
            <a:miter lim="800000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www.logozavr.ru</a:t>
            </a:r>
            <a: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; </a:t>
            </a:r>
            <a:b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</a:br>
            <a:r>
              <a:rPr lang="ru-RU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www.samouchka.com.ua</a:t>
            </a:r>
            <a: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; </a:t>
            </a:r>
            <a:b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</a:br>
            <a:r>
              <a:rPr lang="ru-RU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www.detskieigri.ucoz.ru</a:t>
            </a:r>
            <a: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; </a:t>
            </a:r>
            <a:b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</a:br>
            <a:r>
              <a:rPr lang="ru-RU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www.hunter-hamster.com</a:t>
            </a:r>
            <a: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; </a:t>
            </a:r>
            <a:b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</a:br>
            <a:r>
              <a:rPr lang="ru-RU" sz="3200" b="1" cap="none" spc="0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www.klub-drug.ru</a:t>
            </a:r>
            <a:r>
              <a:rPr lang="ru-RU" sz="3200" b="1" cap="none" spc="0" dirty="0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.</a:t>
            </a:r>
            <a:endParaRPr lang="ru-RU" sz="3200" b="1" cap="none" spc="0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Schoolbook" pitchFamily="18" charset="0"/>
            </a:endParaRPr>
          </a:p>
        </p:txBody>
      </p:sp>
      <p:pic>
        <p:nvPicPr>
          <p:cNvPr id="6" name="Picture 3" descr="C:\Users\Преподаватель\Desktop\iррр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098199">
            <a:off x="354756" y="772950"/>
            <a:ext cx="1996502" cy="152017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979712" y="260648"/>
            <a:ext cx="549768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Интернет-сайты с обучающими и развивающими играми: </a:t>
            </a:r>
            <a:endParaRPr lang="ru-RU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Преподаватель\Desktop\iррр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1098199">
            <a:off x="467544" y="764704"/>
            <a:ext cx="1876425" cy="1428750"/>
          </a:xfrm>
          <a:prstGeom prst="rect">
            <a:avLst/>
          </a:prstGeom>
          <a:noFill/>
        </p:spPr>
      </p:pic>
      <p:grpSp>
        <p:nvGrpSpPr>
          <p:cNvPr id="12" name="Группа 11"/>
          <p:cNvGrpSpPr/>
          <p:nvPr/>
        </p:nvGrpSpPr>
        <p:grpSpPr>
          <a:xfrm>
            <a:off x="539552" y="764704"/>
            <a:ext cx="8270012" cy="5861248"/>
            <a:chOff x="539552" y="764704"/>
            <a:chExt cx="8270012" cy="5861248"/>
          </a:xfrm>
        </p:grpSpPr>
        <p:sp>
          <p:nvSpPr>
            <p:cNvPr id="8" name="Содержимое 2"/>
            <p:cNvSpPr txBox="1">
              <a:spLocks/>
            </p:cNvSpPr>
            <p:nvPr/>
          </p:nvSpPr>
          <p:spPr>
            <a:xfrm>
              <a:off x="539552" y="4653136"/>
              <a:ext cx="8229600" cy="1972816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3"/>
                </a:buBlip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Существование психологической зависимости от компьютерных игр и использования Интернета пока еще не доказано. Однако в западных странах существует официальный термин </a:t>
              </a:r>
              <a:r>
                <a:rPr kumimoji="0" lang="ru-RU" sz="18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Arial Black" pitchFamily="34" charset="0"/>
                  <a:ea typeface="+mn-ea"/>
                  <a:cs typeface="+mn-cs"/>
                </a:rPr>
                <a:t>"патологическое использование компьютера". </a:t>
              </a: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/>
              </a:r>
              <a:b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</a:b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2267744" y="764704"/>
              <a:ext cx="6541820" cy="4536504"/>
              <a:chOff x="2267744" y="764704"/>
              <a:chExt cx="6541820" cy="4536504"/>
            </a:xfrm>
          </p:grpSpPr>
          <p:sp>
            <p:nvSpPr>
              <p:cNvPr id="7" name="Содержимое 2"/>
              <p:cNvSpPr txBox="1">
                <a:spLocks/>
              </p:cNvSpPr>
              <p:nvPr/>
            </p:nvSpPr>
            <p:spPr>
              <a:xfrm>
                <a:off x="2267744" y="764704"/>
                <a:ext cx="3898776" cy="45365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4"/>
                  </a:buBlip>
                  <a:tabLst/>
                  <a:defRPr/>
                </a:pPr>
                <a: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>При правильном подборе компьютерных игр и методов их применения у младших школьников развиваются: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5"/>
                  </a:buBlip>
                  <a:tabLst/>
                  <a:defRPr/>
                </a:pPr>
                <a: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> внимание,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5"/>
                  </a:buBlip>
                  <a:tabLst/>
                  <a:defRPr/>
                </a:pPr>
                <a: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>сосредоточенность,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5"/>
                  </a:buBlip>
                  <a:tabLst/>
                  <a:defRPr/>
                </a:pPr>
                <a: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>быстрота действий,</a:t>
                </a:r>
              </a:p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5"/>
                  </a:buBlip>
                  <a:tabLst/>
                  <a:defRPr/>
                </a:pPr>
                <a: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>появляются интерес к компьютеру и психологическая готовность к работе с ним. </a:t>
                </a:r>
                <a:br>
                  <a:rPr kumimoji="0" lang="ru-RU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</a:br>
                <a: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  <a:t/>
                </a:r>
                <a:br>
                  <a:rPr kumimoji="0" lang="ru-RU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 Black" pitchFamily="34" charset="0"/>
                  </a:rPr>
                </a:br>
                <a:endParaRPr kumimoji="0" lang="ru-RU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 Black" pitchFamily="34" charset="0"/>
                </a:endParaRPr>
              </a:p>
            </p:txBody>
          </p:sp>
          <p:pic>
            <p:nvPicPr>
              <p:cNvPr id="9" name="Picture 2" descr="C:\Users\Преподаватель\Desktop\iтю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868144" y="2204864"/>
                <a:ext cx="2941420" cy="1860798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63688" y="1268760"/>
          <a:ext cx="53285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51520" y="404664"/>
            <a:ext cx="8509425" cy="6191943"/>
            <a:chOff x="251520" y="404664"/>
            <a:chExt cx="8509425" cy="619194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42418" y="404664"/>
              <a:ext cx="8418527" cy="2808312"/>
              <a:chOff x="342418" y="404664"/>
              <a:chExt cx="8418527" cy="2808312"/>
            </a:xfrm>
          </p:grpSpPr>
          <p:grpSp>
            <p:nvGrpSpPr>
              <p:cNvPr id="10" name="Группа 9"/>
              <p:cNvGrpSpPr/>
              <p:nvPr/>
            </p:nvGrpSpPr>
            <p:grpSpPr>
              <a:xfrm>
                <a:off x="342418" y="404664"/>
                <a:ext cx="6677854" cy="2736304"/>
                <a:chOff x="342418" y="404664"/>
                <a:chExt cx="6677854" cy="2736304"/>
              </a:xfrm>
            </p:grpSpPr>
            <p:sp>
              <p:nvSpPr>
                <p:cNvPr id="5" name="WordArt 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979712" y="404664"/>
                  <a:ext cx="5040560" cy="72008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2400" kern="10" spc="0" dirty="0" smtClean="0">
                      <a:ln w="12700">
                        <a:solidFill>
                          <a:srgbClr val="EAEAEA"/>
                        </a:solidFill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A603AB"/>
                          </a:gs>
                          <a:gs pos="12000">
                            <a:srgbClr val="E81766"/>
                          </a:gs>
                          <a:gs pos="27000">
                            <a:srgbClr val="EE3F17"/>
                          </a:gs>
                          <a:gs pos="48000">
                            <a:srgbClr val="FFFF00"/>
                          </a:gs>
                          <a:gs pos="64999">
                            <a:srgbClr val="1A8D48"/>
                          </a:gs>
                          <a:gs pos="78999">
                            <a:srgbClr val="0819FB"/>
                          </a:gs>
                          <a:gs pos="100000">
                            <a:srgbClr val="A603AB"/>
                          </a:gs>
                        </a:gsLst>
                        <a:lin ang="0" scaled="1"/>
                      </a:gradFill>
                      <a:effectLst>
                        <a:outerShdw dist="35921" dir="2700000" sy="50000" kx="2115830" algn="bl" rotWithShape="0">
                          <a:srgbClr val="C0C0C0">
                            <a:alpha val="80000"/>
                          </a:srgbClr>
                        </a:outerShdw>
                      </a:effectLst>
                      <a:latin typeface="Franklin Gothic Heavy"/>
                    </a:rPr>
                    <a:t>Компьютерная   </a:t>
                  </a:r>
                  <a:r>
                    <a:rPr lang="ru-RU" sz="2400" kern="10" spc="0" dirty="0" err="1" smtClean="0">
                      <a:ln w="12700">
                        <a:solidFill>
                          <a:srgbClr val="EAEAEA"/>
                        </a:solidFill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A603AB"/>
                          </a:gs>
                          <a:gs pos="12000">
                            <a:srgbClr val="E81766"/>
                          </a:gs>
                          <a:gs pos="27000">
                            <a:srgbClr val="EE3F17"/>
                          </a:gs>
                          <a:gs pos="48000">
                            <a:srgbClr val="FFFF00"/>
                          </a:gs>
                          <a:gs pos="64999">
                            <a:srgbClr val="1A8D48"/>
                          </a:gs>
                          <a:gs pos="78999">
                            <a:srgbClr val="0819FB"/>
                          </a:gs>
                          <a:gs pos="100000">
                            <a:srgbClr val="A603AB"/>
                          </a:gs>
                        </a:gsLst>
                        <a:lin ang="0" scaled="1"/>
                      </a:gradFill>
                      <a:effectLst>
                        <a:outerShdw dist="35921" dir="2700000" sy="50000" kx="2115830" algn="bl" rotWithShape="0">
                          <a:srgbClr val="C0C0C0">
                            <a:alpha val="80000"/>
                          </a:srgbClr>
                        </a:outerShdw>
                      </a:effectLst>
                      <a:latin typeface="Franklin Gothic Heavy"/>
                    </a:rPr>
                    <a:t>аддикция</a:t>
                  </a:r>
                  <a:endParaRPr lang="ru-RU" sz="2400" kern="10" spc="0" dirty="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Franklin Gothic Heavy"/>
                  </a:endParaRPr>
                </a:p>
              </p:txBody>
            </p:sp>
            <p:pic>
              <p:nvPicPr>
                <p:cNvPr id="7" name="Picture 2" descr="C:\Users\Преподаватель\Desktop\i17-ф.jpg"/>
                <p:cNvPicPr>
                  <a:picLocks noChangeAspect="1" noChangeArrowheads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342418" y="1484784"/>
                  <a:ext cx="2484276" cy="1656184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8" name="Picture 3" descr="C:\Users\Преподаватель\Desktop\iсс.jpg"/>
              <p:cNvPicPr>
                <a:picLocks noChangeAspect="1" noChangeArrowheads="1"/>
              </p:cNvPicPr>
              <p:nvPr/>
            </p:nvPicPr>
            <p:blipFill>
              <a:blip r:embed="rId8"/>
              <a:srcRect/>
              <a:stretch>
                <a:fillRect/>
              </a:stretch>
            </p:blipFill>
            <p:spPr bwMode="auto">
              <a:xfrm>
                <a:off x="6300192" y="1628800"/>
                <a:ext cx="2460753" cy="1584176"/>
              </a:xfrm>
              <a:prstGeom prst="rect">
                <a:avLst/>
              </a:prstGeom>
              <a:noFill/>
            </p:spPr>
          </p:pic>
        </p:grpSp>
        <p:pic>
          <p:nvPicPr>
            <p:cNvPr id="9" name="Picture 2" descr="C:\Users\Преподаватель\Desktop\iмм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51520" y="5157192"/>
              <a:ext cx="2880486" cy="143941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15616" y="1340768"/>
          <a:ext cx="5544616" cy="524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395536" y="188640"/>
            <a:ext cx="8505732" cy="6251702"/>
            <a:chOff x="395536" y="188640"/>
            <a:chExt cx="8505732" cy="6251702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395536" y="188640"/>
              <a:ext cx="8505732" cy="3012926"/>
              <a:chOff x="395536" y="188640"/>
              <a:chExt cx="8505732" cy="3012926"/>
            </a:xfrm>
          </p:grpSpPr>
          <p:pic>
            <p:nvPicPr>
              <p:cNvPr id="9" name="Picture 4" descr="C:\Users\Преподаватель\Desktop\iиии.jpg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95536" y="1412776"/>
                <a:ext cx="2091112" cy="1584176"/>
              </a:xfrm>
              <a:prstGeom prst="rect">
                <a:avLst/>
              </a:prstGeom>
              <a:noFill/>
            </p:spPr>
          </p:pic>
          <p:grpSp>
            <p:nvGrpSpPr>
              <p:cNvPr id="12" name="Группа 11"/>
              <p:cNvGrpSpPr/>
              <p:nvPr/>
            </p:nvGrpSpPr>
            <p:grpSpPr>
              <a:xfrm>
                <a:off x="1763688" y="188640"/>
                <a:ext cx="7137580" cy="3012926"/>
                <a:chOff x="1763688" y="188640"/>
                <a:chExt cx="7137580" cy="3012926"/>
              </a:xfrm>
            </p:grpSpPr>
            <p:sp>
              <p:nvSpPr>
                <p:cNvPr id="7" name="WordArt 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63688" y="188640"/>
                  <a:ext cx="5832648" cy="93610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2400" kern="10" spc="0" dirty="0" smtClean="0">
                      <a:ln w="12700">
                        <a:solidFill>
                          <a:srgbClr val="EAEAEA"/>
                        </a:solidFill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A603AB"/>
                          </a:gs>
                          <a:gs pos="12000">
                            <a:srgbClr val="E81766"/>
                          </a:gs>
                          <a:gs pos="27000">
                            <a:srgbClr val="EE3F17"/>
                          </a:gs>
                          <a:gs pos="48000">
                            <a:srgbClr val="FFFF00"/>
                          </a:gs>
                          <a:gs pos="64999">
                            <a:srgbClr val="1A8D48"/>
                          </a:gs>
                          <a:gs pos="78999">
                            <a:srgbClr val="0819FB"/>
                          </a:gs>
                          <a:gs pos="100000">
                            <a:srgbClr val="A603AB"/>
                          </a:gs>
                        </a:gsLst>
                        <a:lin ang="0" scaled="1"/>
                      </a:gradFill>
                      <a:effectLst>
                        <a:outerShdw dist="35921" dir="2700000" sy="50000" kx="2115830" algn="bl" rotWithShape="0">
                          <a:srgbClr val="C0C0C0">
                            <a:alpha val="80000"/>
                          </a:srgbClr>
                        </a:outerShdw>
                      </a:effectLst>
                      <a:latin typeface="Franklin Gothic Heavy"/>
                    </a:rPr>
                    <a:t>Стадии  компьютерной  зависимости: </a:t>
                  </a:r>
                  <a:endParaRPr lang="ru-RU" sz="2400" kern="10" spc="0" dirty="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Franklin Gothic Heavy"/>
                  </a:endParaRPr>
                </a:p>
              </p:txBody>
            </p:sp>
            <p:pic>
              <p:nvPicPr>
                <p:cNvPr id="10" name="Picture 5" descr="C:\Users\Преподаватель\Desktop\iлл.jpg"/>
                <p:cNvPicPr>
                  <a:picLocks noChangeAspect="1" noChangeArrowheads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6516216" y="1412776"/>
                  <a:ext cx="2385052" cy="1788790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11" name="Picture 6" descr="C:\Users\Преподаватель\Desktop\iььь.jpg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275706">
              <a:off x="7040928" y="4064077"/>
              <a:ext cx="1568579" cy="2376265"/>
            </a:xfrm>
            <a:prstGeom prst="rect">
              <a:avLst/>
            </a:prstGeom>
            <a:ln w="127000" cap="rnd">
              <a:solidFill>
                <a:srgbClr val="FFFFFF"/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460851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b="1" dirty="0" smtClean="0"/>
              <a:t>Хорошее самочувствие, эйфория во время работы за компьютером.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Невозможность остановиться.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Увеличение количества времени, проводимого за компьютером.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Пренебрежение семьей и друзьями.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Ощущения пустоты, депрессии, раздражения вне времени,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проводимого за компьютером.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Ложь членам семьи о своей деятельности.</a:t>
            </a:r>
          </a:p>
          <a:p>
            <a:pPr>
              <a:buBlip>
                <a:blip r:embed="rId2"/>
              </a:buBlip>
            </a:pPr>
            <a:r>
              <a:rPr lang="ru-RU" sz="1800" b="1" dirty="0" smtClean="0"/>
              <a:t>Проблемы с работой или учебой.</a:t>
            </a:r>
            <a:endParaRPr lang="ru-RU" sz="1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2060848"/>
            <a:ext cx="4038600" cy="4392488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ru-RU" sz="1800" b="1" dirty="0" smtClean="0"/>
              <a:t>Синдром  </a:t>
            </a:r>
            <a:r>
              <a:rPr lang="ru-RU" sz="1800" b="1" dirty="0" err="1" smtClean="0"/>
              <a:t>карпального</a:t>
            </a:r>
            <a:r>
              <a:rPr lang="ru-RU" sz="1800" b="1" dirty="0" smtClean="0"/>
              <a:t>  канала (туннельное поражение нервных стволов руки, связанное с длительным перенапряжением мышц).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Сухость в глазах.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Головные боли по типу мигрени.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Боли в спине.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Нерегулярное питание, пропуск приемов пищи.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Пренебрежение личной гигиеной.</a:t>
            </a:r>
          </a:p>
          <a:p>
            <a:pPr>
              <a:buBlip>
                <a:blip r:embed="rId3"/>
              </a:buBlip>
            </a:pPr>
            <a:r>
              <a:rPr lang="ru-RU" sz="1800" b="1" dirty="0" smtClean="0"/>
              <a:t>Расстройства сна, изменение режима сна.</a:t>
            </a:r>
            <a:endParaRPr lang="ru-RU" sz="1800" b="1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827584" y="188640"/>
            <a:ext cx="7416824" cy="1728192"/>
            <a:chOff x="827584" y="188640"/>
            <a:chExt cx="7416824" cy="1728192"/>
          </a:xfrm>
        </p:grpSpPr>
        <p:sp>
          <p:nvSpPr>
            <p:cNvPr id="4098" name="WordArt 2"/>
            <p:cNvSpPr>
              <a:spLocks noChangeArrowheads="1" noChangeShapeType="1" noTextEdit="1"/>
            </p:cNvSpPr>
            <p:nvPr/>
          </p:nvSpPr>
          <p:spPr bwMode="auto">
            <a:xfrm>
              <a:off x="827584" y="1052736"/>
              <a:ext cx="3168352" cy="86409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2400" kern="10" spc="0" dirty="0" smtClean="0"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FF33CC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Психологические </a:t>
              </a:r>
            </a:p>
            <a:p>
              <a:pPr algn="ctr" rtl="0"/>
              <a:r>
                <a:rPr lang="ru-RU" sz="2400" kern="10" spc="0" dirty="0" smtClean="0"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FF33CC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rPr>
                <a:t>признаки</a:t>
              </a:r>
              <a:endParaRPr lang="ru-RU" sz="2400" kern="10" spc="0" dirty="0">
                <a:ln w="9525">
                  <a:solidFill>
                    <a:srgbClr val="002060"/>
                  </a:solidFill>
                  <a:round/>
                  <a:headEnd/>
                  <a:tailE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1187624" y="188640"/>
              <a:ext cx="7056784" cy="1728192"/>
              <a:chOff x="1187624" y="188640"/>
              <a:chExt cx="7056784" cy="1728192"/>
            </a:xfrm>
          </p:grpSpPr>
          <p:sp>
            <p:nvSpPr>
              <p:cNvPr id="4099" name="WordArt 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187624" y="188640"/>
                <a:ext cx="6840760" cy="7920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2400" b="1" kern="10" spc="0" dirty="0" smtClean="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Arial Black" pitchFamily="34" charset="0"/>
                  </a:rPr>
                  <a:t>Признаки компьютерной зависимости </a:t>
                </a:r>
                <a:endParaRPr lang="ru-RU" sz="2400" b="1" kern="10" spc="0" dirty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 Black" pitchFamily="34" charset="0"/>
                </a:endParaRPr>
              </a:p>
            </p:txBody>
          </p:sp>
          <p:sp>
            <p:nvSpPr>
              <p:cNvPr id="7" name="WordArt 2"/>
              <p:cNvSpPr>
                <a:spLocks noChangeArrowheads="1" noChangeShapeType="1" noTextEdit="1"/>
              </p:cNvSpPr>
              <p:nvPr/>
            </p:nvSpPr>
            <p:spPr bwMode="auto">
              <a:xfrm>
                <a:off x="5076056" y="1124744"/>
                <a:ext cx="3168352" cy="79208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2400" kern="10" dirty="0" smtClean="0"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  <a:solidFill>
                      <a:srgbClr val="FF33CC"/>
                    </a:solidFill>
                    <a:effectLst>
                      <a:outerShdw dist="35921" dir="2700000" algn="ctr" rotWithShape="0">
                        <a:srgbClr val="808080">
                          <a:alpha val="80000"/>
                        </a:srgbClr>
                      </a:outerShdw>
                    </a:effectLst>
                    <a:latin typeface="Arial Black"/>
                  </a:rPr>
                  <a:t>Физ</a:t>
                </a:r>
                <a:r>
                  <a:rPr lang="ru-RU" sz="2400" kern="10" spc="0" dirty="0" smtClean="0"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  <a:solidFill>
                      <a:srgbClr val="FF33CC"/>
                    </a:solidFill>
                    <a:effectLst>
                      <a:outerShdw dist="35921" dir="2700000" algn="ctr" rotWithShape="0">
                        <a:srgbClr val="808080">
                          <a:alpha val="80000"/>
                        </a:srgbClr>
                      </a:outerShdw>
                    </a:effectLst>
                    <a:latin typeface="Arial Black"/>
                  </a:rPr>
                  <a:t>ические </a:t>
                </a:r>
              </a:p>
              <a:p>
                <a:pPr algn="ctr" rtl="0"/>
                <a:r>
                  <a:rPr lang="ru-RU" sz="2400" kern="10" spc="0" dirty="0" smtClean="0"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  <a:solidFill>
                      <a:srgbClr val="FF33CC"/>
                    </a:solidFill>
                    <a:effectLst>
                      <a:outerShdw dist="35921" dir="2700000" algn="ctr" rotWithShape="0">
                        <a:srgbClr val="808080">
                          <a:alpha val="80000"/>
                        </a:srgbClr>
                      </a:outerShdw>
                    </a:effectLst>
                    <a:latin typeface="Arial Black"/>
                  </a:rPr>
                  <a:t>признаки</a:t>
                </a:r>
                <a:endParaRPr lang="ru-RU" sz="2400" kern="10" spc="0" dirty="0"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solidFill>
                    <a:srgbClr val="FF33CC"/>
                  </a:solidFill>
                  <a:effectLst>
                    <a:outerShdw dist="35921" dir="2700000" algn="ctr" rotWithShape="0">
                      <a:srgbClr val="808080">
                        <a:alpha val="80000"/>
                      </a:srgbClr>
                    </a:outerShdw>
                  </a:effectLst>
                  <a:latin typeface="Arial Black"/>
                </a:endParaRPr>
              </a:p>
            </p:txBody>
          </p:sp>
        </p:grpSp>
      </p:grpSp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861048"/>
            <a:ext cx="8229600" cy="2619672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Среди основных факторов, влияющих на развитие у детей компьютерной зависимости: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000" b="1" dirty="0" smtClean="0">
                <a:latin typeface="Century Schoolbook" pitchFamily="18" charset="0"/>
              </a:rPr>
              <a:t>неправильное воспитание в семье, участие в играх родителей и знакомых, эмоциональная подавленность. 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b="1" dirty="0" smtClean="0">
                <a:latin typeface="Century Schoolbook" pitchFamily="18" charset="0"/>
              </a:rPr>
              <a:t>наличие постоянной потребности в компьютерной игре и одновременно с этим невозможность полного удовлетворения этой потребности;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611560" y="260648"/>
            <a:ext cx="7704856" cy="3168352"/>
            <a:chOff x="611560" y="260648"/>
            <a:chExt cx="7704856" cy="3168352"/>
          </a:xfrm>
        </p:grpSpPr>
        <p:pic>
          <p:nvPicPr>
            <p:cNvPr id="4" name="Picture 7" descr="C:\Users\Преподаватель\Desktop\iпп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899592" y="1484784"/>
              <a:ext cx="2929286" cy="1944216"/>
            </a:xfrm>
            <a:prstGeom prst="rect">
              <a:avLst/>
            </a:prstGeom>
            <a:noFill/>
          </p:spPr>
        </p:pic>
        <p:grpSp>
          <p:nvGrpSpPr>
            <p:cNvPr id="7" name="Группа 6"/>
            <p:cNvGrpSpPr/>
            <p:nvPr/>
          </p:nvGrpSpPr>
          <p:grpSpPr>
            <a:xfrm>
              <a:off x="611560" y="260648"/>
              <a:ext cx="7704856" cy="3168352"/>
              <a:chOff x="611560" y="260648"/>
              <a:chExt cx="7704856" cy="3168352"/>
            </a:xfrm>
          </p:grpSpPr>
          <p:sp>
            <p:nvSpPr>
              <p:cNvPr id="5122" name="WordArt 2" descr="Белый мрамор"/>
              <p:cNvSpPr>
                <a:spLocks noChangeArrowheads="1" noChangeShapeType="1" noTextEdit="1"/>
              </p:cNvSpPr>
              <p:nvPr/>
            </p:nvSpPr>
            <p:spPr bwMode="auto">
              <a:xfrm>
                <a:off x="611560" y="260648"/>
                <a:ext cx="7704856" cy="864096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  <a:scene3d>
                  <a:camera prst="legacyObliqueRight"/>
                  <a:lightRig rig="legacyHarsh3" dir="t"/>
                </a:scene3d>
                <a:sp3d extrusionH="100000" prstMaterial="legacyMatte">
                  <a:extrusionClr>
                    <a:srgbClr val="663300"/>
                  </a:extrusionClr>
                </a:sp3d>
              </a:bodyPr>
              <a:lstStyle/>
              <a:p>
                <a:pPr algn="ctr" rtl="0"/>
                <a:r>
                  <a:rPr lang="ru-RU" sz="2400" kern="10" spc="0" dirty="0" smtClean="0">
                    <a:ln w="9525">
                      <a:solidFill>
                        <a:srgbClr val="002060"/>
                      </a:solidFill>
                      <a:round/>
                      <a:headEnd/>
                      <a:tailEnd/>
                    </a:ln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  <a:effectLst/>
                    <a:latin typeface="Arial Black"/>
                  </a:rPr>
                  <a:t>Причины  депрессивных  отклонений </a:t>
                </a:r>
                <a:endParaRPr lang="ru-RU" sz="2400" kern="10" spc="0" dirty="0">
                  <a:ln w="9525">
                    <a:solidFill>
                      <a:srgbClr val="002060"/>
                    </a:solidFill>
                    <a:round/>
                    <a:headEnd/>
                    <a:tailEnd/>
                  </a:ln>
                  <a:blipFill dpi="0" rotWithShape="0">
                    <a:blip r:embed="rId4"/>
                    <a:srcRect/>
                    <a:tile tx="0" ty="0" sx="100000" sy="100000" flip="none" algn="tl"/>
                  </a:blipFill>
                  <a:effectLst/>
                  <a:latin typeface="Arial Black"/>
                </a:endParaRPr>
              </a:p>
            </p:txBody>
          </p:sp>
          <p:pic>
            <p:nvPicPr>
              <p:cNvPr id="5" name="Picture 8" descr="C:\Users\Преподаватель\Desktop\iть.jpg"/>
              <p:cNvPicPr>
                <a:picLocks noChangeAspect="1" noChangeArrowheads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4680012" y="1484784"/>
                <a:ext cx="2916324" cy="194421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068960"/>
            <a:ext cx="4536504" cy="33569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Century Schoolbook" pitchFamily="18" charset="0"/>
              </a:rPr>
              <a:t>3) переживание практической бесполезности увлечения компьютерными играми и вследствие этого собственной бесполезности наряду с невозможностью прекращения увлечения из-за психологической зависимости; </a:t>
            </a:r>
            <a:br>
              <a:rPr lang="ru-RU" sz="2000" b="1" dirty="0" smtClean="0">
                <a:latin typeface="Century Schoolbook" pitchFamily="18" charset="0"/>
              </a:rPr>
            </a:br>
            <a:endParaRPr lang="ru-RU" sz="2000" b="1" dirty="0">
              <a:latin typeface="Century Schoolbook" pitchFamily="18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11560" y="260648"/>
            <a:ext cx="8359080" cy="6325294"/>
            <a:chOff x="611560" y="260648"/>
            <a:chExt cx="8359080" cy="6325294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611560" y="260648"/>
              <a:ext cx="8203232" cy="6325294"/>
              <a:chOff x="611560" y="260648"/>
              <a:chExt cx="8203232" cy="6325294"/>
            </a:xfrm>
          </p:grpSpPr>
          <p:pic>
            <p:nvPicPr>
              <p:cNvPr id="6" name="Picture 10" descr="C:\Users\Преподаватель\Desktop\iббб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539788" y="4365104"/>
                <a:ext cx="3275004" cy="2220838"/>
              </a:xfrm>
              <a:prstGeom prst="rect">
                <a:avLst/>
              </a:prstGeom>
              <a:noFill/>
            </p:spPr>
          </p:pic>
          <p:grpSp>
            <p:nvGrpSpPr>
              <p:cNvPr id="12" name="Группа 11"/>
              <p:cNvGrpSpPr/>
              <p:nvPr/>
            </p:nvGrpSpPr>
            <p:grpSpPr>
              <a:xfrm>
                <a:off x="611560" y="260648"/>
                <a:ext cx="7704856" cy="2675827"/>
                <a:chOff x="611560" y="260648"/>
                <a:chExt cx="7704856" cy="2675827"/>
              </a:xfrm>
            </p:grpSpPr>
            <p:pic>
              <p:nvPicPr>
                <p:cNvPr id="7" name="Picture 11" descr="C:\Users\Преподаватель\Desktop\iяяя.jpg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5508104" y="1268760"/>
                  <a:ext cx="2512690" cy="1667715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1" name="Группа 10"/>
                <p:cNvGrpSpPr/>
                <p:nvPr/>
              </p:nvGrpSpPr>
              <p:grpSpPr>
                <a:xfrm>
                  <a:off x="611560" y="260648"/>
                  <a:ext cx="7704856" cy="2652886"/>
                  <a:chOff x="611560" y="260648"/>
                  <a:chExt cx="7704856" cy="2652886"/>
                </a:xfrm>
              </p:grpSpPr>
              <p:sp>
                <p:nvSpPr>
                  <p:cNvPr id="5122" name="WordArt 2" descr="Белый мрамор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611560" y="260648"/>
                    <a:ext cx="7704856" cy="864096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  <a:scene3d>
                      <a:camera prst="legacyObliqueRight"/>
                      <a:lightRig rig="legacyHarsh3" dir="t"/>
                    </a:scene3d>
                    <a:sp3d extrusionH="100000" prstMaterial="legacyMatte">
                      <a:extrusionClr>
                        <a:srgbClr val="663300"/>
                      </a:extrusionClr>
                    </a:sp3d>
                  </a:bodyPr>
                  <a:lstStyle/>
                  <a:p>
                    <a:pPr algn="ctr" rtl="0"/>
                    <a:r>
                      <a:rPr lang="ru-RU" sz="2400" kern="10" spc="0" dirty="0" smtClean="0">
                        <a:ln w="9525">
                          <a:solidFill>
                            <a:srgbClr val="002060"/>
                          </a:solidFill>
                          <a:round/>
                          <a:headEnd/>
                          <a:tailEnd/>
                        </a:ln>
                        <a:blipFill dpi="0" rotWithShape="0">
                          <a:blip r:embed="rId4"/>
                          <a:srcRect/>
                          <a:tile tx="0" ty="0" sx="100000" sy="100000" flip="none" algn="tl"/>
                        </a:blipFill>
                        <a:effectLst/>
                        <a:latin typeface="Arial Black"/>
                      </a:rPr>
                      <a:t>Причины  депрессивных  отклонений </a:t>
                    </a:r>
                    <a:endParaRPr lang="ru-RU" sz="2400" kern="10" spc="0" dirty="0">
                      <a:ln w="9525">
                        <a:solidFill>
                          <a:srgbClr val="002060"/>
                        </a:solidFill>
                        <a:round/>
                        <a:headEnd/>
                        <a:tailEnd/>
                      </a:ln>
                      <a:blipFill dpi="0" rotWithShape="0">
                        <a:blip r:embed="rId4"/>
                        <a:srcRect/>
                        <a:tile tx="0" ty="0" sx="100000" sy="100000" flip="none" algn="tl"/>
                      </a:blipFill>
                      <a:effectLst/>
                      <a:latin typeface="Arial Black"/>
                    </a:endParaRPr>
                  </a:p>
                </p:txBody>
              </p:sp>
              <p:pic>
                <p:nvPicPr>
                  <p:cNvPr id="8" name="Picture 12" descr="C:\Users\Преподаватель\Desktop\iыы.jpg"/>
                  <p:cNvPicPr>
                    <a:picLocks noChangeAspect="1" noChangeArrowheads="1"/>
                  </p:cNvPicPr>
                  <p:nvPr/>
                </p:nvPicPr>
                <p:blipFill>
                  <a:blip r:embed="rId5"/>
                  <a:srcRect/>
                  <a:stretch>
                    <a:fillRect/>
                  </a:stretch>
                </p:blipFill>
                <p:spPr bwMode="auto">
                  <a:xfrm>
                    <a:off x="1115616" y="1268760"/>
                    <a:ext cx="2489091" cy="1644774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  <p:sp>
          <p:nvSpPr>
            <p:cNvPr id="9" name="Содержимое 2"/>
            <p:cNvSpPr txBox="1">
              <a:spLocks/>
            </p:cNvSpPr>
            <p:nvPr/>
          </p:nvSpPr>
          <p:spPr>
            <a:xfrm>
              <a:off x="4932040" y="3068960"/>
              <a:ext cx="4038600" cy="110872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4) неадекватное отношение к себе.</a:t>
              </a:r>
              <a:endPara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1972816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Внедрение компьютерных технологий создает предпосылки для увеличения интенсивности, производительности труда </a:t>
            </a:r>
            <a:r>
              <a:rPr lang="ru-RU" sz="2000" dirty="0" smtClean="0"/>
              <a:t>в </a:t>
            </a:r>
            <a:r>
              <a:rPr lang="ru-RU" sz="2000" b="1" dirty="0" smtClean="0">
                <a:latin typeface="Century Schoolbook" pitchFamily="18" charset="0"/>
              </a:rPr>
              <a:t> образовательном процессе. Игры могут обеспечивать переход от механического усвоения детьми знаний к овладению умением приобретать их самостоятельно. </a:t>
            </a:r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467544" y="188640"/>
            <a:ext cx="8352928" cy="6293296"/>
            <a:chOff x="467544" y="188640"/>
            <a:chExt cx="8352928" cy="6293296"/>
          </a:xfrm>
        </p:grpSpPr>
        <p:sp>
          <p:nvSpPr>
            <p:cNvPr id="26" name="Содержимое 2"/>
            <p:cNvSpPr txBox="1">
              <a:spLocks/>
            </p:cNvSpPr>
            <p:nvPr/>
          </p:nvSpPr>
          <p:spPr>
            <a:xfrm>
              <a:off x="467544" y="4221088"/>
              <a:ext cx="8229600" cy="226084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2"/>
                </a:buBlip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В ходе  компьютерных игр дети приобщаются к исследовательской работе, совершенно не замечая этого, у них развиваются умения: получать, анализировать и интерпретировать информацию; создавать гипотезы и делать выводы; корректировать свои дальнейшие действия. </a:t>
              </a:r>
              <a:endPara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539552" y="188640"/>
              <a:ext cx="8280920" cy="1945803"/>
              <a:chOff x="539552" y="188640"/>
              <a:chExt cx="8280920" cy="1945803"/>
            </a:xfrm>
          </p:grpSpPr>
          <p:grpSp>
            <p:nvGrpSpPr>
              <p:cNvPr id="8" name="Группа 7"/>
              <p:cNvGrpSpPr/>
              <p:nvPr/>
            </p:nvGrpSpPr>
            <p:grpSpPr>
              <a:xfrm>
                <a:off x="539552" y="476672"/>
                <a:ext cx="5184576" cy="1657771"/>
                <a:chOff x="539552" y="476672"/>
                <a:chExt cx="5184576" cy="1657771"/>
              </a:xfrm>
            </p:grpSpPr>
            <p:pic>
              <p:nvPicPr>
                <p:cNvPr id="4" name="Picture 5" descr="logo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3203848" y="476672"/>
                  <a:ext cx="2520280" cy="16577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" name="WordArt 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39552" y="620688"/>
                  <a:ext cx="2520280" cy="1008112"/>
                </a:xfrm>
                <a:prstGeom prst="rect">
                  <a:avLst/>
                </a:prstGeom>
              </p:spPr>
              <p:txBody>
                <a:bodyPr wrap="none" fromWordArt="1">
                  <a:prstTxWarp prst="textCurveDown">
                    <a:avLst/>
                  </a:prstTxWarp>
                </a:bodyPr>
                <a:lstStyle/>
                <a:p>
                  <a:pPr algn="ctr" rtl="0"/>
                  <a:r>
                    <a:rPr lang="ru-RU" sz="2400" b="1" kern="10" spc="0" dirty="0" smtClean="0">
                      <a:ln w="12700">
                        <a:solidFill>
                          <a:srgbClr val="EAEAEA"/>
                        </a:solidFill>
                        <a:round/>
                        <a:headEnd/>
                        <a:tailEnd/>
                      </a:ln>
                      <a:gradFill rotWithShape="0">
                        <a:gsLst>
                          <a:gs pos="0">
                            <a:srgbClr val="A603AB"/>
                          </a:gs>
                          <a:gs pos="12000">
                            <a:srgbClr val="E81766"/>
                          </a:gs>
                          <a:gs pos="27000">
                            <a:srgbClr val="EE3F17"/>
                          </a:gs>
                          <a:gs pos="48000">
                            <a:srgbClr val="FFFF00"/>
                          </a:gs>
                          <a:gs pos="64999">
                            <a:srgbClr val="1A8D48"/>
                          </a:gs>
                          <a:gs pos="78999">
                            <a:srgbClr val="0819FB"/>
                          </a:gs>
                          <a:gs pos="100000">
                            <a:srgbClr val="A603AB"/>
                          </a:gs>
                        </a:gsLst>
                        <a:lin ang="0" scaled="1"/>
                      </a:gradFill>
                      <a:effectLst>
                        <a:outerShdw dist="35921" dir="2700000" sy="50000" kx="2115830" algn="bl" rotWithShape="0">
                          <a:srgbClr val="C0C0C0">
                            <a:alpha val="80000"/>
                          </a:srgbClr>
                        </a:outerShdw>
                      </a:effectLst>
                      <a:latin typeface="Arial Black" pitchFamily="34" charset="0"/>
                    </a:rPr>
                    <a:t>Подведём </a:t>
                  </a:r>
                  <a:endParaRPr lang="ru-RU" sz="2400" b="1" kern="10" spc="0" dirty="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Arial Black" pitchFamily="34" charset="0"/>
                  </a:endParaRPr>
                </a:p>
              </p:txBody>
            </p:sp>
          </p:grpSp>
          <p:sp>
            <p:nvSpPr>
              <p:cNvPr id="6" name="WordArt 3"/>
              <p:cNvSpPr>
                <a:spLocks noChangeArrowheads="1" noChangeShapeType="1" noTextEdit="1"/>
              </p:cNvSpPr>
              <p:nvPr/>
            </p:nvSpPr>
            <p:spPr bwMode="auto">
              <a:xfrm>
                <a:off x="6156176" y="188640"/>
                <a:ext cx="2664296" cy="1296144"/>
              </a:xfrm>
              <a:prstGeom prst="rect">
                <a:avLst/>
              </a:prstGeom>
            </p:spPr>
            <p:txBody>
              <a:bodyPr wrap="none" fromWordArt="1">
                <a:prstTxWarp prst="textCurveUp">
                  <a:avLst/>
                </a:prstTxWarp>
              </a:bodyPr>
              <a:lstStyle/>
              <a:p>
                <a:pPr algn="ctr" rtl="0"/>
                <a:r>
                  <a:rPr lang="ru-RU" sz="2400" b="1" kern="10" dirty="0" smtClean="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Arial Black" pitchFamily="34" charset="0"/>
                  </a:rPr>
                  <a:t>итоги …</a:t>
                </a:r>
                <a:r>
                  <a:rPr lang="ru-RU" sz="2400" b="1" kern="10" spc="0" dirty="0" smtClean="0">
                    <a:ln w="12700">
                      <a:solidFill>
                        <a:srgbClr val="EAEAEA"/>
                      </a:solidFill>
                      <a:round/>
                      <a:headEnd/>
                      <a:tailEnd/>
                    </a:ln>
                    <a:gradFill rotWithShape="0">
                      <a:gsLst>
                        <a:gs pos="0">
                          <a:srgbClr val="A603AB"/>
                        </a:gs>
                        <a:gs pos="12000">
                          <a:srgbClr val="E81766"/>
                        </a:gs>
                        <a:gs pos="27000">
                          <a:srgbClr val="EE3F17"/>
                        </a:gs>
                        <a:gs pos="48000">
                          <a:srgbClr val="FFFF00"/>
                        </a:gs>
                        <a:gs pos="64999">
                          <a:srgbClr val="1A8D48"/>
                        </a:gs>
                        <a:gs pos="78999">
                          <a:srgbClr val="0819FB"/>
                        </a:gs>
                        <a:gs pos="100000">
                          <a:srgbClr val="A603AB"/>
                        </a:gs>
                      </a:gsLst>
                      <a:lin ang="0" scaled="1"/>
                    </a:gradFill>
                    <a:effectLst>
                      <a:outerShdw dist="35921" dir="2700000" sy="50000" kx="2115830" algn="bl" rotWithShape="0">
                        <a:srgbClr val="C0C0C0">
                          <a:alpha val="80000"/>
                        </a:srgbClr>
                      </a:outerShdw>
                    </a:effectLst>
                    <a:latin typeface="Arial Black" pitchFamily="34" charset="0"/>
                  </a:rPr>
                  <a:t> </a:t>
                </a:r>
                <a:endParaRPr lang="ru-RU" sz="2400" b="1" kern="10" spc="0" dirty="0">
                  <a:ln w="12700">
                    <a:solidFill>
                      <a:srgbClr val="EAEAEA"/>
                    </a:solidFill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  <a:latin typeface="Arial Black" pitchFamily="34" charset="0"/>
                </a:endParaRPr>
              </a:p>
            </p:txBody>
          </p:sp>
        </p:grpSp>
      </p:grp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1196752"/>
            <a:ext cx="4320480" cy="478112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>
                <a:latin typeface="Century Schoolbook" pitchFamily="18" charset="0"/>
              </a:rPr>
              <a:t>Сам по себе компьютер ни хорош, ни плох, он лишь инструмент, и весьма полезный, но его содержание, «начинка» таковы, какими его наполнили взрослые разработчики. Так что от нас с вами зависит, станет ли ребенок фанатом компьютерных игр или же найдет для себя приемлемое занятие, не разрушающее личность. </a:t>
            </a:r>
          </a:p>
          <a:p>
            <a:endParaRPr lang="ru-RU" sz="2000" b="1" dirty="0">
              <a:latin typeface="Century Schoolbook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4878301" y="1556792"/>
            <a:ext cx="3757336" cy="5029150"/>
            <a:chOff x="4878301" y="1556792"/>
            <a:chExt cx="3757336" cy="5029150"/>
          </a:xfrm>
        </p:grpSpPr>
        <p:pic>
          <p:nvPicPr>
            <p:cNvPr id="4" name="Picture 9" descr="C:\Users\Преподаватель\Desktop\iтт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84168" y="4620115"/>
              <a:ext cx="2372097" cy="1965827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2" descr="C:\Users\Преподаватель\Desktop\iээ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878301" y="1556792"/>
              <a:ext cx="3757336" cy="2736304"/>
            </a:xfrm>
            <a:prstGeom prst="rect">
              <a:avLst/>
            </a:prstGeom>
            <a:noFill/>
            <a:effectLst>
              <a:glow rad="228600">
                <a:schemeClr val="accent4">
                  <a:satMod val="175000"/>
                  <a:alpha val="40000"/>
                </a:schemeClr>
              </a:glow>
            </a:effectLst>
          </p:spPr>
        </p:pic>
      </p:grpSp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Century Schoolbook" pitchFamily="18" charset="0"/>
              </a:rPr>
              <a:t>Интернет источники:</a:t>
            </a:r>
            <a:endParaRPr lang="ru-RU" sz="4000" dirty="0">
              <a:latin typeface="Century Schoolbook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43608" y="2348880"/>
            <a:ext cx="7200800" cy="1828800"/>
          </a:xfrm>
        </p:spPr>
        <p:txBody>
          <a:bodyPr/>
          <a:lstStyle/>
          <a:p>
            <a:r>
              <a:rPr lang="ru-RU" sz="2400" u="sng" dirty="0" smtClean="0">
                <a:hlinkClick r:id="rId2"/>
              </a:rPr>
              <a:t>http://www.bibliofond.ru/view.aspx?id=473951</a:t>
            </a:r>
            <a:endParaRPr lang="ru-RU" sz="2400" dirty="0" smtClean="0"/>
          </a:p>
          <a:p>
            <a:r>
              <a:rPr lang="ru-RU" sz="2400" b="1" u="sng" dirty="0" smtClean="0">
                <a:hlinkClick r:id="rId3"/>
              </a:rPr>
              <a:t>http://www.menobr.ru/materials/45/41815/</a:t>
            </a:r>
            <a:endParaRPr lang="ru-RU" sz="2400" b="1" dirty="0" smtClean="0"/>
          </a:p>
          <a:p>
            <a:endParaRPr lang="ru-RU" dirty="0"/>
          </a:p>
        </p:txBody>
      </p:sp>
      <p:pic>
        <p:nvPicPr>
          <p:cNvPr id="7" name="Picture 6" descr="j019538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76256" y="4437112"/>
            <a:ext cx="1440160" cy="1463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395535" y="332656"/>
            <a:ext cx="8444139" cy="6293296"/>
            <a:chOff x="395535" y="332656"/>
            <a:chExt cx="8444139" cy="6293296"/>
          </a:xfrm>
        </p:grpSpPr>
        <p:sp>
          <p:nvSpPr>
            <p:cNvPr id="2" name="Содержимое 4"/>
            <p:cNvSpPr txBox="1">
              <a:spLocks/>
            </p:cNvSpPr>
            <p:nvPr/>
          </p:nvSpPr>
          <p:spPr>
            <a:xfrm>
              <a:off x="467544" y="4077072"/>
              <a:ext cx="8229600" cy="2548880"/>
            </a:xfrm>
            <a:prstGeom prst="rect">
              <a:avLst/>
            </a:prstGeom>
          </p:spPr>
          <p:txBody>
            <a:bodyPr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2"/>
                </a:buBlip>
                <a:tabLst/>
                <a:defRPr/>
              </a:pPr>
              <a:r>
                <a:rPr kumimoji="0" lang="ru-RU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Часто от взрослых можно услышать: «Ребёнок сам управляется с компьютером, я в нём ничего не понимаю», «Он так быстро всему научился. Знает, как искать и скачивать то, что нужно» и т.п. Часто взрослые далеки от понимания, как обращаться с компьютером. И,  к сожалению, большинство родителей покупают ребёнку компьютер как игрушку, с которой он оказывается наедине. Многие недооценивают опасность от такого общения. А она есть, и немалая!</a:t>
              </a:r>
              <a:endPara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395535" y="332656"/>
              <a:ext cx="8444139" cy="3624403"/>
              <a:chOff x="395535" y="332656"/>
              <a:chExt cx="8444139" cy="3624403"/>
            </a:xfrm>
          </p:grpSpPr>
          <p:pic>
            <p:nvPicPr>
              <p:cNvPr id="4" name="Picture 3" descr="C:\Users\Преподаватель\Desktop\iсп.jpg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5076056" y="332656"/>
                <a:ext cx="3763618" cy="2520280"/>
              </a:xfrm>
              <a:prstGeom prst="rect">
                <a:avLst/>
              </a:prstGeom>
              <a:noFill/>
            </p:spPr>
          </p:pic>
          <p:grpSp>
            <p:nvGrpSpPr>
              <p:cNvPr id="7" name="Группа 6"/>
              <p:cNvGrpSpPr/>
              <p:nvPr/>
            </p:nvGrpSpPr>
            <p:grpSpPr>
              <a:xfrm>
                <a:off x="395535" y="548680"/>
                <a:ext cx="4464497" cy="3408379"/>
                <a:chOff x="395535" y="548680"/>
                <a:chExt cx="4464497" cy="3408379"/>
              </a:xfrm>
            </p:grpSpPr>
            <p:pic>
              <p:nvPicPr>
                <p:cNvPr id="3" name="Picture 2" descr="C:\Users\Преподаватель\Desktop\iмп.jpg"/>
                <p:cNvPicPr>
                  <a:picLocks noChangeAspect="1" noChangeArrowheads="1"/>
                </p:cNvPicPr>
                <p:nvPr/>
              </p:nvPicPr>
              <p:blipFill>
                <a:blip r:embed="rId4" cstate="email"/>
                <a:srcRect/>
                <a:stretch>
                  <a:fillRect/>
                </a:stretch>
              </p:blipFill>
              <p:spPr bwMode="auto">
                <a:xfrm>
                  <a:off x="2555776" y="2420888"/>
                  <a:ext cx="2304256" cy="1536171"/>
                </a:xfrm>
                <a:prstGeom prst="rect">
                  <a:avLst/>
                </a:prstGeom>
                <a:noFill/>
              </p:spPr>
            </p:pic>
            <p:pic>
              <p:nvPicPr>
                <p:cNvPr id="5" name="Picture 4" descr="C:\Users\Преподаватель\Desktop\iпм.jpg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395535" y="548680"/>
                  <a:ext cx="2903363" cy="1944216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96136" y="3212976"/>
            <a:ext cx="3024336" cy="324036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400" b="1" dirty="0" smtClean="0"/>
              <a:t>   </a:t>
            </a:r>
            <a:r>
              <a:rPr lang="ru-RU" sz="2000" b="1" dirty="0" smtClean="0"/>
              <a:t>для психики  воспринимается рисование на компьютере: всю работу выполняют глаза (</a:t>
            </a:r>
            <a:r>
              <a:rPr lang="ru-RU" sz="2000" b="1" i="1" dirty="0" smtClean="0"/>
              <a:t>возникает нагрузка на зрение</a:t>
            </a:r>
            <a:r>
              <a:rPr lang="ru-RU" sz="2000" b="1" dirty="0" smtClean="0"/>
              <a:t>), нет отвлекающей роли звука.</a:t>
            </a:r>
            <a:endParaRPr lang="ru-RU" sz="20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395536" y="332656"/>
            <a:ext cx="7704856" cy="5501208"/>
            <a:chOff x="395536" y="332656"/>
            <a:chExt cx="7704856" cy="5501208"/>
          </a:xfrm>
        </p:grpSpPr>
        <p:sp>
          <p:nvSpPr>
            <p:cNvPr id="9" name="Содержимое 2"/>
            <p:cNvSpPr txBox="1">
              <a:spLocks/>
            </p:cNvSpPr>
            <p:nvPr/>
          </p:nvSpPr>
          <p:spPr>
            <a:xfrm>
              <a:off x="3203848" y="2924944"/>
              <a:ext cx="2880320" cy="29089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Blip>
                  <a:blip r:embed="rId3"/>
                </a:buBlip>
                <a:tabLst/>
                <a:defRPr/>
              </a:pP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рассматривать картинки или фотографии в сопровождении  звука.  </a:t>
              </a:r>
            </a:p>
          </p:txBody>
        </p:sp>
        <p:grpSp>
          <p:nvGrpSpPr>
            <p:cNvPr id="29" name="Группа 28"/>
            <p:cNvGrpSpPr/>
            <p:nvPr/>
          </p:nvGrpSpPr>
          <p:grpSpPr>
            <a:xfrm>
              <a:off x="395536" y="332656"/>
              <a:ext cx="7704856" cy="5040560"/>
              <a:chOff x="395536" y="332656"/>
              <a:chExt cx="7704856" cy="5040560"/>
            </a:xfrm>
          </p:grpSpPr>
          <p:sp>
            <p:nvSpPr>
              <p:cNvPr id="8" name="Содержимое 2"/>
              <p:cNvSpPr txBox="1">
                <a:spLocks/>
              </p:cNvSpPr>
              <p:nvPr/>
            </p:nvSpPr>
            <p:spPr>
              <a:xfrm>
                <a:off x="395536" y="2636912"/>
                <a:ext cx="3096344" cy="2736304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/>
              <a:p>
                <a:pPr marL="342900" marR="0" lvl="0" indent="-34290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Blip>
                    <a:blip r:embed="rId4"/>
                  </a:buBlip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 воспринимается  озвученное крупное цветное изображение.</a:t>
                </a:r>
              </a:p>
            </p:txBody>
          </p:sp>
          <p:grpSp>
            <p:nvGrpSpPr>
              <p:cNvPr id="28" name="Группа 27"/>
              <p:cNvGrpSpPr/>
              <p:nvPr/>
            </p:nvGrpSpPr>
            <p:grpSpPr>
              <a:xfrm>
                <a:off x="899592" y="332656"/>
                <a:ext cx="7200800" cy="3096344"/>
                <a:chOff x="899592" y="332656"/>
                <a:chExt cx="7200800" cy="3096344"/>
              </a:xfrm>
            </p:grpSpPr>
            <p:grpSp>
              <p:nvGrpSpPr>
                <p:cNvPr id="27" name="Группа 26"/>
                <p:cNvGrpSpPr/>
                <p:nvPr/>
              </p:nvGrpSpPr>
              <p:grpSpPr>
                <a:xfrm>
                  <a:off x="899592" y="332656"/>
                  <a:ext cx="7200800" cy="2664296"/>
                  <a:chOff x="899592" y="332656"/>
                  <a:chExt cx="7200800" cy="2664296"/>
                </a:xfrm>
              </p:grpSpPr>
              <p:sp>
                <p:nvSpPr>
                  <p:cNvPr id="7" name="WordArt 2"/>
                  <p:cNvSpPr>
                    <a:spLocks noChangeArrowheads="1" noChangeShapeType="1" noTextEdit="1"/>
                  </p:cNvSpPr>
                  <p:nvPr/>
                </p:nvSpPr>
                <p:spPr bwMode="auto">
                  <a:xfrm>
                    <a:off x="6228184" y="2204864"/>
                    <a:ext cx="1872208" cy="504056"/>
                  </a:xfrm>
                  <a:prstGeom prst="rect">
                    <a:avLst/>
                  </a:prstGeom>
                </p:spPr>
                <p:txBody>
                  <a:bodyPr wrap="none" fromWordArt="1">
                    <a:prstTxWarp prst="textPlain">
                      <a:avLst>
                        <a:gd name="adj" fmla="val 50000"/>
                      </a:avLst>
                    </a:prstTxWarp>
                  </a:bodyPr>
                  <a:lstStyle/>
                  <a:p>
                    <a:pPr algn="ctr" rtl="0"/>
                    <a:r>
                      <a:rPr lang="ru-RU" sz="3600" b="1" kern="10" dirty="0" smtClean="0">
                        <a:ln w="19050">
                          <a:solidFill>
                            <a:srgbClr val="99CCFF"/>
                          </a:solidFill>
                          <a:round/>
                          <a:headEnd/>
                          <a:tailEnd/>
                        </a:ln>
                        <a:solidFill>
                          <a:srgbClr val="0066CC"/>
                        </a:solidFill>
                        <a:effectLst>
                          <a:outerShdw dist="35921" dir="2700000" algn="ctr" rotWithShape="0">
                            <a:srgbClr val="990000"/>
                          </a:outerShdw>
                        </a:effectLst>
                        <a:latin typeface="Cambria" pitchFamily="18" charset="0"/>
                      </a:rPr>
                      <a:t>плохо </a:t>
                    </a:r>
                    <a:r>
                      <a:rPr lang="ru-RU" sz="3600" b="1" kern="10" spc="0" dirty="0" smtClean="0">
                        <a:ln w="19050">
                          <a:solidFill>
                            <a:srgbClr val="99CCFF"/>
                          </a:solidFill>
                          <a:round/>
                          <a:headEnd/>
                          <a:tailEnd/>
                        </a:ln>
                        <a:solidFill>
                          <a:srgbClr val="0066CC"/>
                        </a:solidFill>
                        <a:effectLst>
                          <a:outerShdw dist="35921" dir="2700000" algn="ctr" rotWithShape="0">
                            <a:srgbClr val="990000"/>
                          </a:outerShdw>
                        </a:effectLst>
                        <a:latin typeface="Cambria" pitchFamily="18" charset="0"/>
                      </a:rPr>
                      <a:t>:</a:t>
                    </a:r>
                    <a:endParaRPr lang="ru-RU" sz="3600" b="1" kern="10" spc="0" dirty="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0066CC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Cambria" pitchFamily="18" charset="0"/>
                    </a:endParaRPr>
                  </a:p>
                </p:txBody>
              </p:sp>
              <p:grpSp>
                <p:nvGrpSpPr>
                  <p:cNvPr id="26" name="Группа 25"/>
                  <p:cNvGrpSpPr/>
                  <p:nvPr/>
                </p:nvGrpSpPr>
                <p:grpSpPr>
                  <a:xfrm>
                    <a:off x="899592" y="332656"/>
                    <a:ext cx="6336704" cy="2664296"/>
                    <a:chOff x="899592" y="332656"/>
                    <a:chExt cx="6336704" cy="2664296"/>
                  </a:xfrm>
                </p:grpSpPr>
                <p:grpSp>
                  <p:nvGrpSpPr>
                    <p:cNvPr id="25" name="Группа 24"/>
                    <p:cNvGrpSpPr/>
                    <p:nvPr/>
                  </p:nvGrpSpPr>
                  <p:grpSpPr>
                    <a:xfrm>
                      <a:off x="899592" y="332656"/>
                      <a:ext cx="6336704" cy="2376264"/>
                      <a:chOff x="899592" y="332656"/>
                      <a:chExt cx="6336704" cy="2376264"/>
                    </a:xfrm>
                  </p:grpSpPr>
                  <p:sp>
                    <p:nvSpPr>
                      <p:cNvPr id="5" name="WordArt 2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3419872" y="1844824"/>
                        <a:ext cx="2376264" cy="648072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3600" b="1" kern="10" dirty="0" smtClean="0">
                            <a:ln w="19050">
                              <a:solidFill>
                                <a:srgbClr val="99CCFF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66CC"/>
                            </a:solidFill>
                            <a:effectLst>
                              <a:outerShdw dist="35921" dir="2700000" algn="ctr" rotWithShape="0">
                                <a:srgbClr val="990000"/>
                              </a:outerShdw>
                            </a:effectLst>
                            <a:latin typeface="Cambria" pitchFamily="18" charset="0"/>
                          </a:rPr>
                          <a:t>безопасно </a:t>
                        </a:r>
                        <a:r>
                          <a:rPr lang="ru-RU" sz="3600" b="1" kern="10" spc="0" dirty="0" smtClean="0">
                            <a:ln w="19050">
                              <a:solidFill>
                                <a:srgbClr val="99CCFF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66CC"/>
                            </a:solidFill>
                            <a:effectLst>
                              <a:outerShdw dist="35921" dir="2700000" algn="ctr" rotWithShape="0">
                                <a:srgbClr val="990000"/>
                              </a:outerShdw>
                            </a:effectLst>
                            <a:latin typeface="Cambria" pitchFamily="18" charset="0"/>
                          </a:rPr>
                          <a:t>:</a:t>
                        </a:r>
                        <a:endParaRPr lang="ru-RU" sz="3600" b="1" kern="10" spc="0" dirty="0">
                          <a:ln w="19050">
                            <a:solidFill>
                              <a:srgbClr val="99CCFF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66CC"/>
                          </a:solidFill>
                          <a:effectLst>
                            <a:outerShdw dist="35921" dir="2700000" algn="ctr" rotWithShape="0">
                              <a:srgbClr val="990000"/>
                            </a:outerShdw>
                          </a:effectLst>
                          <a:latin typeface="Cambria" pitchFamily="18" charset="0"/>
                        </a:endParaRPr>
                      </a:p>
                    </p:txBody>
                  </p:sp>
                  <p:grpSp>
                    <p:nvGrpSpPr>
                      <p:cNvPr id="24" name="Группа 23"/>
                      <p:cNvGrpSpPr/>
                      <p:nvPr/>
                    </p:nvGrpSpPr>
                    <p:grpSpPr>
                      <a:xfrm>
                        <a:off x="899592" y="332656"/>
                        <a:ext cx="6336704" cy="2376264"/>
                        <a:chOff x="899592" y="332656"/>
                        <a:chExt cx="6336704" cy="2376264"/>
                      </a:xfrm>
                    </p:grpSpPr>
                    <p:grpSp>
                      <p:nvGrpSpPr>
                        <p:cNvPr id="23" name="Группа 22"/>
                        <p:cNvGrpSpPr/>
                        <p:nvPr/>
                      </p:nvGrpSpPr>
                      <p:grpSpPr>
                        <a:xfrm>
                          <a:off x="971600" y="332656"/>
                          <a:ext cx="6264696" cy="1872208"/>
                          <a:chOff x="971600" y="332656"/>
                          <a:chExt cx="6264696" cy="1872208"/>
                        </a:xfrm>
                      </p:grpSpPr>
                      <p:sp>
                        <p:nvSpPr>
                          <p:cNvPr id="6" name="WordArt 2"/>
                          <p:cNvSpPr>
                            <a:spLocks noChangeArrowheads="1" noChangeShapeType="1" noTextEdit="1"/>
                          </p:cNvSpPr>
                          <p:nvPr/>
                        </p:nvSpPr>
                        <p:spPr bwMode="auto">
                          <a:xfrm>
                            <a:off x="971600" y="1700808"/>
                            <a:ext cx="1800200" cy="504056"/>
                          </a:xfrm>
                          <a:prstGeom prst="rect">
                            <a:avLst/>
                          </a:prstGeom>
                        </p:spPr>
                        <p:txBody>
                          <a:bodyPr wrap="none" fromWordArt="1">
                            <a:prstTxWarp prst="textPlain">
                              <a:avLst>
                                <a:gd name="adj" fmla="val 50000"/>
                              </a:avLst>
                            </a:prstTxWarp>
                          </a:bodyPr>
                          <a:lstStyle/>
                          <a:p>
                            <a:pPr algn="ctr" rtl="0"/>
                            <a:r>
                              <a:rPr lang="ru-RU" sz="3600" b="1" kern="10" dirty="0" smtClean="0">
                                <a:ln w="19050">
                                  <a:solidFill>
                                    <a:srgbClr val="99CCFF"/>
                                  </a:solidFill>
                                  <a:round/>
                                  <a:headEnd/>
                                  <a:tailEnd/>
                                </a:ln>
                                <a:solidFill>
                                  <a:srgbClr val="0066CC"/>
                                </a:solidFill>
                                <a:effectLst>
                                  <a:outerShdw dist="35921" dir="2700000" algn="ctr" rotWithShape="0">
                                    <a:srgbClr val="990000"/>
                                  </a:outerShdw>
                                </a:effectLst>
                                <a:latin typeface="Cambria" pitchFamily="18" charset="0"/>
                              </a:rPr>
                              <a:t>легко </a:t>
                            </a:r>
                            <a:r>
                              <a:rPr lang="ru-RU" sz="3600" b="1" kern="10" spc="0" dirty="0" smtClean="0">
                                <a:ln w="19050">
                                  <a:solidFill>
                                    <a:srgbClr val="99CCFF"/>
                                  </a:solidFill>
                                  <a:round/>
                                  <a:headEnd/>
                                  <a:tailEnd/>
                                </a:ln>
                                <a:solidFill>
                                  <a:srgbClr val="0066CC"/>
                                </a:solidFill>
                                <a:effectLst>
                                  <a:outerShdw dist="35921" dir="2700000" algn="ctr" rotWithShape="0">
                                    <a:srgbClr val="990000"/>
                                  </a:outerShdw>
                                </a:effectLst>
                                <a:latin typeface="Cambria" pitchFamily="18" charset="0"/>
                              </a:rPr>
                              <a:t>:</a:t>
                            </a:r>
                            <a:endParaRPr lang="ru-RU" sz="3600" b="1" kern="10" spc="0" dirty="0">
                              <a:ln w="19050">
                                <a:solidFill>
                                  <a:srgbClr val="99CCFF"/>
                                </a:solidFill>
                                <a:round/>
                                <a:headEnd/>
                                <a:tailEnd/>
                              </a:ln>
                              <a:solidFill>
                                <a:srgbClr val="0066CC"/>
                              </a:solidFill>
                              <a:effectLst>
                                <a:outerShdw dist="35921" dir="2700000" algn="ctr" rotWithShape="0">
                                  <a:srgbClr val="990000"/>
                                </a:outerShdw>
                              </a:effectLst>
                              <a:latin typeface="Cambria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22" name="Группа 21"/>
                          <p:cNvGrpSpPr/>
                          <p:nvPr/>
                        </p:nvGrpSpPr>
                        <p:grpSpPr>
                          <a:xfrm>
                            <a:off x="2123728" y="332656"/>
                            <a:ext cx="5112568" cy="1728192"/>
                            <a:chOff x="2123728" y="332656"/>
                            <a:chExt cx="5112568" cy="1728192"/>
                          </a:xfrm>
                        </p:grpSpPr>
                        <p:cxnSp>
                          <p:nvCxnSpPr>
                            <p:cNvPr id="12" name="Прямая со стрелкой 11"/>
                            <p:cNvCxnSpPr/>
                            <p:nvPr/>
                          </p:nvCxnSpPr>
                          <p:spPr>
                            <a:xfrm>
                              <a:off x="5580112" y="1196752"/>
                              <a:ext cx="1656184" cy="864096"/>
                            </a:xfrm>
                            <a:prstGeom prst="straightConnector1">
                              <a:avLst/>
                            </a:prstGeom>
                            <a:ln w="28575">
                              <a:solidFill>
                                <a:srgbClr val="FF0000"/>
                              </a:solidFill>
                              <a:tailEnd type="arrow"/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21" name="Группа 20"/>
                            <p:cNvGrpSpPr/>
                            <p:nvPr/>
                          </p:nvGrpSpPr>
                          <p:grpSpPr>
                            <a:xfrm>
                              <a:off x="2123728" y="332656"/>
                              <a:ext cx="3672408" cy="1512168"/>
                              <a:chOff x="2123728" y="332656"/>
                              <a:chExt cx="3672408" cy="1512168"/>
                            </a:xfrm>
                          </p:grpSpPr>
                          <p:grpSp>
                            <p:nvGrpSpPr>
                              <p:cNvPr id="16" name="Группа 15"/>
                              <p:cNvGrpSpPr/>
                              <p:nvPr/>
                            </p:nvGrpSpPr>
                            <p:grpSpPr>
                              <a:xfrm>
                                <a:off x="2123728" y="332656"/>
                                <a:ext cx="3672408" cy="1296144"/>
                                <a:chOff x="2123728" y="332656"/>
                                <a:chExt cx="3672408" cy="1296144"/>
                              </a:xfrm>
                            </p:grpSpPr>
                            <p:sp>
                              <p:nvSpPr>
                                <p:cNvPr id="4" name="WordArt 2"/>
                                <p:cNvSpPr>
                                  <a:spLocks noChangeArrowheads="1" noChangeShapeType="1" noTextEdit="1"/>
                                </p:cNvSpPr>
                                <p:nvPr/>
                              </p:nvSpPr>
                              <p:spPr bwMode="auto">
                                <a:xfrm>
                                  <a:off x="3131840" y="332656"/>
                                  <a:ext cx="2664296" cy="864096"/>
                                </a:xfrm>
                                <a:prstGeom prst="rect">
                                  <a:avLst/>
                                </a:prstGeom>
                              </p:spPr>
                              <p:txBody>
                                <a:bodyPr wrap="none" fromWordArt="1">
                                  <a:prstTxWarp prst="textPlain">
                                    <a:avLst>
                                      <a:gd name="adj" fmla="val 50000"/>
                                    </a:avLst>
                                  </a:prstTxWarp>
                                </a:bodyPr>
                                <a:lstStyle/>
                                <a:p>
                                  <a:pPr algn="ctr" rtl="0"/>
                                  <a:r>
                                    <a:rPr lang="ru-RU" sz="3600" b="1" kern="10" dirty="0" smtClean="0">
                                      <a:ln w="19050">
                                        <a:solidFill>
                                          <a:srgbClr val="99CCFF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solidFill>
                                        <a:srgbClr val="0066CC"/>
                                      </a:solidFill>
                                      <a:effectLst>
                                        <a:outerShdw dist="35921" dir="2700000" algn="ctr" rotWithShape="0">
                                          <a:srgbClr val="990000"/>
                                        </a:outerShdw>
                                      </a:effectLst>
                                      <a:latin typeface="Cambria" pitchFamily="18" charset="0"/>
                                    </a:rPr>
                                    <a:t>Восприятие  </a:t>
                                  </a:r>
                                  <a:r>
                                    <a:rPr lang="ru-RU" sz="3600" b="1" kern="10" spc="0" dirty="0" smtClean="0">
                                      <a:ln w="19050">
                                        <a:solidFill>
                                          <a:srgbClr val="99CCFF"/>
                                        </a:solidFill>
                                        <a:round/>
                                        <a:headEnd/>
                                        <a:tailEnd/>
                                      </a:ln>
                                      <a:solidFill>
                                        <a:srgbClr val="0066CC"/>
                                      </a:solidFill>
                                      <a:effectLst>
                                        <a:outerShdw dist="35921" dir="2700000" algn="ctr" rotWithShape="0">
                                          <a:srgbClr val="990000"/>
                                        </a:outerShdw>
                                      </a:effectLst>
                                      <a:latin typeface="Cambria" pitchFamily="18" charset="0"/>
                                    </a:rPr>
                                    <a:t> </a:t>
                                  </a:r>
                                  <a:endParaRPr lang="ru-RU" sz="3600" b="1" kern="10" spc="0" dirty="0">
                                    <a:ln w="19050">
                                      <a:solidFill>
                                        <a:srgbClr val="99CCFF"/>
                                      </a:solidFill>
                                      <a:round/>
                                      <a:headEnd/>
                                      <a:tailEnd/>
                                    </a:ln>
                                    <a:solidFill>
                                      <a:srgbClr val="0066CC"/>
                                    </a:solidFill>
                                    <a:effectLst>
                                      <a:outerShdw dist="35921" dir="2700000" algn="ctr" rotWithShape="0">
                                        <a:srgbClr val="990000"/>
                                      </a:outerShdw>
                                    </a:effectLst>
                                    <a:latin typeface="Cambria" pitchFamily="18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10" name="Прямая со стрелкой 9"/>
                                <p:cNvCxnSpPr/>
                                <p:nvPr/>
                              </p:nvCxnSpPr>
                              <p:spPr>
                                <a:xfrm flipH="1">
                                  <a:off x="2123728" y="1196752"/>
                                  <a:ext cx="1440160" cy="432048"/>
                                </a:xfrm>
                                <a:prstGeom prst="straightConnector1">
                                  <a:avLst/>
                                </a:prstGeom>
                                <a:ln w="28575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15" name="Прямая со стрелкой 14"/>
                              <p:cNvCxnSpPr/>
                              <p:nvPr/>
                            </p:nvCxnSpPr>
                            <p:spPr>
                              <a:xfrm>
                                <a:off x="4427984" y="1196752"/>
                                <a:ext cx="0" cy="648072"/>
                              </a:xfrm>
                              <a:prstGeom prst="straightConnector1">
                                <a:avLst/>
                              </a:prstGeom>
                              <a:ln w="28575">
                                <a:solidFill>
                                  <a:srgbClr val="FF0000"/>
                                </a:solidFill>
                                <a:tailEnd type="arrow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cxnSp>
                      <p:nvCxnSpPr>
                        <p:cNvPr id="17" name="Прямая со стрелкой 16"/>
                        <p:cNvCxnSpPr/>
                        <p:nvPr/>
                      </p:nvCxnSpPr>
                      <p:spPr>
                        <a:xfrm>
                          <a:off x="899592" y="2060848"/>
                          <a:ext cx="0" cy="648072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18" name="Прямая со стрелкой 17"/>
                    <p:cNvCxnSpPr/>
                    <p:nvPr/>
                  </p:nvCxnSpPr>
                  <p:spPr>
                    <a:xfrm>
                      <a:off x="3347864" y="2348880"/>
                      <a:ext cx="0" cy="648072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19" name="Прямая со стрелкой 18"/>
                <p:cNvCxnSpPr/>
                <p:nvPr/>
              </p:nvCxnSpPr>
              <p:spPr>
                <a:xfrm>
                  <a:off x="6300192" y="2780928"/>
                  <a:ext cx="0" cy="648072"/>
                </a:xfrm>
                <a:prstGeom prst="straightConnector1">
                  <a:avLst/>
                </a:prstGeom>
                <a:ln w="28575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" name="Рамка 1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467544" y="476672"/>
            <a:ext cx="8064896" cy="56502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Franklin Gothic Heavy" pitchFamily="34" charset="0"/>
              </a:rPr>
              <a:t>Основные вредные факторы:</a:t>
            </a:r>
            <a:endParaRPr lang="ru-RU" sz="3600" b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23728" y="1124744"/>
            <a:ext cx="6624736" cy="151216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2000" b="1" dirty="0" smtClean="0"/>
              <a:t>Компьютер требует  большой сосредоточенности. Увлекательные игры требуют  большого напряжения, которого в обычных условиях практически не бывает. Но психическую нагрузку можно уменьшить: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611560" y="332656"/>
            <a:ext cx="6984776" cy="2182262"/>
            <a:chOff x="611560" y="332656"/>
            <a:chExt cx="6984776" cy="2182262"/>
          </a:xfrm>
        </p:grpSpPr>
        <p:sp>
          <p:nvSpPr>
            <p:cNvPr id="4" name="WordArt 2"/>
            <p:cNvSpPr>
              <a:spLocks noChangeArrowheads="1" noChangeShapeType="1" noTextEdit="1"/>
            </p:cNvSpPr>
            <p:nvPr/>
          </p:nvSpPr>
          <p:spPr bwMode="auto">
            <a:xfrm>
              <a:off x="1403648" y="332656"/>
              <a:ext cx="6192688" cy="6480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3600" b="1" kern="1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Cambria" pitchFamily="18" charset="0"/>
                </a:rPr>
                <a:t>Психическая  нагрузка</a:t>
              </a:r>
              <a:r>
                <a:rPr lang="ru-RU" sz="3600" b="1" kern="10" spc="0" dirty="0" smtClean="0">
                  <a:ln w="19050">
                    <a:solidFill>
                      <a:srgbClr val="99CCFF"/>
                    </a:solidFill>
                    <a:round/>
                    <a:headEnd/>
                    <a:tailEnd/>
                  </a:ln>
                  <a:solidFill>
                    <a:srgbClr val="0066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Cambria" pitchFamily="18" charset="0"/>
                </a:rPr>
                <a:t>:</a:t>
              </a:r>
              <a:endParaRPr lang="ru-RU" sz="3600" b="1" kern="10" spc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ambria" pitchFamily="18" charset="0"/>
              </a:endParaRPr>
            </a:p>
          </p:txBody>
        </p:sp>
        <p:pic>
          <p:nvPicPr>
            <p:cNvPr id="10" name="Picture 9" descr="\\Server\E\рисунки\j0232139.wmf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11560" y="1268760"/>
              <a:ext cx="1512168" cy="1246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1043608" y="5157192"/>
            <a:ext cx="792088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Blip>
                <a:blip r:embed="rId4"/>
              </a:buBlip>
            </a:pPr>
            <a:r>
              <a:rPr lang="ru-RU" sz="4400" b="1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  <a:endParaRPr lang="ru-RU" sz="4400" b="1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  <p:sp>
        <p:nvSpPr>
          <p:cNvPr id="15" name="WordArt 2"/>
          <p:cNvSpPr>
            <a:spLocks noChangeArrowheads="1" noChangeShapeType="1" noTextEdit="1"/>
          </p:cNvSpPr>
          <p:nvPr/>
        </p:nvSpPr>
        <p:spPr bwMode="auto">
          <a:xfrm>
            <a:off x="4860032" y="5085184"/>
            <a:ext cx="792088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Blip>
                <a:blip r:embed="rId4"/>
              </a:buBlip>
            </a:pPr>
            <a:r>
              <a:rPr lang="ru-RU" sz="4400" b="1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Georgia"/>
              </a:rPr>
              <a:t> </a:t>
            </a:r>
            <a:endParaRPr lang="ru-RU" sz="4400" b="1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Georgia"/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323528" y="2492896"/>
            <a:ext cx="8280920" cy="3888432"/>
            <a:chOff x="323528" y="2492896"/>
            <a:chExt cx="8280920" cy="3888432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5508104" y="5301208"/>
              <a:ext cx="3096344" cy="100811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FF0000"/>
                  </a:solidFill>
                  <a:latin typeface="Franklin Gothic Heavy" pitchFamily="34" charset="0"/>
                </a:rPr>
                <a:t>Необходимо следить за содержательной стороной игр.</a:t>
              </a:r>
              <a:endParaRPr lang="ru-RU" sz="2000" dirty="0">
                <a:solidFill>
                  <a:srgbClr val="FF0000"/>
                </a:solidFill>
                <a:latin typeface="Franklin Gothic Heavy" pitchFamily="34" charset="0"/>
              </a:endParaRPr>
            </a:p>
          </p:txBody>
        </p:sp>
        <p:grpSp>
          <p:nvGrpSpPr>
            <p:cNvPr id="27" name="Группа 26"/>
            <p:cNvGrpSpPr/>
            <p:nvPr/>
          </p:nvGrpSpPr>
          <p:grpSpPr>
            <a:xfrm>
              <a:off x="323528" y="2492896"/>
              <a:ext cx="7776864" cy="3888432"/>
              <a:chOff x="323528" y="2492896"/>
              <a:chExt cx="7776864" cy="3888432"/>
            </a:xfrm>
          </p:grpSpPr>
          <p:sp>
            <p:nvSpPr>
              <p:cNvPr id="14" name="Прямоугольник 13"/>
              <p:cNvSpPr/>
              <p:nvPr/>
            </p:nvSpPr>
            <p:spPr>
              <a:xfrm>
                <a:off x="1691680" y="5373216"/>
                <a:ext cx="2448272" cy="100811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rgbClr val="FF0000"/>
                    </a:solidFill>
                    <a:latin typeface="Franklin Gothic Heavy" pitchFamily="34" charset="0"/>
                  </a:rPr>
                  <a:t>В работе следует делать перерывы.</a:t>
                </a:r>
                <a:endParaRPr lang="ru-RU" sz="2000" dirty="0">
                  <a:solidFill>
                    <a:srgbClr val="FF0000"/>
                  </a:solidFill>
                  <a:latin typeface="Franklin Gothic Heavy" pitchFamily="34" charset="0"/>
                </a:endParaRPr>
              </a:p>
            </p:txBody>
          </p:sp>
          <p:grpSp>
            <p:nvGrpSpPr>
              <p:cNvPr id="26" name="Группа 25"/>
              <p:cNvGrpSpPr/>
              <p:nvPr/>
            </p:nvGrpSpPr>
            <p:grpSpPr>
              <a:xfrm>
                <a:off x="323528" y="2492896"/>
                <a:ext cx="7776864" cy="2833837"/>
                <a:chOff x="323528" y="2492896"/>
                <a:chExt cx="7776864" cy="2833837"/>
              </a:xfrm>
            </p:grpSpPr>
            <p:grpSp>
              <p:nvGrpSpPr>
                <p:cNvPr id="24" name="Группа 23"/>
                <p:cNvGrpSpPr/>
                <p:nvPr/>
              </p:nvGrpSpPr>
              <p:grpSpPr>
                <a:xfrm>
                  <a:off x="1115616" y="2492896"/>
                  <a:ext cx="6984776" cy="2664296"/>
                  <a:chOff x="1115616" y="2492896"/>
                  <a:chExt cx="6984776" cy="2664296"/>
                </a:xfrm>
              </p:grpSpPr>
              <p:pic>
                <p:nvPicPr>
                  <p:cNvPr id="7" name="i-main-pic" descr="Картинка 29 из 19439"/>
                  <p:cNvPicPr>
                    <a:picLocks noChangeAspect="1" noChangeArrowheads="1"/>
                  </p:cNvPicPr>
                  <p:nvPr/>
                </p:nvPicPr>
                <p:blipFill>
                  <a:blip r:embed="rId5" cstate="email"/>
                  <a:srcRect/>
                  <a:stretch>
                    <a:fillRect/>
                  </a:stretch>
                </p:blipFill>
                <p:spPr bwMode="auto">
                  <a:xfrm>
                    <a:off x="6156176" y="3356992"/>
                    <a:ext cx="1944216" cy="1791729"/>
                  </a:xfrm>
                  <a:prstGeom prst="rect">
                    <a:avLst/>
                  </a:prstGeom>
                  <a:noFill/>
                  <a:ln w="9525">
                    <a:solidFill>
                      <a:schemeClr val="accent6">
                        <a:lumMod val="75000"/>
                      </a:schemeClr>
                    </a:solidFill>
                    <a:miter lim="800000"/>
                    <a:headEnd/>
                    <a:tailEnd/>
                  </a:ln>
                </p:spPr>
              </p:pic>
              <p:grpSp>
                <p:nvGrpSpPr>
                  <p:cNvPr id="22" name="Группа 21"/>
                  <p:cNvGrpSpPr/>
                  <p:nvPr/>
                </p:nvGrpSpPr>
                <p:grpSpPr>
                  <a:xfrm>
                    <a:off x="1115616" y="2492896"/>
                    <a:ext cx="4824536" cy="2664296"/>
                    <a:chOff x="1115616" y="2492896"/>
                    <a:chExt cx="4824536" cy="2664296"/>
                  </a:xfrm>
                </p:grpSpPr>
                <p:cxnSp>
                  <p:nvCxnSpPr>
                    <p:cNvPr id="19" name="Прямая со стрелкой 18"/>
                    <p:cNvCxnSpPr/>
                    <p:nvPr/>
                  </p:nvCxnSpPr>
                  <p:spPr>
                    <a:xfrm>
                      <a:off x="5364088" y="2492896"/>
                      <a:ext cx="576064" cy="2664296"/>
                    </a:xfrm>
                    <a:prstGeom prst="straightConnector1">
                      <a:avLst/>
                    </a:prstGeom>
                    <a:ln w="28575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1" name="Группа 20"/>
                    <p:cNvGrpSpPr/>
                    <p:nvPr/>
                  </p:nvGrpSpPr>
                  <p:grpSpPr>
                    <a:xfrm>
                      <a:off x="1115616" y="2492896"/>
                      <a:ext cx="4464496" cy="2664296"/>
                      <a:chOff x="1115616" y="2492896"/>
                      <a:chExt cx="4464496" cy="2664296"/>
                    </a:xfrm>
                  </p:grpSpPr>
                  <p:pic>
                    <p:nvPicPr>
                      <p:cNvPr id="9" name="Picture 4" descr="J0282748"/>
                      <p:cNvPicPr>
                        <a:picLocks noChangeAspect="1" noChangeArrowheads="1" noCrop="1"/>
                      </p:cNvPicPr>
                      <p:nvPr/>
                    </p:nvPicPr>
                    <p:blipFill>
                      <a:blip r:embed="rId6" cstate="email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3356992"/>
                        <a:ext cx="1512168" cy="150937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grpSp>
                    <p:nvGrpSpPr>
                      <p:cNvPr id="20" name="Группа 19"/>
                      <p:cNvGrpSpPr/>
                      <p:nvPr/>
                    </p:nvGrpSpPr>
                    <p:grpSpPr>
                      <a:xfrm>
                        <a:off x="1115616" y="2492896"/>
                        <a:ext cx="3096344" cy="2664296"/>
                        <a:chOff x="1115616" y="2492896"/>
                        <a:chExt cx="3096344" cy="2664296"/>
                      </a:xfrm>
                    </p:grpSpPr>
                    <p:pic>
                      <p:nvPicPr>
                        <p:cNvPr id="6" name="i-main-pic" descr="Картинка 3 из 12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 cstate="email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616" y="2924944"/>
                          <a:ext cx="2451501" cy="181197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accent6">
                              <a:lumMod val="75000"/>
                            </a:schemeClr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  <p:cxnSp>
                      <p:nvCxnSpPr>
                        <p:cNvPr id="23" name="Прямая со стрелкой 22"/>
                        <p:cNvCxnSpPr/>
                        <p:nvPr/>
                      </p:nvCxnSpPr>
                      <p:spPr>
                        <a:xfrm flipH="1">
                          <a:off x="3635896" y="2492896"/>
                          <a:ext cx="576064" cy="2664296"/>
                        </a:xfrm>
                        <a:prstGeom prst="straightConnector1">
                          <a:avLst/>
                        </a:prstGeom>
                        <a:ln w="28575">
                          <a:solidFill>
                            <a:srgbClr val="FF0000"/>
                          </a:solidFill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pic>
              <p:nvPicPr>
                <p:cNvPr id="25" name="Picture 7" descr="j0299763"/>
                <p:cNvPicPr>
                  <a:picLocks noChangeAspect="1" noChangeArrowheads="1"/>
                </p:cNvPicPr>
                <p:nvPr/>
              </p:nvPicPr>
              <p:blipFill>
                <a:blip r:embed="rId8" cstate="email"/>
                <a:srcRect/>
                <a:stretch>
                  <a:fillRect/>
                </a:stretch>
              </p:blipFill>
              <p:spPr bwMode="auto">
                <a:xfrm>
                  <a:off x="323528" y="4437112"/>
                  <a:ext cx="1080120" cy="8896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3672408" cy="4525963"/>
          </a:xfrm>
        </p:spPr>
        <p:txBody>
          <a:bodyPr>
            <a:normAutofit/>
          </a:bodyPr>
          <a:lstStyle/>
          <a:p>
            <a:pPr lvl="0">
              <a:buBlip>
                <a:blip r:embed="rId2"/>
              </a:buBlip>
            </a:pPr>
            <a:r>
              <a:rPr lang="ru-RU" sz="1800" b="1" dirty="0" smtClean="0">
                <a:latin typeface="Century Schoolbook" pitchFamily="18" charset="0"/>
              </a:rPr>
              <a:t>В ходе  компьютерных игр дети: </a:t>
            </a:r>
          </a:p>
          <a:p>
            <a:pPr lvl="0">
              <a:buBlip>
                <a:blip r:embed="rId2"/>
              </a:buBlip>
            </a:pPr>
            <a:r>
              <a:rPr lang="ru-RU" sz="1800" b="1" dirty="0" smtClean="0">
                <a:latin typeface="Century Schoolbook" pitchFamily="18" charset="0"/>
              </a:rPr>
              <a:t>приобщаются к исследовательской работе, совершенно не замечая этого, </a:t>
            </a:r>
          </a:p>
          <a:p>
            <a:pPr lvl="0">
              <a:buBlip>
                <a:blip r:embed="rId2"/>
              </a:buBlip>
            </a:pPr>
            <a:r>
              <a:rPr lang="ru-RU" sz="1800" b="1" dirty="0" smtClean="0">
                <a:latin typeface="Century Schoolbook" pitchFamily="18" charset="0"/>
              </a:rPr>
              <a:t>у них развиваются умения:</a:t>
            </a:r>
          </a:p>
          <a:p>
            <a:pPr lvl="0">
              <a:buFont typeface="+mj-lt"/>
              <a:buAutoNum type="arabicParenR"/>
            </a:pPr>
            <a:r>
              <a:rPr lang="ru-RU" sz="1800" b="1" dirty="0" smtClean="0">
                <a:latin typeface="Century Schoolbook" pitchFamily="18" charset="0"/>
              </a:rPr>
              <a:t>получать, анализировать и интерпретировать информацию; </a:t>
            </a:r>
          </a:p>
          <a:p>
            <a:pPr lvl="0">
              <a:buFont typeface="+mj-lt"/>
              <a:buAutoNum type="arabicParenR"/>
            </a:pPr>
            <a:r>
              <a:rPr lang="ru-RU" sz="1800" b="1" dirty="0" smtClean="0">
                <a:latin typeface="Century Schoolbook" pitchFamily="18" charset="0"/>
              </a:rPr>
              <a:t>создавать гипотезы и делать выводы; </a:t>
            </a:r>
          </a:p>
          <a:p>
            <a:pPr lvl="0">
              <a:buFont typeface="+mj-lt"/>
              <a:buAutoNum type="arabicParenR"/>
            </a:pPr>
            <a:r>
              <a:rPr lang="ru-RU" sz="1800" b="1" dirty="0" smtClean="0">
                <a:latin typeface="Century Schoolbook" pitchFamily="18" charset="0"/>
              </a:rPr>
              <a:t>корректировать свои дальнейшие действия. </a:t>
            </a:r>
          </a:p>
          <a:p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827584" y="260648"/>
            <a:ext cx="8025680" cy="5832647"/>
            <a:chOff x="827584" y="260648"/>
            <a:chExt cx="8025680" cy="5832647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827584" y="260648"/>
              <a:ext cx="8025680" cy="3670667"/>
              <a:chOff x="827584" y="260648"/>
              <a:chExt cx="8025680" cy="3670667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5364088" y="3284984"/>
                <a:ext cx="3312367" cy="64633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ru-RU" sz="24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rPr>
                  <a:t>развлекательные</a:t>
                </a:r>
                <a:r>
                  <a:rPr lang="ru-RU" sz="3600" b="1" cap="none" spc="0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Century Schoolbook" pitchFamily="18" charset="0"/>
                  </a:rPr>
                  <a:t> </a:t>
                </a:r>
                <a:endParaRPr lang="ru-RU" sz="3600" b="1" cap="none" spc="0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entury Schoolbook" pitchFamily="18" charset="0"/>
                </a:endParaRPr>
              </a:p>
            </p:txBody>
          </p:sp>
          <p:grpSp>
            <p:nvGrpSpPr>
              <p:cNvPr id="19" name="Группа 18"/>
              <p:cNvGrpSpPr/>
              <p:nvPr/>
            </p:nvGrpSpPr>
            <p:grpSpPr>
              <a:xfrm>
                <a:off x="827584" y="260648"/>
                <a:ext cx="8025680" cy="2952328"/>
                <a:chOff x="827584" y="260648"/>
                <a:chExt cx="8025680" cy="2952328"/>
              </a:xfrm>
            </p:grpSpPr>
            <p:sp>
              <p:nvSpPr>
                <p:cNvPr id="7" name="Прямоугольник 6"/>
                <p:cNvSpPr/>
                <p:nvPr/>
              </p:nvSpPr>
              <p:spPr>
                <a:xfrm>
                  <a:off x="5652120" y="2276872"/>
                  <a:ext cx="3024336" cy="830997"/>
                </a:xfrm>
                <a:prstGeom prst="rect">
                  <a:avLst/>
                </a:prstGeom>
                <a:noFill/>
                <a:ln>
                  <a:solidFill>
                    <a:schemeClr val="accent1"/>
                  </a:solidFill>
                </a:ln>
              </p:spPr>
              <p:txBody>
                <a:bodyPr wrap="square" lIns="91440" tIns="45720" rIns="91440" bIns="45720">
                  <a:spAutoFit/>
                </a:bodyPr>
                <a:lstStyle/>
                <a:p>
                  <a:pPr algn="ctr"/>
                  <a:r>
                    <a:rPr lang="ru-RU" sz="2400" b="1" cap="none" spc="0" dirty="0" err="1" smtClean="0">
                      <a:ln w="1905"/>
                      <a:gradFill>
                        <a:gsLst>
                          <a:gs pos="0">
                            <a:schemeClr val="accent6">
                              <a:shade val="20000"/>
                              <a:satMod val="200000"/>
                            </a:schemeClr>
                          </a:gs>
                          <a:gs pos="78000">
                            <a:schemeClr val="accent6">
                              <a:tint val="90000"/>
                              <a:shade val="89000"/>
                              <a:satMod val="220000"/>
                            </a:schemeClr>
                          </a:gs>
                          <a:gs pos="100000">
                            <a:schemeClr val="accent6">
                              <a:tint val="12000"/>
                              <a:satMod val="255000"/>
                            </a:schemeClr>
                          </a:gs>
                        </a:gsLst>
                        <a:lin ang="5400000"/>
                      </a:gra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обучающе</a:t>
                  </a:r>
                  <a:r>
                    <a:rPr lang="ru-RU" sz="2400" b="1" cap="none" spc="0" dirty="0" smtClean="0">
                      <a:ln w="1905"/>
                      <a:gradFill>
                        <a:gsLst>
                          <a:gs pos="0">
                            <a:schemeClr val="accent6">
                              <a:shade val="20000"/>
                              <a:satMod val="200000"/>
                            </a:schemeClr>
                          </a:gs>
                          <a:gs pos="78000">
                            <a:schemeClr val="accent6">
                              <a:tint val="90000"/>
                              <a:shade val="89000"/>
                              <a:satMod val="220000"/>
                            </a:schemeClr>
                          </a:gs>
                          <a:gs pos="100000">
                            <a:schemeClr val="accent6">
                              <a:tint val="12000"/>
                              <a:satMod val="255000"/>
                            </a:schemeClr>
                          </a:gs>
                        </a:gsLst>
                        <a:lin ang="5400000"/>
                      </a:gra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  <a:latin typeface="Arial Black" pitchFamily="34" charset="0"/>
                    </a:rPr>
                    <a:t> - развивающие </a:t>
                  </a:r>
                  <a:endParaRPr lang="ru-RU" sz="2400" b="1" cap="none" spc="0" dirty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Arial Black" pitchFamily="34" charset="0"/>
                  </a:endParaRPr>
                </a:p>
              </p:txBody>
            </p:sp>
            <p:grpSp>
              <p:nvGrpSpPr>
                <p:cNvPr id="15" name="Группа 14"/>
                <p:cNvGrpSpPr/>
                <p:nvPr/>
              </p:nvGrpSpPr>
              <p:grpSpPr>
                <a:xfrm>
                  <a:off x="827584" y="260648"/>
                  <a:ext cx="8025680" cy="2952328"/>
                  <a:chOff x="827584" y="260648"/>
                  <a:chExt cx="8025680" cy="2952328"/>
                </a:xfrm>
              </p:grpSpPr>
              <p:cxnSp>
                <p:nvCxnSpPr>
                  <p:cNvPr id="5" name="Прямая со стрелкой 4"/>
                  <p:cNvCxnSpPr/>
                  <p:nvPr/>
                </p:nvCxnSpPr>
                <p:spPr>
                  <a:xfrm flipH="1">
                    <a:off x="1547664" y="1124744"/>
                    <a:ext cx="1584176" cy="72008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4" name="Группа 13"/>
                  <p:cNvGrpSpPr/>
                  <p:nvPr/>
                </p:nvGrpSpPr>
                <p:grpSpPr>
                  <a:xfrm>
                    <a:off x="827584" y="260648"/>
                    <a:ext cx="8025680" cy="2952328"/>
                    <a:chOff x="827584" y="260648"/>
                    <a:chExt cx="8025680" cy="2952328"/>
                  </a:xfrm>
                </p:grpSpPr>
                <p:cxnSp>
                  <p:nvCxnSpPr>
                    <p:cNvPr id="9" name="Прямая со стрелкой 8"/>
                    <p:cNvCxnSpPr/>
                    <p:nvPr/>
                  </p:nvCxnSpPr>
                  <p:spPr>
                    <a:xfrm>
                      <a:off x="4572000" y="1124744"/>
                      <a:ext cx="792088" cy="2088232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" name="Группа 12"/>
                    <p:cNvGrpSpPr/>
                    <p:nvPr/>
                  </p:nvGrpSpPr>
                  <p:grpSpPr>
                    <a:xfrm>
                      <a:off x="827584" y="260648"/>
                      <a:ext cx="8025680" cy="1944216"/>
                      <a:chOff x="827584" y="260648"/>
                      <a:chExt cx="8025680" cy="1944216"/>
                    </a:xfrm>
                  </p:grpSpPr>
                  <p:cxnSp>
                    <p:nvCxnSpPr>
                      <p:cNvPr id="6" name="Прямая со стрелкой 5"/>
                      <p:cNvCxnSpPr/>
                      <p:nvPr/>
                    </p:nvCxnSpPr>
                    <p:spPr>
                      <a:xfrm>
                        <a:off x="4572000" y="1124744"/>
                        <a:ext cx="1800200" cy="1080120"/>
                      </a:xfrm>
                      <a:prstGeom prst="straightConnector1">
                        <a:avLst/>
                      </a:prstGeom>
                      <a:ln w="38100">
                        <a:solidFill>
                          <a:srgbClr val="FF0000"/>
                        </a:solidFill>
                        <a:tailEnd type="arrow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2" name="Группа 11"/>
                      <p:cNvGrpSpPr/>
                      <p:nvPr/>
                    </p:nvGrpSpPr>
                    <p:grpSpPr>
                      <a:xfrm>
                        <a:off x="827584" y="260648"/>
                        <a:ext cx="8025680" cy="1800200"/>
                        <a:chOff x="827584" y="260648"/>
                        <a:chExt cx="8025680" cy="1800200"/>
                      </a:xfrm>
                    </p:grpSpPr>
                    <p:sp>
                      <p:nvSpPr>
                        <p:cNvPr id="4" name="WordArt 2"/>
                        <p:cNvSpPr>
                          <a:spLocks noChangeArrowheads="1" noChangeShapeType="1" noTextEdit="1"/>
                        </p:cNvSpPr>
                        <p:nvPr/>
                      </p:nvSpPr>
                      <p:spPr bwMode="auto">
                        <a:xfrm>
                          <a:off x="827584" y="332656"/>
                          <a:ext cx="5256584" cy="792088"/>
                        </a:xfrm>
                        <a:prstGeom prst="rect">
                          <a:avLst/>
                        </a:prstGeom>
                      </p:spPr>
                      <p:txBody>
                        <a:bodyPr wrap="none" fromWordArt="1">
                          <a:prstTxWarp prst="textPlain">
                            <a:avLst>
                              <a:gd name="adj" fmla="val 50000"/>
                            </a:avLst>
                          </a:prstTxWarp>
                        </a:bodyPr>
                        <a:lstStyle/>
                        <a:p>
                          <a:pPr algn="ctr" rtl="0"/>
                          <a:r>
                            <a:rPr lang="ru-RU" sz="3600" b="1" kern="10" dirty="0" smtClean="0">
                              <a:ln w="19050">
                                <a:solidFill>
                                  <a:srgbClr val="99CCFF"/>
                                </a:solidFill>
                                <a:round/>
                                <a:headEnd/>
                                <a:tailEnd/>
                              </a:ln>
                              <a:solidFill>
                                <a:srgbClr val="FF0000"/>
                              </a:solidFill>
                              <a:effectLst>
                                <a:outerShdw dist="35921" dir="2700000" algn="ctr" rotWithShape="0">
                                  <a:srgbClr val="990000"/>
                                </a:outerShdw>
                              </a:effectLst>
                              <a:latin typeface="Franklin Gothic Heavy" pitchFamily="34" charset="0"/>
                            </a:rPr>
                            <a:t>Компьютерные игры :</a:t>
                          </a:r>
                          <a:r>
                            <a:rPr lang="ru-RU" sz="3600" b="1" kern="10" spc="0" dirty="0" smtClean="0">
                              <a:ln w="19050">
                                <a:solidFill>
                                  <a:srgbClr val="99CCFF"/>
                                </a:solidFill>
                                <a:round/>
                                <a:headEnd/>
                                <a:tailEnd/>
                              </a:ln>
                              <a:solidFill>
                                <a:srgbClr val="FF0000"/>
                              </a:solidFill>
                              <a:effectLst>
                                <a:outerShdw dist="35921" dir="2700000" algn="ctr" rotWithShape="0">
                                  <a:srgbClr val="990000"/>
                                </a:outerShdw>
                              </a:effectLst>
                              <a:latin typeface="Franklin Gothic Heavy" pitchFamily="34" charset="0"/>
                            </a:rPr>
                            <a:t>   </a:t>
                          </a:r>
                          <a:endParaRPr lang="ru-RU" sz="3600" b="1" kern="10" spc="0" dirty="0">
                            <a:ln w="19050">
                              <a:solidFill>
                                <a:srgbClr val="99CCFF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FF0000"/>
                            </a:solidFill>
                            <a:effectLst>
                              <a:outerShdw dist="35921" dir="2700000" algn="ctr" rotWithShape="0">
                                <a:srgbClr val="990000"/>
                              </a:outerShdw>
                            </a:effectLst>
                            <a:latin typeface="Franklin Gothic Heavy" pitchFamily="34" charset="0"/>
                          </a:endParaRPr>
                        </a:p>
                      </p:txBody>
                    </p:sp>
                    <p:pic>
                      <p:nvPicPr>
                        <p:cNvPr id="16" name="Picture 2" descr="C:\Users\Преподаватель\Desktop\i6с.jpg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 cstate="email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2997" y="260648"/>
                          <a:ext cx="2400267" cy="1800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grpSp>
                </p:grpSp>
              </p:grpSp>
            </p:grpSp>
          </p:grpSp>
        </p:grpSp>
        <p:sp>
          <p:nvSpPr>
            <p:cNvPr id="17" name="Содержимое 14"/>
            <p:cNvSpPr txBox="1">
              <a:spLocks/>
            </p:cNvSpPr>
            <p:nvPr/>
          </p:nvSpPr>
          <p:spPr>
            <a:xfrm>
              <a:off x="4427984" y="4077072"/>
              <a:ext cx="4320480" cy="2016223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Blip>
                  <a:blip r:embed="rId4"/>
                </a:buBlip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Остановимся на </a:t>
              </a:r>
              <a:r>
                <a:rPr kumimoji="0" lang="ru-RU" sz="2000" b="1" i="1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развлекательных</a:t>
              </a: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entury Schoolbook" pitchFamily="18" charset="0"/>
                  <a:ea typeface="+mn-ea"/>
                  <a:cs typeface="+mn-cs"/>
                </a:rPr>
                <a:t> играх, как на наиболее распространённых и влияющих на мировоззрение ребенка.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8" name="Рамка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3888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251520" y="260648"/>
            <a:ext cx="8663855" cy="5810944"/>
            <a:chOff x="251520" y="260648"/>
            <a:chExt cx="8663855" cy="5810944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251520" y="260648"/>
              <a:ext cx="8663855" cy="1584176"/>
              <a:chOff x="251520" y="260648"/>
              <a:chExt cx="8663855" cy="1584176"/>
            </a:xfrm>
          </p:grpSpPr>
          <p:grpSp>
            <p:nvGrpSpPr>
              <p:cNvPr id="11" name="Группа 10"/>
              <p:cNvGrpSpPr/>
              <p:nvPr/>
            </p:nvGrpSpPr>
            <p:grpSpPr>
              <a:xfrm>
                <a:off x="2483768" y="260648"/>
                <a:ext cx="6431607" cy="1584176"/>
                <a:chOff x="2483768" y="260648"/>
                <a:chExt cx="6431607" cy="1584176"/>
              </a:xfrm>
            </p:grpSpPr>
            <p:sp>
              <p:nvSpPr>
                <p:cNvPr id="5" name="WordArt 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483768" y="476672"/>
                  <a:ext cx="3888432" cy="1224136"/>
                </a:xfrm>
                <a:prstGeom prst="rect">
                  <a:avLst/>
                </a:prstGeom>
              </p:spPr>
              <p:txBody>
                <a:bodyPr wrap="none" fromWordArt="1">
                  <a:prstTxWarp prst="textDeflate">
                    <a:avLst/>
                  </a:prstTxWarp>
                </a:bodyPr>
                <a:lstStyle/>
                <a:p>
                  <a:pPr algn="ctr" rtl="0"/>
                  <a:r>
                    <a:rPr lang="ru-RU" sz="3600" b="1" kern="10" dirty="0" smtClean="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Franklin Gothic Heavy" pitchFamily="34" charset="0"/>
                    </a:rPr>
                    <a:t>Игры – вредители.</a:t>
                  </a:r>
                  <a:r>
                    <a:rPr lang="ru-RU" sz="3600" b="1" kern="10" spc="0" dirty="0" smtClean="0">
                      <a:ln w="19050">
                        <a:solidFill>
                          <a:srgbClr val="99CCFF"/>
                        </a:solidFill>
                        <a:round/>
                        <a:headEnd/>
                        <a:tailEnd/>
                      </a:ln>
                      <a:solidFill>
                        <a:srgbClr val="FF0000"/>
                      </a:solidFill>
                      <a:effectLst>
                        <a:outerShdw dist="35921" dir="2700000" algn="ctr" rotWithShape="0">
                          <a:srgbClr val="990000"/>
                        </a:outerShdw>
                      </a:effectLst>
                      <a:latin typeface="Franklin Gothic Heavy" pitchFamily="34" charset="0"/>
                    </a:rPr>
                    <a:t>   </a:t>
                  </a:r>
                  <a:endParaRPr lang="ru-RU" sz="3600" b="1" kern="10" spc="0" dirty="0">
                    <a:ln w="19050">
                      <a:solidFill>
                        <a:srgbClr val="99CCFF"/>
                      </a:solidFill>
                      <a:round/>
                      <a:headEnd/>
                      <a:tailEnd/>
                    </a:ln>
                    <a:solidFill>
                      <a:srgbClr val="FF0000"/>
                    </a:solidFill>
                    <a:effectLst>
                      <a:outerShdw dist="35921" dir="2700000" algn="ctr" rotWithShape="0">
                        <a:srgbClr val="990000"/>
                      </a:outerShdw>
                    </a:effectLst>
                    <a:latin typeface="Franklin Gothic Heavy" pitchFamily="34" charset="0"/>
                  </a:endParaRPr>
                </a:p>
              </p:txBody>
            </p:sp>
            <p:pic>
              <p:nvPicPr>
                <p:cNvPr id="7" name="Picture 3" descr="C:\Users\Преподаватель\Desktop\iб.jpg"/>
                <p:cNvPicPr>
                  <a:picLocks noChangeAspect="1" noChangeArrowheads="1"/>
                </p:cNvPicPr>
                <p:nvPr/>
              </p:nvPicPr>
              <p:blipFill>
                <a:blip r:embed="rId7" cstate="email"/>
                <a:srcRect/>
                <a:stretch>
                  <a:fillRect/>
                </a:stretch>
              </p:blipFill>
              <p:spPr bwMode="auto">
                <a:xfrm>
                  <a:off x="6372200" y="260648"/>
                  <a:ext cx="2543175" cy="1584176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8" name="Picture 4" descr="C:\Users\Преподаватель\Desktop\i11-ф.jpg"/>
              <p:cNvPicPr>
                <a:picLocks noChangeAspect="1" noChangeArrowheads="1"/>
              </p:cNvPicPr>
              <p:nvPr/>
            </p:nvPicPr>
            <p:blipFill>
              <a:blip r:embed="rId8" cstate="email"/>
              <a:srcRect/>
              <a:stretch>
                <a:fillRect/>
              </a:stretch>
            </p:blipFill>
            <p:spPr bwMode="auto">
              <a:xfrm>
                <a:off x="251520" y="260648"/>
                <a:ext cx="2088232" cy="1566174"/>
              </a:xfrm>
              <a:prstGeom prst="rect">
                <a:avLst/>
              </a:prstGeom>
              <a:noFill/>
            </p:spPr>
          </p:pic>
        </p:grpSp>
        <p:sp>
          <p:nvSpPr>
            <p:cNvPr id="10" name="Скругленный прямоугольник 9"/>
            <p:cNvSpPr/>
            <p:nvPr/>
          </p:nvSpPr>
          <p:spPr>
            <a:xfrm>
              <a:off x="971600" y="5157192"/>
              <a:ext cx="7272808" cy="914400"/>
            </a:xfrm>
            <a:prstGeom prst="roundRect">
              <a:avLst>
                <a:gd name="adj" fmla="val 25898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Blip>
                  <a:blip r:embed="rId9"/>
                </a:buBlip>
              </a:pPr>
              <a:r>
                <a:rPr lang="ru-RU" dirty="0" smtClean="0">
                  <a:solidFill>
                    <a:schemeClr val="tx1"/>
                  </a:solidFill>
                  <a:latin typeface="Arial Black" pitchFamily="34" charset="0"/>
                </a:rPr>
                <a:t> Переутомление и напряжение детского организма после таких длительных игр снять очень нелегко.</a:t>
              </a:r>
              <a:endParaRPr lang="ru-RU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5472608" cy="1656183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ru-RU" sz="1800" b="1" dirty="0" smtClean="0">
                <a:latin typeface="Arial Black" pitchFamily="34" charset="0"/>
              </a:rPr>
              <a:t>Подавляющее большинство игр представляют собой крайне негативное для физического, психического и духовного здоровья явление.  </a:t>
            </a:r>
            <a:endParaRPr lang="ru-RU" sz="1800" b="1" dirty="0">
              <a:latin typeface="Arial Black" pitchFamily="34" charset="0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755576" y="188640"/>
            <a:ext cx="8109123" cy="5904656"/>
            <a:chOff x="755576" y="188640"/>
            <a:chExt cx="8109123" cy="5904656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755576" y="4077072"/>
              <a:ext cx="2232248" cy="79208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 Black" pitchFamily="34" charset="0"/>
                </a:rPr>
                <a:t>Стратегии.</a:t>
              </a:r>
              <a:endParaRPr lang="ru-RU" dirty="0">
                <a:solidFill>
                  <a:schemeClr val="tx1"/>
                </a:solidFill>
                <a:latin typeface="Arial Black" pitchFamily="34" charset="0"/>
              </a:endParaRPr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971600" y="188640"/>
              <a:ext cx="7893099" cy="5904656"/>
              <a:chOff x="971600" y="188640"/>
              <a:chExt cx="7893099" cy="5904656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 flipH="1" flipV="1">
                <a:off x="3347864" y="3356992"/>
                <a:ext cx="288032" cy="504056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0" name="Группа 39"/>
              <p:cNvGrpSpPr/>
              <p:nvPr/>
            </p:nvGrpSpPr>
            <p:grpSpPr>
              <a:xfrm>
                <a:off x="971600" y="188640"/>
                <a:ext cx="7893099" cy="5904656"/>
                <a:chOff x="971600" y="188640"/>
                <a:chExt cx="7893099" cy="5904656"/>
              </a:xfrm>
            </p:grpSpPr>
            <p:cxnSp>
              <p:nvCxnSpPr>
                <p:cNvPr id="13" name="Прямая со стрелкой 12"/>
                <p:cNvCxnSpPr/>
                <p:nvPr/>
              </p:nvCxnSpPr>
              <p:spPr>
                <a:xfrm flipH="1">
                  <a:off x="2987824" y="3789040"/>
                  <a:ext cx="648072" cy="36004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9" name="Группа 38"/>
                <p:cNvGrpSpPr/>
                <p:nvPr/>
              </p:nvGrpSpPr>
              <p:grpSpPr>
                <a:xfrm>
                  <a:off x="971600" y="188640"/>
                  <a:ext cx="7893099" cy="5904656"/>
                  <a:chOff x="971600" y="188640"/>
                  <a:chExt cx="7893099" cy="5904656"/>
                </a:xfrm>
              </p:grpSpPr>
              <p:cxnSp>
                <p:nvCxnSpPr>
                  <p:cNvPr id="15" name="Прямая со стрелкой 14"/>
                  <p:cNvCxnSpPr/>
                  <p:nvPr/>
                </p:nvCxnSpPr>
                <p:spPr>
                  <a:xfrm flipH="1">
                    <a:off x="2987824" y="3789040"/>
                    <a:ext cx="648072" cy="1440160"/>
                  </a:xfrm>
                  <a:prstGeom prst="straightConnector1">
                    <a:avLst/>
                  </a:prstGeom>
                  <a:ln w="38100">
                    <a:solidFill>
                      <a:srgbClr val="FF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8" name="Группа 37"/>
                  <p:cNvGrpSpPr/>
                  <p:nvPr/>
                </p:nvGrpSpPr>
                <p:grpSpPr>
                  <a:xfrm>
                    <a:off x="971600" y="188640"/>
                    <a:ext cx="7893099" cy="5904656"/>
                    <a:chOff x="971600" y="188640"/>
                    <a:chExt cx="7893099" cy="5904656"/>
                  </a:xfrm>
                </p:grpSpPr>
                <p:cxnSp>
                  <p:nvCxnSpPr>
                    <p:cNvPr id="29" name="Прямая со стрелкой 28"/>
                    <p:cNvCxnSpPr/>
                    <p:nvPr/>
                  </p:nvCxnSpPr>
                  <p:spPr>
                    <a:xfrm flipH="1">
                      <a:off x="3635896" y="3789040"/>
                      <a:ext cx="8384" cy="1584176"/>
                    </a:xfrm>
                    <a:prstGeom prst="straightConnector1">
                      <a:avLst/>
                    </a:prstGeom>
                    <a:ln w="38100">
                      <a:solidFill>
                        <a:srgbClr val="FF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37" name="Группа 36"/>
                    <p:cNvGrpSpPr/>
                    <p:nvPr/>
                  </p:nvGrpSpPr>
                  <p:grpSpPr>
                    <a:xfrm>
                      <a:off x="971600" y="188640"/>
                      <a:ext cx="7893099" cy="5904656"/>
                      <a:chOff x="971600" y="188640"/>
                      <a:chExt cx="7893099" cy="5904656"/>
                    </a:xfrm>
                  </p:grpSpPr>
                  <p:sp>
                    <p:nvSpPr>
                      <p:cNvPr id="6" name="Скругленный прямоугольник 5"/>
                      <p:cNvSpPr/>
                      <p:nvPr/>
                    </p:nvSpPr>
                    <p:spPr>
                      <a:xfrm>
                        <a:off x="971600" y="5301208"/>
                        <a:ext cx="2232248" cy="792088"/>
                      </a:xfrm>
                      <a:prstGeom prst="roundRect">
                        <a:avLst/>
                      </a:prstGeom>
                      <a:noFill/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ru-RU" dirty="0" smtClean="0">
                            <a:solidFill>
                              <a:schemeClr val="tx1"/>
                            </a:solidFill>
                            <a:latin typeface="Arial Black" pitchFamily="34" charset="0"/>
                          </a:rPr>
                          <a:t>Аркадные.</a:t>
                        </a:r>
                        <a:endParaRPr lang="ru-RU" dirty="0">
                          <a:solidFill>
                            <a:schemeClr val="tx1"/>
                          </a:solidFill>
                          <a:latin typeface="Arial Black" pitchFamily="34" charset="0"/>
                        </a:endParaRPr>
                      </a:p>
                    </p:txBody>
                  </p:sp>
                  <p:grpSp>
                    <p:nvGrpSpPr>
                      <p:cNvPr id="36" name="Группа 35"/>
                      <p:cNvGrpSpPr/>
                      <p:nvPr/>
                    </p:nvGrpSpPr>
                    <p:grpSpPr>
                      <a:xfrm>
                        <a:off x="1259632" y="188640"/>
                        <a:ext cx="7605067" cy="5904656"/>
                        <a:chOff x="1259632" y="188640"/>
                        <a:chExt cx="7605067" cy="5904656"/>
                      </a:xfrm>
                    </p:grpSpPr>
                    <p:sp>
                      <p:nvSpPr>
                        <p:cNvPr id="10" name="Скругленный прямоугольник 9"/>
                        <p:cNvSpPr/>
                        <p:nvPr/>
                      </p:nvSpPr>
                      <p:spPr>
                        <a:xfrm>
                          <a:off x="3347864" y="5301208"/>
                          <a:ext cx="2376264" cy="792088"/>
                        </a:xfrm>
                        <a:prstGeom prst="roundRect">
                          <a:avLst/>
                        </a:prstGeom>
                        <a:noFill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r>
                            <a:rPr lang="ru-RU" sz="2000" b="1" dirty="0" smtClean="0">
                              <a:solidFill>
                                <a:schemeClr val="tx1"/>
                              </a:solidFill>
                              <a:latin typeface="Arial Black" pitchFamily="34" charset="0"/>
                            </a:rPr>
                            <a:t>Логические.</a:t>
                          </a:r>
                          <a:r>
                            <a:rPr lang="ru-RU" dirty="0" smtClean="0">
                              <a:solidFill>
                                <a:schemeClr val="tx1"/>
                              </a:solidFill>
                              <a:latin typeface="Arial Black" pitchFamily="34" charset="0"/>
                            </a:rPr>
                            <a:t> </a:t>
                          </a:r>
                          <a:endParaRPr lang="ru-RU" dirty="0">
                            <a:solidFill>
                              <a:schemeClr val="tx1"/>
                            </a:solidFill>
                            <a:latin typeface="Arial Black" pitchFamily="34" charset="0"/>
                          </a:endParaRPr>
                        </a:p>
                      </p:txBody>
                    </p:sp>
                    <p:grpSp>
                      <p:nvGrpSpPr>
                        <p:cNvPr id="35" name="Группа 34"/>
                        <p:cNvGrpSpPr/>
                        <p:nvPr/>
                      </p:nvGrpSpPr>
                      <p:grpSpPr>
                        <a:xfrm>
                          <a:off x="1259632" y="188640"/>
                          <a:ext cx="7605067" cy="5904656"/>
                          <a:chOff x="1259632" y="188640"/>
                          <a:chExt cx="7605067" cy="5904656"/>
                        </a:xfrm>
                      </p:grpSpPr>
                      <p:sp>
                        <p:nvSpPr>
                          <p:cNvPr id="9" name="Скругленный прямоугольник 8"/>
                          <p:cNvSpPr/>
                          <p:nvPr/>
                        </p:nvSpPr>
                        <p:spPr>
                          <a:xfrm>
                            <a:off x="5868144" y="5301208"/>
                            <a:ext cx="2376264" cy="792088"/>
                          </a:xfrm>
                          <a:prstGeom prst="roundRect">
                            <a:avLst/>
                          </a:prstGeom>
                          <a:noFill/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r>
                              <a:rPr lang="ru-RU" sz="2000" b="1" dirty="0" smtClean="0">
                                <a:solidFill>
                                  <a:schemeClr val="tx1"/>
                                </a:solidFill>
                                <a:latin typeface="Arial Black" pitchFamily="34" charset="0"/>
                              </a:rPr>
                              <a:t>Стимуляторы.</a:t>
                            </a:r>
                            <a:r>
                              <a:rPr lang="ru-RU" dirty="0" smtClean="0">
                                <a:solidFill>
                                  <a:schemeClr val="tx1"/>
                                </a:solidFill>
                                <a:latin typeface="Arial Black" pitchFamily="34" charset="0"/>
                              </a:rPr>
                              <a:t> </a:t>
                            </a:r>
                            <a:endParaRPr lang="ru-RU" dirty="0">
                              <a:solidFill>
                                <a:schemeClr val="tx1"/>
                              </a:solidFill>
                              <a:latin typeface="Arial Black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32" name="Группа 31"/>
                          <p:cNvGrpSpPr/>
                          <p:nvPr/>
                        </p:nvGrpSpPr>
                        <p:grpSpPr>
                          <a:xfrm>
                            <a:off x="1259632" y="188640"/>
                            <a:ext cx="7605067" cy="5040560"/>
                            <a:chOff x="1259632" y="188640"/>
                            <a:chExt cx="7605067" cy="5040560"/>
                          </a:xfrm>
                        </p:grpSpPr>
                        <p:sp>
                          <p:nvSpPr>
                            <p:cNvPr id="8" name="Скругленный прямоугольник 7"/>
                            <p:cNvSpPr/>
                            <p:nvPr/>
                          </p:nvSpPr>
                          <p:spPr>
                            <a:xfrm>
                              <a:off x="6012160" y="4077072"/>
                              <a:ext cx="2232248" cy="792088"/>
                            </a:xfrm>
                            <a:prstGeom prst="roundRect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r>
                                <a:rPr lang="ru-RU" sz="2000" b="1" dirty="0" smtClean="0">
                                  <a:solidFill>
                                    <a:schemeClr val="tx1"/>
                                  </a:solidFill>
                                  <a:latin typeface="Arial Black" pitchFamily="34" charset="0"/>
                                </a:rPr>
                                <a:t>3D-Action.</a:t>
                              </a:r>
                              <a:r>
                                <a:rPr lang="ru-RU" dirty="0" smtClean="0">
                                  <a:solidFill>
                                    <a:schemeClr val="tx1"/>
                                  </a:solidFill>
                                  <a:latin typeface="Arial Black" pitchFamily="34" charset="0"/>
                                </a:rPr>
                                <a:t> </a:t>
                              </a:r>
                              <a:endParaRPr lang="ru-RU" dirty="0">
                                <a:solidFill>
                                  <a:schemeClr val="tx1"/>
                                </a:solidFill>
                                <a:latin typeface="Arial Black" pitchFamily="34" charset="0"/>
                              </a:endParaRPr>
                            </a:p>
                          </p:txBody>
                        </p:sp>
                        <p:grpSp>
                          <p:nvGrpSpPr>
                            <p:cNvPr id="31" name="Группа 30"/>
                            <p:cNvGrpSpPr/>
                            <p:nvPr/>
                          </p:nvGrpSpPr>
                          <p:grpSpPr>
                            <a:xfrm>
                              <a:off x="1259632" y="188640"/>
                              <a:ext cx="7605067" cy="5040560"/>
                              <a:chOff x="1259632" y="188640"/>
                              <a:chExt cx="7605067" cy="5040560"/>
                            </a:xfrm>
                          </p:grpSpPr>
                          <p:cxnSp>
                            <p:nvCxnSpPr>
                              <p:cNvPr id="26" name="Прямая со стрелкой 25"/>
                              <p:cNvCxnSpPr/>
                              <p:nvPr/>
                            </p:nvCxnSpPr>
                            <p:spPr>
                              <a:xfrm>
                                <a:off x="5220072" y="3861048"/>
                                <a:ext cx="720080" cy="1368152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rgbClr val="FF0000"/>
                                </a:solidFill>
                                <a:tailEnd type="arrow"/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30" name="Группа 29"/>
                              <p:cNvGrpSpPr/>
                              <p:nvPr/>
                            </p:nvGrpSpPr>
                            <p:grpSpPr>
                              <a:xfrm>
                                <a:off x="1259632" y="188640"/>
                                <a:ext cx="7605067" cy="4752528"/>
                                <a:chOff x="1259632" y="188640"/>
                                <a:chExt cx="7605067" cy="4752528"/>
                              </a:xfrm>
                            </p:grpSpPr>
                            <p:cxnSp>
                              <p:nvCxnSpPr>
                                <p:cNvPr id="24" name="Прямая со стрелкой 23"/>
                                <p:cNvCxnSpPr/>
                                <p:nvPr/>
                              </p:nvCxnSpPr>
                              <p:spPr>
                                <a:xfrm>
                                  <a:off x="5220072" y="3861048"/>
                                  <a:ext cx="720080" cy="540060"/>
                                </a:xfrm>
                                <a:prstGeom prst="straightConnector1">
                                  <a:avLst/>
                                </a:prstGeom>
                                <a:ln w="38100">
                                  <a:solidFill>
                                    <a:srgbClr val="FF0000"/>
                                  </a:solidFill>
                                  <a:tailEnd type="arrow"/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28" name="Группа 27"/>
                                <p:cNvGrpSpPr/>
                                <p:nvPr/>
                              </p:nvGrpSpPr>
                              <p:grpSpPr>
                                <a:xfrm>
                                  <a:off x="1259632" y="188640"/>
                                  <a:ext cx="7605067" cy="4752528"/>
                                  <a:chOff x="1259632" y="188640"/>
                                  <a:chExt cx="7605067" cy="4752528"/>
                                </a:xfrm>
                              </p:grpSpPr>
                              <p:cxnSp>
                                <p:nvCxnSpPr>
                                  <p:cNvPr id="22" name="Прямая со стрелкой 21"/>
                                  <p:cNvCxnSpPr/>
                                  <p:nvPr/>
                                </p:nvCxnSpPr>
                                <p:spPr>
                                  <a:xfrm flipV="1">
                                    <a:off x="5220072" y="3429000"/>
                                    <a:ext cx="504056" cy="432048"/>
                                  </a:xfrm>
                                  <a:prstGeom prst="straightConnector1">
                                    <a:avLst/>
                                  </a:prstGeom>
                                  <a:ln w="38100">
                                    <a:solidFill>
                                      <a:srgbClr val="FF0000"/>
                                    </a:solidFill>
                                    <a:tailEnd type="arrow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27" name="Группа 26"/>
                                  <p:cNvGrpSpPr/>
                                  <p:nvPr/>
                                </p:nvGrpSpPr>
                                <p:grpSpPr>
                                  <a:xfrm>
                                    <a:off x="1259632" y="188640"/>
                                    <a:ext cx="7605067" cy="4752528"/>
                                    <a:chOff x="1259632" y="188640"/>
                                    <a:chExt cx="7605067" cy="4752528"/>
                                  </a:xfrm>
                                </p:grpSpPr>
                                <p:pic>
                                  <p:nvPicPr>
                                    <p:cNvPr id="12" name="Picture 7"/>
                                    <p:cNvPicPr>
                                      <a:picLocks noChangeAspect="1" noChangeArrowheads="1"/>
                                    </p:cNvPicPr>
                                    <p:nvPr/>
                                  </p:nvPicPr>
                                  <p:blipFill>
                                    <a:blip r:embed="rId3" cstate="email"/>
                                    <a:srcRect/>
                                    <a:stretch>
                                      <a:fillRect/>
                                    </a:stretch>
                                  </p:blipFill>
                                  <p:spPr bwMode="auto">
                                    <a:xfrm>
                                      <a:off x="3635896" y="3140968"/>
                                      <a:ext cx="1601477" cy="180020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9525">
                                      <a:noFill/>
                                      <a:miter lim="800000"/>
                                      <a:headEnd/>
                                      <a:tailEnd/>
                                    </a:ln>
                                  </p:spPr>
                                </p:pic>
                                <p:grpSp>
                                  <p:nvGrpSpPr>
                                    <p:cNvPr id="25" name="Группа 24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1259632" y="188640"/>
                                      <a:ext cx="7605067" cy="3528392"/>
                                      <a:chOff x="1259632" y="188640"/>
                                      <a:chExt cx="7605067" cy="3528392"/>
                                    </a:xfrm>
                                  </p:grpSpPr>
                                  <p:sp>
                                    <p:nvSpPr>
                                      <p:cNvPr id="4" name="Скругленный прямоугольник 3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259632" y="2924944"/>
                                        <a:ext cx="2232248" cy="792088"/>
                                      </a:xfrm>
                                      <a:prstGeom prst="roundRect">
                                        <a:avLst/>
                                      </a:prstGeom>
                                      <a:noFill/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r>
                                          <a:rPr lang="ru-RU" dirty="0" err="1" smtClean="0">
                                            <a:solidFill>
                                              <a:schemeClr val="tx1"/>
                                            </a:solidFill>
                                            <a:latin typeface="Arial Black" pitchFamily="34" charset="0"/>
                                          </a:rPr>
                                          <a:t>Адвенчурные</a:t>
                                        </a:r>
                                        <a:r>
                                          <a:rPr lang="ru-RU" dirty="0" smtClean="0">
                                            <a:solidFill>
                                              <a:schemeClr val="tx1"/>
                                            </a:solidFill>
                                            <a:latin typeface="Arial Black" pitchFamily="34" charset="0"/>
                                          </a:rPr>
                                          <a:t>.</a:t>
                                        </a:r>
                                        <a:endParaRPr lang="ru-RU" dirty="0">
                                          <a:solidFill>
                                            <a:schemeClr val="tx1"/>
                                          </a:solidFill>
                                          <a:latin typeface="Arial Black" pitchFamily="34" charset="0"/>
                                        </a:endParaRPr>
                                      </a:p>
                                    </p:txBody>
                                  </p:sp>
                                  <p:grpSp>
                                    <p:nvGrpSpPr>
                                      <p:cNvPr id="23" name="Группа 22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1835696" y="188640"/>
                                        <a:ext cx="7029003" cy="3456384"/>
                                        <a:chOff x="1835696" y="188640"/>
                                        <a:chExt cx="7029003" cy="3456384"/>
                                      </a:xfrm>
                                    </p:grpSpPr>
                                    <p:sp>
                                      <p:nvSpPr>
                                        <p:cNvPr id="7" name="Скругленный прямоугольник 6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5436096" y="2852936"/>
                                          <a:ext cx="2232248" cy="792088"/>
                                        </a:xfrm>
                                        <a:prstGeom prst="roundRect">
                                          <a:avLst/>
                                        </a:prstGeom>
                                        <a:noFill/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r>
                                            <a:rPr lang="ru-RU" dirty="0" smtClean="0">
                                              <a:solidFill>
                                                <a:schemeClr val="tx1"/>
                                              </a:solidFill>
                                              <a:latin typeface="Arial Black" pitchFamily="34" charset="0"/>
                                            </a:rPr>
                                            <a:t>Ролевые.</a:t>
                                          </a:r>
                                          <a:endParaRPr lang="ru-RU" dirty="0">
                                            <a:solidFill>
                                              <a:schemeClr val="tx1"/>
                                            </a:solidFill>
                                            <a:latin typeface="Arial Black" pitchFamily="34" charset="0"/>
                                          </a:endParaRPr>
                                        </a:p>
                                      </p:txBody>
                                    </p:sp>
                                    <p:grpSp>
                                      <p:nvGrpSpPr>
                                        <p:cNvPr id="21" name="Группа 20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1835696" y="188640"/>
                                          <a:ext cx="7029003" cy="2509242"/>
                                          <a:chOff x="1835696" y="188640"/>
                                          <a:chExt cx="7029003" cy="2509242"/>
                                        </a:xfrm>
                                      </p:grpSpPr>
                                      <p:sp>
                                        <p:nvSpPr>
                                          <p:cNvPr id="11" name="WordArt 2"/>
                                          <p:cNvSpPr>
                                            <a:spLocks noChangeArrowheads="1" noChangeShapeType="1" noTextEdit="1"/>
                                          </p:cNvSpPr>
                                          <p:nvPr/>
                                        </p:nvSpPr>
                                        <p:spPr bwMode="auto">
                                          <a:xfrm>
                                            <a:off x="1835696" y="1916832"/>
                                            <a:ext cx="5112568" cy="781050"/>
                                          </a:xfrm>
                                          <a:prstGeom prst="rect">
                                            <a:avLst/>
                                          </a:prstGeom>
                                        </p:spPr>
                                        <p:txBody>
                                          <a:bodyPr wrap="none" fromWordArt="1">
                                            <a:prstTxWarp prst="textPlain">
                                              <a:avLst>
                                                <a:gd name="adj" fmla="val 50000"/>
                                              </a:avLst>
                                            </a:prstTxWarp>
                                          </a:bodyPr>
                                          <a:lstStyle/>
                                          <a:p>
                                            <a:pPr algn="ctr" rtl="0"/>
                                            <a:r>
                                              <a:rPr lang="ru-RU" sz="3600" b="1" kern="10" dirty="0" smtClean="0">
                                                <a:ln w="19050">
                                                  <a:solidFill>
                                                    <a:srgbClr val="99CCFF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  <a:solidFill>
                                                  <a:srgbClr val="0066CC"/>
                                                </a:solidFill>
                                                <a:effectLst>
                                                  <a:outerShdw dist="35921" dir="2700000" algn="ctr" rotWithShape="0">
                                                    <a:srgbClr val="990000"/>
                                                  </a:outerShdw>
                                                </a:effectLst>
                                                <a:latin typeface="Gabriola"/>
                                              </a:rPr>
                                              <a:t>Виды  компьютерных  игр</a:t>
                                            </a:r>
                                            <a:r>
                                              <a:rPr lang="ru-RU" sz="3600" b="1" kern="10" spc="0" dirty="0" smtClean="0">
                                                <a:ln w="19050">
                                                  <a:solidFill>
                                                    <a:srgbClr val="99CCFF"/>
                                                  </a:solidFill>
                                                  <a:round/>
                                                  <a:headEnd/>
                                                  <a:tailEnd/>
                                                </a:ln>
                                                <a:solidFill>
                                                  <a:srgbClr val="0066CC"/>
                                                </a:solidFill>
                                                <a:effectLst>
                                                  <a:outerShdw dist="35921" dir="2700000" algn="ctr" rotWithShape="0">
                                                    <a:srgbClr val="990000"/>
                                                  </a:outerShdw>
                                                </a:effectLst>
                                                <a:latin typeface="Gabriola"/>
                                              </a:rPr>
                                              <a:t> :</a:t>
                                            </a:r>
                                            <a:endParaRPr lang="ru-RU" sz="3600" b="1" kern="10" spc="0" dirty="0">
                                              <a:ln w="19050">
                                                <a:solidFill>
                                                  <a:srgbClr val="99CCFF"/>
                                                </a:solidFill>
                                                <a:round/>
                                                <a:headEnd/>
                                                <a:tailEnd/>
                                              </a:ln>
                                              <a:solidFill>
                                                <a:srgbClr val="0066CC"/>
                                              </a:solidFill>
                                              <a:effectLst>
                                                <a:outerShdw dist="35921" dir="2700000" algn="ctr" rotWithShape="0">
                                                  <a:srgbClr val="990000"/>
                                                </a:outerShdw>
                                              </a:effectLst>
                                              <a:latin typeface="Gabriola"/>
                                            </a:endParaRPr>
                                          </a:p>
                                        </p:txBody>
                                      </p:sp>
                                      <p:pic>
                                        <p:nvPicPr>
                                          <p:cNvPr id="33" name="Picture 5" descr="C:\Users\Преподаватель\Desktop\iяя.jpg"/>
                                          <p:cNvPicPr>
                                            <a:picLocks noChangeAspect="1" noChangeArrowheads="1"/>
                                          </p:cNvPicPr>
                                          <p:nvPr/>
                                        </p:nvPicPr>
                                        <p:blipFill>
                                          <a:blip r:embed="rId4" cstate="email"/>
                                          <a:srcRect/>
                                          <a:stretch>
                                            <a:fillRect/>
                                          </a:stretch>
                                        </p:blipFill>
                                        <p:spPr bwMode="auto">
                                          <a:xfrm>
                                            <a:off x="6372200" y="188640"/>
                                            <a:ext cx="2492499" cy="1656184"/>
                                          </a:xfrm>
                                          <a:prstGeom prst="rect">
                                            <a:avLst/>
                                          </a:prstGeom>
                                          <a:noFill/>
                                        </p:spPr>
                                      </p:pic>
                                    </p:grpSp>
                                  </p:grpSp>
                                </p:grp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</p:grpSp>
      <p:sp>
        <p:nvSpPr>
          <p:cNvPr id="34" name="Рамка 3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01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1423</Words>
  <Application>Microsoft Office PowerPoint</Application>
  <PresentationFormat>Экран (4:3)</PresentationFormat>
  <Paragraphs>164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Интернет 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Преподаватель</dc:creator>
  <cp:lastModifiedBy>Преподаватель</cp:lastModifiedBy>
  <cp:revision>96</cp:revision>
  <dcterms:created xsi:type="dcterms:W3CDTF">2013-06-17T11:36:21Z</dcterms:created>
  <dcterms:modified xsi:type="dcterms:W3CDTF">2013-06-21T08:02:14Z</dcterms:modified>
</cp:coreProperties>
</file>