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8" r:id="rId3"/>
    <p:sldId id="276" r:id="rId4"/>
    <p:sldId id="261" r:id="rId5"/>
    <p:sldId id="278" r:id="rId6"/>
    <p:sldId id="277" r:id="rId7"/>
    <p:sldId id="279" r:id="rId8"/>
    <p:sldId id="280" r:id="rId9"/>
    <p:sldId id="281" r:id="rId10"/>
    <p:sldId id="282" r:id="rId11"/>
    <p:sldId id="283" r:id="rId12"/>
    <p:sldId id="285" r:id="rId13"/>
    <p:sldId id="284" r:id="rId14"/>
    <p:sldId id="286" r:id="rId15"/>
    <p:sldId id="287" r:id="rId16"/>
    <p:sldId id="288" r:id="rId17"/>
    <p:sldId id="289" r:id="rId18"/>
    <p:sldId id="263" r:id="rId19"/>
    <p:sldId id="29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B9A9"/>
    <a:srgbClr val="3FEFDE"/>
    <a:srgbClr val="21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95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780DC-A755-4828-8B73-E225339090A6}" type="datetimeFigureOut">
              <a:rPr lang="ru-RU" smtClean="0"/>
              <a:t>05.08.2013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2787E-DF68-4415-A9FD-88D9EAB4C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369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6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41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5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3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8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0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2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5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2B3D3-A4D1-4467-B0B4-3FEA58550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AFBBC-E367-4E7F-9047-90ACC95279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4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8.xml"/><Relationship Id="rId7" Type="http://schemas.openxmlformats.org/officeDocument/2006/relationships/image" Target="../media/image14.png"/><Relationship Id="rId12" Type="http://schemas.microsoft.com/office/2007/relationships/hdphoto" Target="../media/hdphoto1.wdp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8.png"/><Relationship Id="rId5" Type="http://schemas.openxmlformats.org/officeDocument/2006/relationships/tags" Target="../tags/tag10.xml"/><Relationship Id="rId10" Type="http://schemas.openxmlformats.org/officeDocument/2006/relationships/image" Target="../media/image17.png"/><Relationship Id="rId4" Type="http://schemas.openxmlformats.org/officeDocument/2006/relationships/tags" Target="../tags/tag9.xml"/><Relationship Id="rId9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slideLayout" Target="../slideLayouts/slideLayout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image" Target="../media/image25.jpeg"/><Relationship Id="rId2" Type="http://schemas.openxmlformats.org/officeDocument/2006/relationships/tags" Target="../tags/tag12.xml"/><Relationship Id="rId16" Type="http://schemas.openxmlformats.org/officeDocument/2006/relationships/image" Target="../media/image24.jpe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image" Target="../media/image23.jpeg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3.xml"/><Relationship Id="rId7" Type="http://schemas.openxmlformats.org/officeDocument/2006/relationships/image" Target="../media/image14.png"/><Relationship Id="rId12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8.png"/><Relationship Id="rId5" Type="http://schemas.openxmlformats.org/officeDocument/2006/relationships/tags" Target="../tags/tag5.xml"/><Relationship Id="rId10" Type="http://schemas.openxmlformats.org/officeDocument/2006/relationships/image" Target="../media/image17.png"/><Relationship Id="rId4" Type="http://schemas.openxmlformats.org/officeDocument/2006/relationships/tags" Target="../tags/tag4.xml"/><Relationship Id="rId9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0" y="-26988"/>
            <a:ext cx="9182100" cy="6911976"/>
            <a:chOff x="0" y="-17"/>
            <a:chExt cx="5784" cy="4354"/>
          </a:xfrm>
        </p:grpSpPr>
        <p:grpSp>
          <p:nvGrpSpPr>
            <p:cNvPr id="2061" name="Group 13"/>
            <p:cNvGrpSpPr>
              <a:grpSpLocks/>
            </p:cNvGrpSpPr>
            <p:nvPr/>
          </p:nvGrpSpPr>
          <p:grpSpPr bwMode="auto">
            <a:xfrm>
              <a:off x="0" y="-17"/>
              <a:ext cx="5784" cy="4354"/>
              <a:chOff x="0" y="-17"/>
              <a:chExt cx="5784" cy="4354"/>
            </a:xfrm>
          </p:grpSpPr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0" y="-17"/>
                <a:ext cx="5760" cy="14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24" y="1443"/>
                <a:ext cx="5760" cy="14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0" y="2886"/>
                <a:ext cx="5760" cy="1451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54" name="Picture 6" descr="coa1882"/>
            <p:cNvPicPr>
              <a:picLocks noChangeAspect="1" noChangeArrowheads="1"/>
            </p:cNvPicPr>
            <p:nvPr/>
          </p:nvPicPr>
          <p:blipFill>
            <a:blip r:embed="rId2">
              <a:lum bright="-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73"/>
              <a:ext cx="1160" cy="1270"/>
            </a:xfrm>
            <a:prstGeom prst="rect">
              <a:avLst/>
            </a:prstGeom>
            <a:solidFill>
              <a:srgbClr val="FFFFCC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</p:pic>
        <p:pic>
          <p:nvPicPr>
            <p:cNvPr id="2056" name="Picture 8" descr="rusgerb3"/>
            <p:cNvPicPr>
              <a:picLocks noChangeAspect="1" noChangeArrowheads="1"/>
            </p:cNvPicPr>
            <p:nvPr/>
          </p:nvPicPr>
          <p:blipFill>
            <a:blip r:embed="rId3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1" y="90"/>
              <a:ext cx="1059" cy="127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057" name="Picture 9" descr="moscow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" y="118"/>
              <a:ext cx="1020" cy="1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ussr"/>
            <p:cNvPicPr>
              <a:picLocks noChangeAspect="1" noChangeArrowheads="1"/>
            </p:cNvPicPr>
            <p:nvPr/>
          </p:nvPicPr>
          <p:blipFill>
            <a:blip r:embed="rId5">
              <a:lum bright="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84"/>
              <a:ext cx="1232" cy="127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1676400" y="5215733"/>
            <a:ext cx="57912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Урок окружающего мира, 3 класс</a:t>
            </a:r>
            <a:endParaRPr lang="en-US" sz="24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7797" y="3054874"/>
            <a:ext cx="3244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Лента времени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663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612109"/>
            <a:ext cx="2936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Лента времени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Двойная волна 2"/>
          <p:cNvSpPr/>
          <p:nvPr/>
        </p:nvSpPr>
        <p:spPr>
          <a:xfrm>
            <a:off x="707798" y="4509120"/>
            <a:ext cx="7992888" cy="1224136"/>
          </a:xfrm>
          <a:prstGeom prst="doubleWave">
            <a:avLst>
              <a:gd name="adj1" fmla="val 6250"/>
              <a:gd name="adj2" fmla="val 2122"/>
            </a:avLst>
          </a:prstGeom>
          <a:solidFill>
            <a:srgbClr val="00B0F0"/>
          </a:solidFill>
          <a:ln w="41275">
            <a:noFill/>
          </a:ln>
          <a:effectLst>
            <a:glow rad="228600">
              <a:srgbClr val="00B0F0">
                <a:alpha val="40000"/>
              </a:srgbClr>
            </a:glow>
            <a:innerShdw blurRad="9271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5" descr="httpwww">
            <a:hlinkClick r:id="" action="ppaction://macro?name=DragandDrop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214" y="3132819"/>
            <a:ext cx="1202911" cy="125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httpwww">
            <a:hlinkClick r:id="" action="ppaction://macro?name=DragandDrop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55" y="3420898"/>
            <a:ext cx="2045508" cy="108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MC900335188">
            <a:hlinkClick r:id="" action="ppaction://macro?name=DragandDrop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69" y="3075613"/>
            <a:ext cx="1523942" cy="135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www">
            <a:hlinkClick r:id="" action="ppaction://macro?name=DragandDrop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92" y="2652217"/>
            <a:ext cx="1584920" cy="17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5">
            <a:hlinkClick r:id="" action="ppaction://macro?name=DragandDrop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549" y="2866679"/>
            <a:ext cx="1019744" cy="135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2511" y="1572040"/>
            <a:ext cx="8095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Учёные на ленте времени изображают даты: века, года, эры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1115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900113" y="620713"/>
            <a:ext cx="7416800" cy="115093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00"/>
                </a:solidFill>
                <a:cs typeface="Arial" charset="0"/>
              </a:rPr>
              <a:t>Век, столетие – 100 лет</a:t>
            </a:r>
            <a:br>
              <a:rPr lang="ru-RU" sz="3200" dirty="0" smtClean="0">
                <a:solidFill>
                  <a:srgbClr val="000000"/>
                </a:solidFill>
                <a:cs typeface="Arial" charset="0"/>
              </a:rPr>
            </a:br>
            <a:r>
              <a:rPr lang="ru-RU" sz="3200" dirty="0" smtClean="0">
                <a:solidFill>
                  <a:srgbClr val="000000"/>
                </a:solidFill>
                <a:cs typeface="Arial" charset="0"/>
              </a:rPr>
              <a:t>Тысячелетие – 1000 лет = 10 веков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611188" y="2420938"/>
            <a:ext cx="8135937" cy="1150937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cs typeface="Arial" charset="0"/>
              </a:rPr>
              <a:t>Годы принято обозначать арабскими цифрами </a:t>
            </a:r>
            <a:endParaRPr lang="en-US" sz="2800" dirty="0" smtClean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ru-RU" sz="2800" dirty="0" smtClean="0">
                <a:solidFill>
                  <a:srgbClr val="000000"/>
                </a:solidFill>
                <a:cs typeface="Arial" charset="0"/>
              </a:rPr>
              <a:t>1, 2, 3… 10…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11188" y="4453010"/>
            <a:ext cx="7991475" cy="1150938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00"/>
                </a:solidFill>
                <a:cs typeface="Arial" charset="0"/>
              </a:rPr>
              <a:t>Века обозначают римскими цифрами</a:t>
            </a:r>
            <a:endParaRPr lang="en-US" sz="2800" smtClean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00"/>
                </a:solidFill>
                <a:cs typeface="Arial" charset="0"/>
              </a:rPr>
              <a:t> -  </a:t>
            </a:r>
            <a:r>
              <a:rPr lang="en-US" sz="2800" smtClean="0">
                <a:solidFill>
                  <a:srgbClr val="000000"/>
                </a:solidFill>
                <a:cs typeface="Arial" charset="0"/>
              </a:rPr>
              <a:t>I, II, III… X…</a:t>
            </a:r>
            <a:endParaRPr lang="ru-RU" sz="280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3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31" y="332656"/>
            <a:ext cx="8424936" cy="1794941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" r="45877"/>
          <a:stretch/>
        </p:blipFill>
        <p:spPr bwMode="auto">
          <a:xfrm>
            <a:off x="542648" y="2780928"/>
            <a:ext cx="8050895" cy="1794941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98868" y="4149080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?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6605" y="446807"/>
            <a:ext cx="7988052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Сейчас в России и многих других странах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принято летоисчисление 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от Рождества Христова</a:t>
            </a:r>
          </a:p>
        </p:txBody>
      </p:sp>
      <p:pic>
        <p:nvPicPr>
          <p:cNvPr id="3" name="Picture 4" descr="JESUS071207_468x3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5400675" cy="35655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5661248"/>
            <a:ext cx="201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Учебник </a:t>
            </a:r>
            <a:r>
              <a:rPr lang="ru-RU" dirty="0" err="1" smtClean="0"/>
              <a:t>стр</a:t>
            </a:r>
            <a:r>
              <a:rPr lang="ru-RU" dirty="0" smtClean="0"/>
              <a:t>  13-14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49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волна 1"/>
          <p:cNvSpPr/>
          <p:nvPr/>
        </p:nvSpPr>
        <p:spPr>
          <a:xfrm>
            <a:off x="424670" y="4473575"/>
            <a:ext cx="8305150" cy="900100"/>
          </a:xfrm>
          <a:prstGeom prst="doubleWave">
            <a:avLst>
              <a:gd name="adj1" fmla="val 6250"/>
              <a:gd name="adj2" fmla="val 2121"/>
            </a:avLst>
          </a:prstGeom>
          <a:solidFill>
            <a:srgbClr val="00B0F0"/>
          </a:solidFill>
          <a:ln w="41275">
            <a:noFill/>
          </a:ln>
          <a:effectLst>
            <a:glow rad="228600">
              <a:srgbClr val="00B0F0">
                <a:alpha val="40000"/>
              </a:srgbClr>
            </a:glow>
            <a:innerShdw blurRad="9271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83568" y="549274"/>
            <a:ext cx="534620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cs typeface="Arial" charset="0"/>
              </a:rPr>
              <a:t>То, что произошло до рождения Христа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cs typeface="Arial" charset="0"/>
              </a:rPr>
              <a:t> - случилось </a:t>
            </a:r>
            <a:r>
              <a:rPr lang="ru-RU" sz="2400" dirty="0" smtClean="0">
                <a:solidFill>
                  <a:srgbClr val="0066FF"/>
                </a:solidFill>
                <a:cs typeface="Arial" charset="0"/>
              </a:rPr>
              <a:t>до нашей эры</a:t>
            </a:r>
            <a:r>
              <a:rPr lang="ru-RU" sz="2400" dirty="0" smtClean="0">
                <a:solidFill>
                  <a:srgbClr val="000000"/>
                </a:solidFill>
                <a:cs typeface="Arial" charset="0"/>
              </a:rPr>
              <a:t>.</a:t>
            </a:r>
            <a:br>
              <a:rPr lang="ru-RU" sz="2400" dirty="0" smtClean="0">
                <a:solidFill>
                  <a:srgbClr val="000000"/>
                </a:solidFill>
                <a:cs typeface="Arial" charset="0"/>
              </a:rPr>
            </a:br>
            <a:endParaRPr lang="ru-RU" sz="24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446185" y="1636703"/>
            <a:ext cx="76057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cs typeface="Arial" charset="0"/>
              </a:rPr>
              <a:t>События позже этой даты относят к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FF"/>
                </a:solidFill>
                <a:cs typeface="Arial" charset="0"/>
              </a:rPr>
              <a:t>нашей эре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424670" y="5676331"/>
            <a:ext cx="2808287" cy="6477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FF"/>
                </a:solidFill>
                <a:cs typeface="Arial" charset="0"/>
              </a:rPr>
              <a:t>До нашей эры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887936" y="5676331"/>
            <a:ext cx="2808288" cy="6477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FF"/>
                </a:solidFill>
                <a:cs typeface="Arial" charset="0"/>
              </a:rPr>
              <a:t>Наша эра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3378267" y="4599359"/>
            <a:ext cx="10798" cy="1548631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Helen\Desktop\Рожд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3768" y="2708920"/>
            <a:ext cx="1170593" cy="1593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827463" y="3950865"/>
            <a:ext cx="1223963" cy="1296988"/>
          </a:xfrm>
          <a:prstGeom prst="star32">
            <a:avLst>
              <a:gd name="adj" fmla="val 37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0000"/>
                </a:solidFill>
                <a:cs typeface="Arial" charset="0"/>
              </a:rPr>
              <a:t>РХ</a:t>
            </a:r>
          </a:p>
        </p:txBody>
      </p:sp>
    </p:spTree>
    <p:extLst>
      <p:ext uri="{BB962C8B-B14F-4D97-AF65-F5344CB8AC3E}">
        <p14:creationId xmlns:p14="http://schemas.microsoft.com/office/powerpoint/2010/main" val="327459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563152"/>
            <a:ext cx="4136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Как же считаются года и века?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1035014"/>
            <a:ext cx="2558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Правило на </a:t>
            </a:r>
            <a:r>
              <a:rPr lang="ru-RU" sz="2400" dirty="0" err="1" smtClean="0"/>
              <a:t>стр</a:t>
            </a:r>
            <a:r>
              <a:rPr lang="ru-RU" sz="2400" dirty="0" smtClean="0"/>
              <a:t> 15</a:t>
            </a:r>
            <a:endParaRPr lang="ru-RU" sz="2400" dirty="0"/>
          </a:p>
        </p:txBody>
      </p:sp>
      <p:pic>
        <p:nvPicPr>
          <p:cNvPr id="4" name="Picture 4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" r="45877"/>
          <a:stretch/>
        </p:blipFill>
        <p:spPr bwMode="auto">
          <a:xfrm>
            <a:off x="451520" y="2908031"/>
            <a:ext cx="8424936" cy="1794941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289755" y="1687414"/>
            <a:ext cx="952449" cy="954757"/>
          </a:xfrm>
          <a:prstGeom prst="star32">
            <a:avLst>
              <a:gd name="adj" fmla="val 37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0000"/>
                </a:solidFill>
                <a:cs typeface="Arial" charset="0"/>
              </a:rPr>
              <a:t>РХ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088" y="1872404"/>
            <a:ext cx="1435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До н. э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90115" y="1872404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 н. э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19812" y="5704438"/>
            <a:ext cx="149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11</a:t>
            </a:r>
            <a:r>
              <a:rPr lang="ru-RU" sz="2800" b="1" dirty="0" smtClean="0">
                <a:solidFill>
                  <a:srgbClr val="FF0000"/>
                </a:solidFill>
              </a:rPr>
              <a:t>00 </a:t>
            </a:r>
            <a:r>
              <a:rPr lang="ru-RU" sz="2800" dirty="0" smtClean="0"/>
              <a:t>год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468069" y="5686646"/>
            <a:ext cx="1313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</a:t>
            </a:r>
            <a:r>
              <a:rPr lang="ru-RU" sz="2800" b="1" dirty="0" smtClean="0">
                <a:solidFill>
                  <a:srgbClr val="FF0000"/>
                </a:solidFill>
              </a:rPr>
              <a:t>10</a:t>
            </a:r>
            <a:r>
              <a:rPr lang="ru-RU" sz="2800" dirty="0" smtClean="0"/>
              <a:t> год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762562" y="5704438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11 </a:t>
            </a:r>
            <a:r>
              <a:rPr lang="ru-RU" sz="2800" b="1" dirty="0" smtClean="0">
                <a:solidFill>
                  <a:srgbClr val="FF0000"/>
                </a:solidFill>
              </a:rPr>
              <a:t>50</a:t>
            </a:r>
            <a:r>
              <a:rPr lang="ru-RU" sz="2800" dirty="0" smtClean="0"/>
              <a:t> год</a:t>
            </a:r>
            <a:endParaRPr lang="ru-RU" sz="28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483768" y="4365104"/>
            <a:ext cx="5256584" cy="1339334"/>
          </a:xfrm>
          <a:prstGeom prst="straightConnector1">
            <a:avLst/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2483768" y="3645024"/>
            <a:ext cx="1656184" cy="2244279"/>
          </a:xfrm>
          <a:prstGeom prst="straightConnector1">
            <a:avLst/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7020272" y="3645024"/>
            <a:ext cx="1656184" cy="2041622"/>
          </a:xfrm>
          <a:prstGeom prst="straightConnector1">
            <a:avLst/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75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15">
            <a:hlinkClick r:id="" action="ppaction://macro?name=DragandDrop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8594" y="5816709"/>
            <a:ext cx="1296988" cy="7921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cs typeface="Arial" charset="0"/>
              </a:rPr>
              <a:t>XVIII</a:t>
            </a:r>
            <a:endParaRPr lang="ru-RU" sz="36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39" name="Oval 9">
            <a:hlinkClick r:id="" action="ppaction://macro?name=DragandDrop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97956" y="5816709"/>
            <a:ext cx="1296987" cy="7921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cs typeface="Arial" charset="0"/>
              </a:rPr>
              <a:t>X</a:t>
            </a:r>
            <a:endParaRPr lang="ru-RU" sz="36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40" name="Oval 7">
            <a:hlinkClick r:id="" action="ppaction://macro?name=DragandDrop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91930" y="5290110"/>
            <a:ext cx="1296988" cy="7921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cs typeface="Arial" charset="0"/>
              </a:rPr>
              <a:t>XX</a:t>
            </a:r>
            <a:endParaRPr lang="ru-RU" sz="36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41" name="Oval 8">
            <a:hlinkClick r:id="" action="ppaction://macro?name=DragandDrop"/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04361" y="5849019"/>
            <a:ext cx="1298575" cy="7921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cs typeface="Arial" charset="0"/>
              </a:rPr>
              <a:t>XII</a:t>
            </a:r>
            <a:endParaRPr lang="ru-RU" sz="36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827088" y="765175"/>
            <a:ext cx="1223962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0000"/>
                </a:solidFill>
                <a:cs typeface="Arial" charset="0"/>
              </a:rPr>
              <a:t>1961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916238" y="765175"/>
            <a:ext cx="1223962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0000"/>
                </a:solidFill>
                <a:cs typeface="Arial" charset="0"/>
              </a:rPr>
              <a:t>1147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7164388" y="765175"/>
            <a:ext cx="1152525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0000"/>
                </a:solidFill>
                <a:cs typeface="Arial" charset="0"/>
              </a:rPr>
              <a:t>1799</a:t>
            </a: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5076825" y="765175"/>
            <a:ext cx="1152525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cs typeface="Arial" charset="0"/>
              </a:rPr>
              <a:t>988</a:t>
            </a:r>
            <a:endParaRPr lang="ru-RU" sz="36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8618" name="Picture 10" descr="ракета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" y="1700808"/>
            <a:ext cx="1651000" cy="23764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9" name="Picture 11" descr="владимир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119" y="1675841"/>
            <a:ext cx="1676400" cy="23764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0" name="Picture 12" descr="Пушкин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957" y="1675841"/>
            <a:ext cx="1684338" cy="23764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1" name="Picture 13" descr="Спасская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81" y="1702396"/>
            <a:ext cx="1638300" cy="23749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22" name="AutoShape 14"/>
          <p:cNvSpPr>
            <a:spLocks noChangeArrowheads="1"/>
          </p:cNvSpPr>
          <p:nvPr/>
        </p:nvSpPr>
        <p:spPr bwMode="auto">
          <a:xfrm>
            <a:off x="539750" y="2636838"/>
            <a:ext cx="8207375" cy="15621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Соотнеси года и века</a:t>
            </a:r>
          </a:p>
        </p:txBody>
      </p:sp>
      <p:sp>
        <p:nvSpPr>
          <p:cNvPr id="15" name="Oval 7">
            <a:hlinkClick r:id="" action="ppaction://macro?name=DragandDrop"/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30514" y="4198938"/>
            <a:ext cx="1296988" cy="7921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cs typeface="Arial" charset="0"/>
              </a:rPr>
              <a:t>XX</a:t>
            </a:r>
            <a:endParaRPr lang="ru-RU" sz="36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Oval 8">
            <a:hlinkClick r:id="" action="ppaction://macro?name=DragandDrop"/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02740" y="4261671"/>
            <a:ext cx="1298575" cy="7921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cs typeface="Arial" charset="0"/>
              </a:rPr>
              <a:t>XII</a:t>
            </a:r>
            <a:endParaRPr lang="ru-RU" sz="36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" name="Oval 9">
            <a:hlinkClick r:id="" action="ppaction://macro?name=DragandDrop"/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6383" y="4261671"/>
            <a:ext cx="1296987" cy="7921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cs typeface="Arial" charset="0"/>
              </a:rPr>
              <a:t>X</a:t>
            </a:r>
            <a:endParaRPr lang="ru-RU" sz="36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Oval 15">
            <a:hlinkClick r:id="" action="ppaction://macro?name=DragandDrop"/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92156" y="4198938"/>
            <a:ext cx="1296988" cy="7921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cs typeface="Arial" charset="0"/>
              </a:rPr>
              <a:t>XVIII</a:t>
            </a:r>
            <a:endParaRPr lang="ru-RU" sz="36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" name="Oval 15">
            <a:hlinkClick r:id="" action="ppaction://macro?name=DragandDrop"/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15616" y="5377251"/>
            <a:ext cx="1296988" cy="7921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cs typeface="Arial" charset="0"/>
              </a:rPr>
              <a:t>XVII</a:t>
            </a:r>
            <a:endParaRPr lang="ru-RU" sz="36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Oval 9">
            <a:hlinkClick r:id="" action="ppaction://macro?name=DragandDrop"/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46449" y="5290110"/>
            <a:ext cx="1296987" cy="7921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cs typeface="Arial" charset="0"/>
              </a:rPr>
              <a:t>IX</a:t>
            </a:r>
            <a:endParaRPr lang="ru-RU" sz="36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Oval 7">
            <a:hlinkClick r:id="" action="ppaction://macro?name=DragandDrop"/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43436" y="5832251"/>
            <a:ext cx="1296988" cy="7921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cs typeface="Arial" charset="0"/>
              </a:rPr>
              <a:t>XIX</a:t>
            </a:r>
            <a:endParaRPr lang="ru-RU" sz="36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" name="Oval 8">
            <a:hlinkClick r:id="" action="ppaction://macro?name=DragandDrop"/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53648" y="5377251"/>
            <a:ext cx="1539885" cy="705021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cs typeface="Arial" charset="0"/>
              </a:rPr>
              <a:t>XI</a:t>
            </a:r>
            <a:endParaRPr lang="ru-RU" sz="36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15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686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686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686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686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  <p:bldP spid="68612" grpId="0" animBg="1"/>
      <p:bldP spid="68613" grpId="0" animBg="1"/>
      <p:bldP spid="68614" grpId="0" animBg="1"/>
      <p:bldP spid="68622" grpId="0" animBg="1"/>
      <p:bldP spid="68622" grpId="1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4324"/>
            <a:ext cx="4763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Мы же с вами ленту времени представим</a:t>
            </a:r>
          </a:p>
          <a:p>
            <a:r>
              <a:rPr lang="ru-RU" sz="2000" dirty="0" smtClean="0"/>
              <a:t> в виде реки времени, </a:t>
            </a:r>
          </a:p>
          <a:p>
            <a:r>
              <a:rPr lang="ru-RU" sz="2000" dirty="0" smtClean="0"/>
              <a:t>по которой отправимся в путешествие</a:t>
            </a:r>
            <a:endParaRPr lang="ru-RU" sz="2000" dirty="0"/>
          </a:p>
        </p:txBody>
      </p:sp>
      <p:sp>
        <p:nvSpPr>
          <p:cNvPr id="4" name="Полилиния 3"/>
          <p:cNvSpPr/>
          <p:nvPr/>
        </p:nvSpPr>
        <p:spPr>
          <a:xfrm>
            <a:off x="259772" y="2564904"/>
            <a:ext cx="8707582" cy="3384376"/>
          </a:xfrm>
          <a:custGeom>
            <a:avLst/>
            <a:gdLst>
              <a:gd name="connsiteX0" fmla="*/ 0 w 8707582"/>
              <a:gd name="connsiteY0" fmla="*/ 166255 h 3865418"/>
              <a:gd name="connsiteX1" fmla="*/ 270164 w 8707582"/>
              <a:gd name="connsiteY1" fmla="*/ 124691 h 3865418"/>
              <a:gd name="connsiteX2" fmla="*/ 353291 w 8707582"/>
              <a:gd name="connsiteY2" fmla="*/ 83127 h 3865418"/>
              <a:gd name="connsiteX3" fmla="*/ 665019 w 8707582"/>
              <a:gd name="connsiteY3" fmla="*/ 41564 h 3865418"/>
              <a:gd name="connsiteX4" fmla="*/ 748146 w 8707582"/>
              <a:gd name="connsiteY4" fmla="*/ 20782 h 3865418"/>
              <a:gd name="connsiteX5" fmla="*/ 810491 w 8707582"/>
              <a:gd name="connsiteY5" fmla="*/ 0 h 3865418"/>
              <a:gd name="connsiteX6" fmla="*/ 1039091 w 8707582"/>
              <a:gd name="connsiteY6" fmla="*/ 20782 h 3865418"/>
              <a:gd name="connsiteX7" fmla="*/ 1163782 w 8707582"/>
              <a:gd name="connsiteY7" fmla="*/ 103909 h 3865418"/>
              <a:gd name="connsiteX8" fmla="*/ 1330037 w 8707582"/>
              <a:gd name="connsiteY8" fmla="*/ 166255 h 3865418"/>
              <a:gd name="connsiteX9" fmla="*/ 1454728 w 8707582"/>
              <a:gd name="connsiteY9" fmla="*/ 228600 h 3865418"/>
              <a:gd name="connsiteX10" fmla="*/ 1641764 w 8707582"/>
              <a:gd name="connsiteY10" fmla="*/ 374073 h 3865418"/>
              <a:gd name="connsiteX11" fmla="*/ 1683328 w 8707582"/>
              <a:gd name="connsiteY11" fmla="*/ 436418 h 3865418"/>
              <a:gd name="connsiteX12" fmla="*/ 1745673 w 8707582"/>
              <a:gd name="connsiteY12" fmla="*/ 665018 h 3865418"/>
              <a:gd name="connsiteX13" fmla="*/ 1766455 w 8707582"/>
              <a:gd name="connsiteY13" fmla="*/ 748146 h 3865418"/>
              <a:gd name="connsiteX14" fmla="*/ 1828800 w 8707582"/>
              <a:gd name="connsiteY14" fmla="*/ 810491 h 3865418"/>
              <a:gd name="connsiteX15" fmla="*/ 1974273 w 8707582"/>
              <a:gd name="connsiteY15" fmla="*/ 1080655 h 3865418"/>
              <a:gd name="connsiteX16" fmla="*/ 2036619 w 8707582"/>
              <a:gd name="connsiteY16" fmla="*/ 1143000 h 3865418"/>
              <a:gd name="connsiteX17" fmla="*/ 2119746 w 8707582"/>
              <a:gd name="connsiteY17" fmla="*/ 1267691 h 3865418"/>
              <a:gd name="connsiteX18" fmla="*/ 2161310 w 8707582"/>
              <a:gd name="connsiteY18" fmla="*/ 1330037 h 3865418"/>
              <a:gd name="connsiteX19" fmla="*/ 2286000 w 8707582"/>
              <a:gd name="connsiteY19" fmla="*/ 1433946 h 3865418"/>
              <a:gd name="connsiteX20" fmla="*/ 2348346 w 8707582"/>
              <a:gd name="connsiteY20" fmla="*/ 1454727 h 3865418"/>
              <a:gd name="connsiteX21" fmla="*/ 2452255 w 8707582"/>
              <a:gd name="connsiteY21" fmla="*/ 1496291 h 3865418"/>
              <a:gd name="connsiteX22" fmla="*/ 2597728 w 8707582"/>
              <a:gd name="connsiteY22" fmla="*/ 1537855 h 3865418"/>
              <a:gd name="connsiteX23" fmla="*/ 2784764 w 8707582"/>
              <a:gd name="connsiteY23" fmla="*/ 1579418 h 3865418"/>
              <a:gd name="connsiteX24" fmla="*/ 3595255 w 8707582"/>
              <a:gd name="connsiteY24" fmla="*/ 1558637 h 3865418"/>
              <a:gd name="connsiteX25" fmla="*/ 3782291 w 8707582"/>
              <a:gd name="connsiteY25" fmla="*/ 1537855 h 3865418"/>
              <a:gd name="connsiteX26" fmla="*/ 4218710 w 8707582"/>
              <a:gd name="connsiteY26" fmla="*/ 1558637 h 3865418"/>
              <a:gd name="connsiteX27" fmla="*/ 4343400 w 8707582"/>
              <a:gd name="connsiteY27" fmla="*/ 1620982 h 3865418"/>
              <a:gd name="connsiteX28" fmla="*/ 4488873 w 8707582"/>
              <a:gd name="connsiteY28" fmla="*/ 1704109 h 3865418"/>
              <a:gd name="connsiteX29" fmla="*/ 4572000 w 8707582"/>
              <a:gd name="connsiteY29" fmla="*/ 1766455 h 3865418"/>
              <a:gd name="connsiteX30" fmla="*/ 4634346 w 8707582"/>
              <a:gd name="connsiteY30" fmla="*/ 1787237 h 3865418"/>
              <a:gd name="connsiteX31" fmla="*/ 4759037 w 8707582"/>
              <a:gd name="connsiteY31" fmla="*/ 1849582 h 3865418"/>
              <a:gd name="connsiteX32" fmla="*/ 4842164 w 8707582"/>
              <a:gd name="connsiteY32" fmla="*/ 1932709 h 3865418"/>
              <a:gd name="connsiteX33" fmla="*/ 4904510 w 8707582"/>
              <a:gd name="connsiteY33" fmla="*/ 1953491 h 3865418"/>
              <a:gd name="connsiteX34" fmla="*/ 5049982 w 8707582"/>
              <a:gd name="connsiteY34" fmla="*/ 2140527 h 3865418"/>
              <a:gd name="connsiteX35" fmla="*/ 5091546 w 8707582"/>
              <a:gd name="connsiteY35" fmla="*/ 2202873 h 3865418"/>
              <a:gd name="connsiteX36" fmla="*/ 5133110 w 8707582"/>
              <a:gd name="connsiteY36" fmla="*/ 2327564 h 3865418"/>
              <a:gd name="connsiteX37" fmla="*/ 5174673 w 8707582"/>
              <a:gd name="connsiteY37" fmla="*/ 2389909 h 3865418"/>
              <a:gd name="connsiteX38" fmla="*/ 5216237 w 8707582"/>
              <a:gd name="connsiteY38" fmla="*/ 2473037 h 3865418"/>
              <a:gd name="connsiteX39" fmla="*/ 5278582 w 8707582"/>
              <a:gd name="connsiteY39" fmla="*/ 2556164 h 3865418"/>
              <a:gd name="connsiteX40" fmla="*/ 5361710 w 8707582"/>
              <a:gd name="connsiteY40" fmla="*/ 2680855 h 3865418"/>
              <a:gd name="connsiteX41" fmla="*/ 5486400 w 8707582"/>
              <a:gd name="connsiteY41" fmla="*/ 2805546 h 3865418"/>
              <a:gd name="connsiteX42" fmla="*/ 5590310 w 8707582"/>
              <a:gd name="connsiteY42" fmla="*/ 2909455 h 3865418"/>
              <a:gd name="connsiteX43" fmla="*/ 5735782 w 8707582"/>
              <a:gd name="connsiteY43" fmla="*/ 2992582 h 3865418"/>
              <a:gd name="connsiteX44" fmla="*/ 5798128 w 8707582"/>
              <a:gd name="connsiteY44" fmla="*/ 3034146 h 3865418"/>
              <a:gd name="connsiteX45" fmla="*/ 5964382 w 8707582"/>
              <a:gd name="connsiteY45" fmla="*/ 3054927 h 3865418"/>
              <a:gd name="connsiteX46" fmla="*/ 6213764 w 8707582"/>
              <a:gd name="connsiteY46" fmla="*/ 3096491 h 3865418"/>
              <a:gd name="connsiteX47" fmla="*/ 6442364 w 8707582"/>
              <a:gd name="connsiteY47" fmla="*/ 3075709 h 3865418"/>
              <a:gd name="connsiteX48" fmla="*/ 7024255 w 8707582"/>
              <a:gd name="connsiteY48" fmla="*/ 3034146 h 3865418"/>
              <a:gd name="connsiteX49" fmla="*/ 7543800 w 8707582"/>
              <a:gd name="connsiteY49" fmla="*/ 3054927 h 3865418"/>
              <a:gd name="connsiteX50" fmla="*/ 7689273 w 8707582"/>
              <a:gd name="connsiteY50" fmla="*/ 3138055 h 3865418"/>
              <a:gd name="connsiteX51" fmla="*/ 7855528 w 8707582"/>
              <a:gd name="connsiteY51" fmla="*/ 3221182 h 3865418"/>
              <a:gd name="connsiteX52" fmla="*/ 7980219 w 8707582"/>
              <a:gd name="connsiteY52" fmla="*/ 3345873 h 3865418"/>
              <a:gd name="connsiteX53" fmla="*/ 8167255 w 8707582"/>
              <a:gd name="connsiteY53" fmla="*/ 3532909 h 3865418"/>
              <a:gd name="connsiteX54" fmla="*/ 8291946 w 8707582"/>
              <a:gd name="connsiteY54" fmla="*/ 3657600 h 3865418"/>
              <a:gd name="connsiteX55" fmla="*/ 8354291 w 8707582"/>
              <a:gd name="connsiteY55" fmla="*/ 3699164 h 3865418"/>
              <a:gd name="connsiteX56" fmla="*/ 8416637 w 8707582"/>
              <a:gd name="connsiteY56" fmla="*/ 3761509 h 3865418"/>
              <a:gd name="connsiteX57" fmla="*/ 8478982 w 8707582"/>
              <a:gd name="connsiteY57" fmla="*/ 3782291 h 3865418"/>
              <a:gd name="connsiteX58" fmla="*/ 8686800 w 8707582"/>
              <a:gd name="connsiteY58" fmla="*/ 3865418 h 3865418"/>
              <a:gd name="connsiteX59" fmla="*/ 8707582 w 8707582"/>
              <a:gd name="connsiteY59" fmla="*/ 3865418 h 386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8707582" h="3865418">
                <a:moveTo>
                  <a:pt x="0" y="166255"/>
                </a:moveTo>
                <a:cubicBezTo>
                  <a:pt x="65633" y="158962"/>
                  <a:pt x="194383" y="153109"/>
                  <a:pt x="270164" y="124691"/>
                </a:cubicBezTo>
                <a:cubicBezTo>
                  <a:pt x="299171" y="113813"/>
                  <a:pt x="323618" y="92029"/>
                  <a:pt x="353291" y="83127"/>
                </a:cubicBezTo>
                <a:cubicBezTo>
                  <a:pt x="408157" y="66667"/>
                  <a:pt x="632166" y="45214"/>
                  <a:pt x="665019" y="41564"/>
                </a:cubicBezTo>
                <a:cubicBezTo>
                  <a:pt x="692728" y="34637"/>
                  <a:pt x="720683" y="28629"/>
                  <a:pt x="748146" y="20782"/>
                </a:cubicBezTo>
                <a:cubicBezTo>
                  <a:pt x="769209" y="14764"/>
                  <a:pt x="788585" y="0"/>
                  <a:pt x="810491" y="0"/>
                </a:cubicBezTo>
                <a:cubicBezTo>
                  <a:pt x="887005" y="0"/>
                  <a:pt x="962891" y="13855"/>
                  <a:pt x="1039091" y="20782"/>
                </a:cubicBezTo>
                <a:cubicBezTo>
                  <a:pt x="1080655" y="48491"/>
                  <a:pt x="1116392" y="88112"/>
                  <a:pt x="1163782" y="103909"/>
                </a:cubicBezTo>
                <a:cubicBezTo>
                  <a:pt x="1217743" y="121896"/>
                  <a:pt x="1280335" y="141404"/>
                  <a:pt x="1330037" y="166255"/>
                </a:cubicBezTo>
                <a:cubicBezTo>
                  <a:pt x="1491179" y="246826"/>
                  <a:pt x="1298022" y="176365"/>
                  <a:pt x="1454728" y="228600"/>
                </a:cubicBezTo>
                <a:cubicBezTo>
                  <a:pt x="1541627" y="286533"/>
                  <a:pt x="1580719" y="300819"/>
                  <a:pt x="1641764" y="374073"/>
                </a:cubicBezTo>
                <a:cubicBezTo>
                  <a:pt x="1657754" y="393261"/>
                  <a:pt x="1669473" y="415636"/>
                  <a:pt x="1683328" y="436418"/>
                </a:cubicBezTo>
                <a:cubicBezTo>
                  <a:pt x="1748205" y="631054"/>
                  <a:pt x="1706507" y="488773"/>
                  <a:pt x="1745673" y="665018"/>
                </a:cubicBezTo>
                <a:cubicBezTo>
                  <a:pt x="1751869" y="692900"/>
                  <a:pt x="1752284" y="723347"/>
                  <a:pt x="1766455" y="748146"/>
                </a:cubicBezTo>
                <a:cubicBezTo>
                  <a:pt x="1781036" y="773663"/>
                  <a:pt x="1808018" y="789709"/>
                  <a:pt x="1828800" y="810491"/>
                </a:cubicBezTo>
                <a:cubicBezTo>
                  <a:pt x="1858827" y="930597"/>
                  <a:pt x="1857162" y="963546"/>
                  <a:pt x="1974273" y="1080655"/>
                </a:cubicBezTo>
                <a:cubicBezTo>
                  <a:pt x="1995055" y="1101437"/>
                  <a:pt x="2018575" y="1119801"/>
                  <a:pt x="2036619" y="1143000"/>
                </a:cubicBezTo>
                <a:cubicBezTo>
                  <a:pt x="2067287" y="1182431"/>
                  <a:pt x="2092037" y="1226127"/>
                  <a:pt x="2119746" y="1267691"/>
                </a:cubicBezTo>
                <a:cubicBezTo>
                  <a:pt x="2133601" y="1288473"/>
                  <a:pt x="2143649" y="1312376"/>
                  <a:pt x="2161310" y="1330037"/>
                </a:cubicBezTo>
                <a:cubicBezTo>
                  <a:pt x="2207268" y="1375995"/>
                  <a:pt x="2228137" y="1405015"/>
                  <a:pt x="2286000" y="1433946"/>
                </a:cubicBezTo>
                <a:cubicBezTo>
                  <a:pt x="2305593" y="1443743"/>
                  <a:pt x="2327835" y="1447035"/>
                  <a:pt x="2348346" y="1454727"/>
                </a:cubicBezTo>
                <a:cubicBezTo>
                  <a:pt x="2383275" y="1467825"/>
                  <a:pt x="2417326" y="1483192"/>
                  <a:pt x="2452255" y="1496291"/>
                </a:cubicBezTo>
                <a:cubicBezTo>
                  <a:pt x="2497530" y="1513269"/>
                  <a:pt x="2550935" y="1528496"/>
                  <a:pt x="2597728" y="1537855"/>
                </a:cubicBezTo>
                <a:cubicBezTo>
                  <a:pt x="2780604" y="1574430"/>
                  <a:pt x="2663429" y="1538974"/>
                  <a:pt x="2784764" y="1579418"/>
                </a:cubicBezTo>
                <a:lnTo>
                  <a:pt x="3595255" y="1558637"/>
                </a:lnTo>
                <a:cubicBezTo>
                  <a:pt x="3657930" y="1556026"/>
                  <a:pt x="3719562" y="1537855"/>
                  <a:pt x="3782291" y="1537855"/>
                </a:cubicBezTo>
                <a:cubicBezTo>
                  <a:pt x="3927929" y="1537855"/>
                  <a:pt x="4073237" y="1551710"/>
                  <a:pt x="4218710" y="1558637"/>
                </a:cubicBezTo>
                <a:cubicBezTo>
                  <a:pt x="4333016" y="1596738"/>
                  <a:pt x="4230599" y="1556524"/>
                  <a:pt x="4343400" y="1620982"/>
                </a:cubicBezTo>
                <a:cubicBezTo>
                  <a:pt x="4465163" y="1690562"/>
                  <a:pt x="4387613" y="1631780"/>
                  <a:pt x="4488873" y="1704109"/>
                </a:cubicBezTo>
                <a:cubicBezTo>
                  <a:pt x="4517058" y="1724241"/>
                  <a:pt x="4541927" y="1749270"/>
                  <a:pt x="4572000" y="1766455"/>
                </a:cubicBezTo>
                <a:cubicBezTo>
                  <a:pt x="4591020" y="1777324"/>
                  <a:pt x="4614753" y="1777440"/>
                  <a:pt x="4634346" y="1787237"/>
                </a:cubicBezTo>
                <a:cubicBezTo>
                  <a:pt x="4795491" y="1867809"/>
                  <a:pt x="4602327" y="1797345"/>
                  <a:pt x="4759037" y="1849582"/>
                </a:cubicBezTo>
                <a:cubicBezTo>
                  <a:pt x="4786746" y="1877291"/>
                  <a:pt x="4810277" y="1909932"/>
                  <a:pt x="4842164" y="1932709"/>
                </a:cubicBezTo>
                <a:cubicBezTo>
                  <a:pt x="4859990" y="1945442"/>
                  <a:pt x="4886283" y="1941340"/>
                  <a:pt x="4904510" y="1953491"/>
                </a:cubicBezTo>
                <a:cubicBezTo>
                  <a:pt x="4963108" y="1992557"/>
                  <a:pt x="5016956" y="2090988"/>
                  <a:pt x="5049982" y="2140527"/>
                </a:cubicBezTo>
                <a:cubicBezTo>
                  <a:pt x="5063837" y="2161309"/>
                  <a:pt x="5083648" y="2179178"/>
                  <a:pt x="5091546" y="2202873"/>
                </a:cubicBezTo>
                <a:cubicBezTo>
                  <a:pt x="5105401" y="2244437"/>
                  <a:pt x="5108808" y="2291110"/>
                  <a:pt x="5133110" y="2327564"/>
                </a:cubicBezTo>
                <a:cubicBezTo>
                  <a:pt x="5146964" y="2348346"/>
                  <a:pt x="5162281" y="2368223"/>
                  <a:pt x="5174673" y="2389909"/>
                </a:cubicBezTo>
                <a:cubicBezTo>
                  <a:pt x="5190043" y="2416807"/>
                  <a:pt x="5199818" y="2446766"/>
                  <a:pt x="5216237" y="2473037"/>
                </a:cubicBezTo>
                <a:cubicBezTo>
                  <a:pt x="5234594" y="2502408"/>
                  <a:pt x="5258719" y="2527789"/>
                  <a:pt x="5278582" y="2556164"/>
                </a:cubicBezTo>
                <a:cubicBezTo>
                  <a:pt x="5307228" y="2597087"/>
                  <a:pt x="5326388" y="2645532"/>
                  <a:pt x="5361710" y="2680855"/>
                </a:cubicBezTo>
                <a:cubicBezTo>
                  <a:pt x="5403273" y="2722419"/>
                  <a:pt x="5460113" y="2752972"/>
                  <a:pt x="5486400" y="2805546"/>
                </a:cubicBezTo>
                <a:cubicBezTo>
                  <a:pt x="5537761" y="2908266"/>
                  <a:pt x="5498574" y="2878876"/>
                  <a:pt x="5590310" y="2909455"/>
                </a:cubicBezTo>
                <a:cubicBezTo>
                  <a:pt x="5791317" y="3060210"/>
                  <a:pt x="5577108" y="2913244"/>
                  <a:pt x="5735782" y="2992582"/>
                </a:cubicBezTo>
                <a:cubicBezTo>
                  <a:pt x="5758122" y="3003752"/>
                  <a:pt x="5774031" y="3027574"/>
                  <a:pt x="5798128" y="3034146"/>
                </a:cubicBezTo>
                <a:cubicBezTo>
                  <a:pt x="5852009" y="3048841"/>
                  <a:pt x="5908964" y="3048000"/>
                  <a:pt x="5964382" y="3054927"/>
                </a:cubicBezTo>
                <a:cubicBezTo>
                  <a:pt x="6061931" y="3087443"/>
                  <a:pt x="6074559" y="3096491"/>
                  <a:pt x="6213764" y="3096491"/>
                </a:cubicBezTo>
                <a:cubicBezTo>
                  <a:pt x="6290278" y="3096491"/>
                  <a:pt x="6366164" y="3082636"/>
                  <a:pt x="6442364" y="3075709"/>
                </a:cubicBezTo>
                <a:cubicBezTo>
                  <a:pt x="6660924" y="3002856"/>
                  <a:pt x="6547791" y="3034146"/>
                  <a:pt x="7024255" y="3034146"/>
                </a:cubicBezTo>
                <a:cubicBezTo>
                  <a:pt x="7197575" y="3034146"/>
                  <a:pt x="7370618" y="3048000"/>
                  <a:pt x="7543800" y="3054927"/>
                </a:cubicBezTo>
                <a:cubicBezTo>
                  <a:pt x="7674434" y="3142016"/>
                  <a:pt x="7531077" y="3050169"/>
                  <a:pt x="7689273" y="3138055"/>
                </a:cubicBezTo>
                <a:cubicBezTo>
                  <a:pt x="7836503" y="3219849"/>
                  <a:pt x="7741556" y="3183191"/>
                  <a:pt x="7855528" y="3221182"/>
                </a:cubicBezTo>
                <a:cubicBezTo>
                  <a:pt x="8042916" y="3361723"/>
                  <a:pt x="7858666" y="3209126"/>
                  <a:pt x="7980219" y="3345873"/>
                </a:cubicBezTo>
                <a:cubicBezTo>
                  <a:pt x="7980223" y="3345878"/>
                  <a:pt x="8136080" y="3501734"/>
                  <a:pt x="8167255" y="3532909"/>
                </a:cubicBezTo>
                <a:lnTo>
                  <a:pt x="8291946" y="3657600"/>
                </a:lnTo>
                <a:cubicBezTo>
                  <a:pt x="8312728" y="3671455"/>
                  <a:pt x="8335103" y="3683174"/>
                  <a:pt x="8354291" y="3699164"/>
                </a:cubicBezTo>
                <a:cubicBezTo>
                  <a:pt x="8376869" y="3717979"/>
                  <a:pt x="8392183" y="3745206"/>
                  <a:pt x="8416637" y="3761509"/>
                </a:cubicBezTo>
                <a:cubicBezTo>
                  <a:pt x="8434864" y="3773660"/>
                  <a:pt x="8458847" y="3773662"/>
                  <a:pt x="8478982" y="3782291"/>
                </a:cubicBezTo>
                <a:cubicBezTo>
                  <a:pt x="8536941" y="3807131"/>
                  <a:pt x="8623730" y="3865418"/>
                  <a:pt x="8686800" y="3865418"/>
                </a:cubicBezTo>
                <a:lnTo>
                  <a:pt x="8707582" y="3865418"/>
                </a:lnTo>
              </a:path>
            </a:pathLst>
          </a:custGeom>
          <a:ln w="1025525" cmpd="sng">
            <a:solidFill>
              <a:srgbClr val="0FB9A9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6200000" sx="102000" sy="102000" rotWithShape="0">
              <a:schemeClr val="tx1">
                <a:alpha val="40000"/>
              </a:scheme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Анимашки Транспорт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962">
            <a:off x="2829746" y="2568257"/>
            <a:ext cx="2390325" cy="180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42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861048"/>
            <a:ext cx="3672408" cy="1296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Выполните задание на </a:t>
            </a:r>
            <a:r>
              <a:rPr lang="ru-RU" dirty="0" err="1" smtClean="0"/>
              <a:t>стр</a:t>
            </a:r>
            <a:r>
              <a:rPr lang="ru-RU" dirty="0" smtClean="0"/>
              <a:t> 4 р т . Сделайте вывод</a:t>
            </a:r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1403648" y="404664"/>
            <a:ext cx="6696744" cy="2088232"/>
          </a:xfrm>
          <a:prstGeom prst="irregularSeal1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36565" y="1156392"/>
            <a:ext cx="38309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тетради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static3.depositphotos.com/1005091/234/v/950/depositphotos_2344469-Group-of-school-k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776" y="2492896"/>
            <a:ext cx="4032448" cy="328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66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0.liveinternet.ru/images/attach/c/1/50/179/50179033_dere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453" y="1278052"/>
            <a:ext cx="405765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539388"/>
            <a:ext cx="3218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Проверка домашнего задания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74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b&amp;g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" y="443136"/>
            <a:ext cx="35210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67081" y="1405478"/>
            <a:ext cx="2426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9 мая 1945 год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46374" y="4959772"/>
            <a:ext cx="3098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12 апреля 1961 год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055262" y="3429000"/>
            <a:ext cx="3223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 сентября 2011 год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034612" y="5733256"/>
            <a:ext cx="404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Что это? Назовите тему урока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996952"/>
            <a:ext cx="56294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люди считают время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38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 descr="http://koptisch.files.wordpress.com/2011/08/keine-ahnung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0120"/>
            <a:ext cx="218390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7" descr="b&amp;g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3131840" cy="352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114853"/>
            <a:ext cx="55350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Есть ли у времени начало и конец?</a:t>
            </a:r>
          </a:p>
          <a:p>
            <a:r>
              <a:rPr lang="ru-RU" sz="2800" dirty="0" smtClean="0"/>
              <a:t>Можно ли измерить время?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3530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wiki.vladimir.i-edu.ru/images/3/33/%D0%A8%D0%BA%D0%BE%D0%BB%D0%B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20" y="471024"/>
            <a:ext cx="1306488" cy="13926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442424"/>
            <a:ext cx="7715200" cy="994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6600"/>
                </a:solidFill>
              </a:rPr>
              <a:t>Открываем новые знания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6178" y="1169934"/>
            <a:ext cx="6958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Потребность измерять время возникла очень давно. Вначале единицей времени были сутки. Но большие отрезки времени ими измерять неудобно. Люди </a:t>
            </a:r>
            <a:r>
              <a:rPr lang="ru-RU" dirty="0" smtClean="0"/>
              <a:t>обратили </a:t>
            </a:r>
            <a:r>
              <a:rPr lang="ru-RU" dirty="0"/>
              <a:t>внимание на меняющийся облик Луны и стали измерять время числом лунных </a:t>
            </a:r>
            <a:r>
              <a:rPr lang="ru-RU" dirty="0" smtClean="0"/>
              <a:t>месяцев. 1 лунный месяц -  это примерно 30 дней</a:t>
            </a:r>
            <a:endParaRPr lang="ru-RU" dirty="0"/>
          </a:p>
        </p:txBody>
      </p:sp>
      <p:pic>
        <p:nvPicPr>
          <p:cNvPr id="8" name="Picture 22" descr="j0179122"/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34" y="2652019"/>
            <a:ext cx="5359571" cy="3771613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46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Древнем Египте земледельцы подсчитали, что от одного разлива Нила до другого проходит365 суток.</a:t>
            </a:r>
          </a:p>
          <a:p>
            <a:r>
              <a:rPr lang="ru-RU" dirty="0"/>
              <a:t>Египтяне день и ночь считали по 12 часов.</a:t>
            </a:r>
          </a:p>
          <a:p>
            <a:r>
              <a:rPr lang="ru-RU" dirty="0"/>
              <a:t>Жители Вавилона разделили час на 60 минут, а минуту на 60 секунд. </a:t>
            </a:r>
          </a:p>
        </p:txBody>
      </p:sp>
      <p:pic>
        <p:nvPicPr>
          <p:cNvPr id="3" name="Picture 10" descr="j0231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3221037" cy="3311525"/>
          </a:xfrm>
          <a:prstGeom prst="rect">
            <a:avLst/>
          </a:prstGeom>
          <a:solidFill>
            <a:schemeClr val="bg1"/>
          </a:solidFill>
          <a:ln w="762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4" name="Picture 11" descr="j02838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84513"/>
            <a:ext cx="19431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67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147" y="548680"/>
            <a:ext cx="27130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34"/>
          <p:cNvSpPr>
            <a:spLocks noChangeArrowheads="1"/>
          </p:cNvSpPr>
          <p:nvPr/>
        </p:nvSpPr>
        <p:spPr bwMode="auto">
          <a:xfrm>
            <a:off x="586245" y="2996952"/>
            <a:ext cx="7560840" cy="503238"/>
          </a:xfrm>
          <a:prstGeom prst="downArrowCallout">
            <a:avLst>
              <a:gd name="adj1" fmla="val 46634"/>
              <a:gd name="adj2" fmla="val 110122"/>
              <a:gd name="adj3" fmla="val 40380"/>
              <a:gd name="adj4" fmla="val 38801"/>
            </a:avLst>
          </a:prstGeom>
          <a:solidFill>
            <a:srgbClr val="FFFFCC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769094" y="2320404"/>
            <a:ext cx="1771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333399"/>
                </a:solidFill>
              </a:rPr>
              <a:t>прошлое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320502" y="2320404"/>
            <a:ext cx="2092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333399"/>
                </a:solidFill>
              </a:rPr>
              <a:t>настоящее</a:t>
            </a: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5897661" y="2320403"/>
            <a:ext cx="1722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333399"/>
                </a:solidFill>
              </a:rPr>
              <a:t>будущее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6355" y="1297980"/>
            <a:ext cx="4772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Есть ли у времени начало и конец?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55093" y="4161918"/>
            <a:ext cx="7845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времени нет начала и конца, время бесконечно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25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612109"/>
            <a:ext cx="2936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Лента времени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Двойная волна 2"/>
          <p:cNvSpPr/>
          <p:nvPr/>
        </p:nvSpPr>
        <p:spPr>
          <a:xfrm>
            <a:off x="707798" y="4509120"/>
            <a:ext cx="7992888" cy="1224136"/>
          </a:xfrm>
          <a:prstGeom prst="doubleWave">
            <a:avLst>
              <a:gd name="adj1" fmla="val 6250"/>
              <a:gd name="adj2" fmla="val 2122"/>
            </a:avLst>
          </a:prstGeom>
          <a:solidFill>
            <a:srgbClr val="00B0F0"/>
          </a:solidFill>
          <a:ln w="41275">
            <a:noFill/>
          </a:ln>
          <a:effectLst>
            <a:glow rad="228600">
              <a:srgbClr val="00B0F0">
                <a:alpha val="40000"/>
              </a:srgbClr>
            </a:glow>
            <a:innerShdw blurRad="9271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5" descr="httpwww">
            <a:hlinkClick r:id="" action="ppaction://macro?name=DragandDrop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3297"/>
            <a:ext cx="1202911" cy="125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httpwww">
            <a:hlinkClick r:id="" action="ppaction://macro?name=DragandDrop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24" y="1601256"/>
            <a:ext cx="2045508" cy="108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MC900335188">
            <a:hlinkClick r:id="" action="ppaction://macro?name=DragandDrop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271" y="1542771"/>
            <a:ext cx="1523942" cy="135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www">
            <a:hlinkClick r:id="" action="ppaction://macro?name=DragandDrop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655" y="1372996"/>
            <a:ext cx="1584920" cy="17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5">
            <a:hlinkClick r:id="" action="ppaction://macro?name=DragandDrop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147" y="1601256"/>
            <a:ext cx="1019744" cy="135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15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116,875;19,75"/>
  <p:tag name="КОНЕЧНОЕ ПОЛОЖЕНИЕ" val="309,75;572,1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111,25;603,75"/>
  <p:tag name="КОНЕЧНОЕ ПОЛОЖЕНИЕ" val="305,625;484,3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23,125;59,5"/>
  <p:tag name="КОНЕЧНОЕ ПОЛОЖЕНИЕ" val="118;558,3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23,125;229,625"/>
  <p:tag name="КОНЕЧНОЕ ПОЛОЖЕНИЕ" val="119;394,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23,125;399,75"/>
  <p:tag name="КОНЕЧНОЕ ПОЛОЖЕНИЕ" val="125,625;63,1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23,125;552,75"/>
  <p:tag name="КОНЕЧНОЕ ПОЛОЖЕНИЕ" val="126,125;229,6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23,125;399,75"/>
  <p:tag name="КОНЕЧНОЕ ПОЛОЖЕНИЕ" val="125,625;63,1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23,125;552,75"/>
  <p:tag name="КОНЕЧНОЕ ПОЛОЖЕНИЕ" val="126,125;229,6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23,125;229,625"/>
  <p:tag name="КОНЕЧНОЕ ПОЛОЖЕНИЕ" val="119;394,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23,125;59,5"/>
  <p:tag name="КОНЕЧНОЕ ПОЛОЖЕНИЕ" val="118;558,3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23,125;59,5"/>
  <p:tag name="КОНЕЧНОЕ ПОЛОЖЕНИЕ" val="118;558,3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213,25;138,875"/>
  <p:tag name="КОНЕЧНОЕ ПОЛОЖЕНИЕ" val="351,875;26,2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23,125;229,625"/>
  <p:tag name="КОНЕЧНОЕ ПОЛОЖЕНИЕ" val="119;394,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23,125;399,75"/>
  <p:tag name="КОНЕЧНОЕ ПОЛОЖЕНИЕ" val="125,625;63,1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23,125;552,75"/>
  <p:tag name="КОНЕЧНОЕ ПОЛОЖЕНИЕ" val="126,125;229,6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111,25;303,25"/>
  <p:tag name="КОНЕЧНОЕ ПОЛОЖЕНИЕ" val="322,375;203,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133,875;462"/>
  <p:tag name="КОНЕЧНОЕ ПОЛОЖЕНИЕ" val="284,25;338,8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111,25;603,75"/>
  <p:tag name="КОНЕЧНОЕ ПОЛОЖЕНИЕ" val="305,625;484,3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116,875;19,75"/>
  <p:tag name="КОНЕЧНОЕ ПОЛОЖЕНИЕ" val="309,75;572,1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213,25;138,875"/>
  <p:tag name="КОНЕЧНОЕ ПОЛОЖЕНИЕ" val="351,875;26,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111,25;303,25"/>
  <p:tag name="КОНЕЧНОЕ ПОЛОЖЕНИЕ" val="322,375;203,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133,875;462"/>
  <p:tag name="КОНЕЧНОЕ ПОЛОЖЕНИЕ" val="284,25;338,87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325</Words>
  <Application>Microsoft Office PowerPoint</Application>
  <PresentationFormat>Экран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</dc:creator>
  <cp:lastModifiedBy>Саша</cp:lastModifiedBy>
  <cp:revision>14</cp:revision>
  <dcterms:created xsi:type="dcterms:W3CDTF">2013-08-02T05:02:43Z</dcterms:created>
  <dcterms:modified xsi:type="dcterms:W3CDTF">2013-08-05T03:30:27Z</dcterms:modified>
</cp:coreProperties>
</file>