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EDCC4-D10B-407C-B8C7-F20CEE64F95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D247-358F-49F0-AFCB-2CC46A595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2F7C34-5F77-4A1E-A8D8-351E9C913ECE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__Microsoft_Office_PowerPoint_97-20031.ppt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асха\пасха\pasx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7786687" cy="499427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611188" y="5373688"/>
            <a:ext cx="7345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 Зажжённая свеча – символ духовной радости светоносного праздника. Люди уносят свечи с благословенным огнём </a:t>
            </a:r>
          </a:p>
          <a:p>
            <a:r>
              <a:rPr lang="ru-RU" b="1">
                <a:solidFill>
                  <a:srgbClr val="002060"/>
                </a:solidFill>
              </a:rPr>
              <a:t>домой, чтобы затеплить домашний очаг. Это приносит</a:t>
            </a:r>
          </a:p>
          <a:p>
            <a:r>
              <a:rPr lang="ru-RU" b="1">
                <a:solidFill>
                  <a:srgbClr val="002060"/>
                </a:solidFill>
              </a:rPr>
              <a:t>счастье в дом.</a:t>
            </a:r>
          </a:p>
        </p:txBody>
      </p:sp>
      <p:pic>
        <p:nvPicPr>
          <p:cNvPr id="24580" name="Picture 5" descr="jajtsa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5229225"/>
            <a:ext cx="12382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pv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908050"/>
            <a:ext cx="28209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827088" y="908050"/>
            <a:ext cx="46101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   В пасхальные дни у ребят</a:t>
            </a:r>
          </a:p>
          <a:p>
            <a:r>
              <a:rPr lang="ru-RU" sz="2400" b="1">
                <a:solidFill>
                  <a:srgbClr val="0000CC"/>
                </a:solidFill>
              </a:rPr>
              <a:t> есть возможность создать</a:t>
            </a:r>
            <a:r>
              <a:rPr lang="ru-RU" sz="2400">
                <a:solidFill>
                  <a:srgbClr val="0000CC"/>
                </a:solidFill>
              </a:rPr>
              <a:t> </a:t>
            </a:r>
          </a:p>
          <a:p>
            <a:r>
              <a:rPr lang="ru-RU" sz="2400" b="1">
                <a:solidFill>
                  <a:srgbClr val="0000CC"/>
                </a:solidFill>
              </a:rPr>
              <a:t>самый громкий звук в их  жизни. </a:t>
            </a:r>
          </a:p>
          <a:p>
            <a:r>
              <a:rPr lang="ru-RU" sz="2400" b="1">
                <a:solidFill>
                  <a:srgbClr val="0000CC"/>
                </a:solidFill>
              </a:rPr>
              <a:t>  Они могут ударить </a:t>
            </a:r>
          </a:p>
          <a:p>
            <a:r>
              <a:rPr lang="ru-RU" sz="2400" b="1">
                <a:solidFill>
                  <a:srgbClr val="0000CC"/>
                </a:solidFill>
              </a:rPr>
              <a:t>в настоящий огромный колокол. </a:t>
            </a:r>
          </a:p>
          <a:p>
            <a:r>
              <a:rPr lang="ru-RU" sz="2400" b="1">
                <a:solidFill>
                  <a:srgbClr val="0000CC"/>
                </a:solidFill>
              </a:rPr>
              <a:t>  Во многих храмах в </a:t>
            </a:r>
          </a:p>
          <a:p>
            <a:r>
              <a:rPr lang="ru-RU" sz="2400" b="1">
                <a:solidFill>
                  <a:srgbClr val="0000CC"/>
                </a:solidFill>
              </a:rPr>
              <a:t>первые семь дней пасхи открыт доступ на колокольню, и любой человек (в том числе ребёнок) может подняться </a:t>
            </a:r>
          </a:p>
          <a:p>
            <a:r>
              <a:rPr lang="ru-RU" sz="2400" b="1">
                <a:solidFill>
                  <a:srgbClr val="0000CC"/>
                </a:solidFill>
              </a:rPr>
              <a:t>и позвонить в колокола.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2535238" y="360363"/>
            <a:ext cx="282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   Работа в парах</a:t>
            </a: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-1000125" y="-1309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979613" y="836613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"/>
                <a:cs typeface="Times New Roman" pitchFamily="18" charset="0"/>
              </a:rPr>
              <a:t>        Кроссворд по теме «Пасха»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>
              <a:latin typeface="Arial" pitchFamily="34" charset="0"/>
            </a:endParaRPr>
          </a:p>
        </p:txBody>
      </p:sp>
      <p:graphicFrame>
        <p:nvGraphicFramePr>
          <p:cNvPr id="46698" name="Group 618"/>
          <p:cNvGraphicFramePr>
            <a:graphicFrameLocks noGrp="1"/>
          </p:cNvGraphicFramePr>
          <p:nvPr/>
        </p:nvGraphicFramePr>
        <p:xfrm>
          <a:off x="2484438" y="1196975"/>
          <a:ext cx="4022725" cy="2566991"/>
        </p:xfrm>
        <a:graphic>
          <a:graphicData uri="http://schemas.openxmlformats.org/drawingml/2006/table">
            <a:tbl>
              <a:tblPr/>
              <a:tblGrid>
                <a:gridCol w="228600"/>
                <a:gridCol w="228600"/>
                <a:gridCol w="228600"/>
                <a:gridCol w="257175"/>
                <a:gridCol w="336550"/>
                <a:gridCol w="361950"/>
                <a:gridCol w="349250"/>
                <a:gridCol w="349250"/>
                <a:gridCol w="361950"/>
                <a:gridCol w="336550"/>
                <a:gridCol w="349250"/>
                <a:gridCol w="336550"/>
                <a:gridCol w="2984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9" name="Rectangle 617"/>
          <p:cNvSpPr>
            <a:spLocks noChangeArrowheads="1"/>
          </p:cNvSpPr>
          <p:nvPr/>
        </p:nvSpPr>
        <p:spPr bwMode="auto">
          <a:xfrm>
            <a:off x="539750" y="3933825"/>
            <a:ext cx="74009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AutoNum type="arabicPeriod"/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Самый главный православный праздник.</a:t>
            </a:r>
          </a:p>
          <a:p>
            <a:pPr eaLnBrk="0" hangingPunct="0">
              <a:buFontTx/>
              <a:buAutoNum type="arabicPeriod"/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Как называется булочка, которую пекут и освящают к Пасхе?</a:t>
            </a:r>
          </a:p>
          <a:p>
            <a:pPr eaLnBrk="0" hangingPunct="0">
              <a:buFontTx/>
              <a:buAutoNum type="arabicPeriod"/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То, что нам дается при крещении и мы его носим на груди.</a:t>
            </a:r>
          </a:p>
          <a:p>
            <a:pPr eaLnBrk="0" hangingPunct="0">
              <a:buFontTx/>
              <a:buAutoNum type="arabicPeriod"/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Как называется огонь, который зажигается чудесным образом </a:t>
            </a:r>
            <a:endParaRPr lang="ru-RU">
              <a:solidFill>
                <a:srgbClr val="0000CC"/>
              </a:solidFill>
              <a:latin typeface="Arial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</a:rPr>
              <a:t>   </a:t>
            </a: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в Иерусалиме в храме Воскресения Христова?</a:t>
            </a:r>
          </a:p>
          <a:p>
            <a:pPr eaLnBrk="0" hangingPunct="0"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</a:rPr>
              <a:t>5.</a:t>
            </a: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Что называется символом жизни и обязательно освящают к Пасхе?</a:t>
            </a:r>
          </a:p>
          <a:p>
            <a:pPr eaLnBrk="0" hangingPunct="0"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</a:rPr>
              <a:t>6.</a:t>
            </a: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Что  соблюдают православные христиане в течение семи недель перед </a:t>
            </a:r>
            <a:endParaRPr lang="ru-RU">
              <a:solidFill>
                <a:srgbClr val="0000CC"/>
              </a:solidFill>
              <a:latin typeface="Arial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празднованием Пасхи?</a:t>
            </a:r>
          </a:p>
          <a:p>
            <a:pPr eaLnBrk="0" hangingPunct="0">
              <a:tabLst>
                <a:tab pos="457200" algn="l"/>
              </a:tabLst>
            </a:pPr>
            <a:r>
              <a:rPr lang="ru-RU">
                <a:latin typeface="Arial" pitchFamily="34" charset="0"/>
                <a:cs typeface="Times New Roman" pitchFamily="18" charset="0"/>
              </a:rPr>
              <a:t>                                                      </a:t>
            </a: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Group 1"/>
          <p:cNvGraphicFramePr>
            <a:graphicFrameLocks noGrp="1"/>
          </p:cNvGraphicFramePr>
          <p:nvPr/>
        </p:nvGraphicFramePr>
        <p:xfrm>
          <a:off x="785813" y="1285875"/>
          <a:ext cx="7566025" cy="4139510"/>
        </p:xfrm>
        <a:graphic>
          <a:graphicData uri="http://schemas.openxmlformats.org/drawingml/2006/table">
            <a:tbl>
              <a:tblPr/>
              <a:tblGrid>
                <a:gridCol w="581025"/>
                <a:gridCol w="581025"/>
                <a:gridCol w="581025"/>
                <a:gridCol w="581025"/>
                <a:gridCol w="581025"/>
                <a:gridCol w="581025"/>
                <a:gridCol w="582612"/>
                <a:gridCol w="581025"/>
                <a:gridCol w="581025"/>
                <a:gridCol w="581025"/>
                <a:gridCol w="581025"/>
                <a:gridCol w="581025"/>
                <a:gridCol w="592138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х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у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г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ы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й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я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й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9028" name="Picture 2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9" name="Picture 3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864100"/>
            <a:ext cx="2268537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3348038" y="620713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Тест «Пасха»</a:t>
            </a:r>
          </a:p>
        </p:txBody>
      </p:sp>
      <p:graphicFrame>
        <p:nvGraphicFramePr>
          <p:cNvPr id="1026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35150" y="1628775"/>
          <a:ext cx="5526088" cy="4144963"/>
        </p:xfrm>
        <a:graphic>
          <a:graphicData uri="http://schemas.openxmlformats.org/presentationml/2006/ole">
            <p:oleObj spid="_x0000_s1026" name="Презентация" r:id="rId5" imgW="4571967" imgH="3429060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F:\Пасха\844453.jpg"/>
          <p:cNvPicPr>
            <a:picLocks noChangeAspect="1" noChangeArrowheads="1"/>
          </p:cNvPicPr>
          <p:nvPr/>
        </p:nvPicPr>
        <p:blipFill>
          <a:blip r:embed="rId4" cstate="print"/>
          <a:srcRect l="1869" t="1422" r="935" b="3334"/>
          <a:stretch>
            <a:fillRect/>
          </a:stretch>
        </p:blipFill>
        <p:spPr bwMode="auto">
          <a:xfrm>
            <a:off x="1403350" y="620713"/>
            <a:ext cx="7069138" cy="455453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179388" y="5300663"/>
            <a:ext cx="7626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Заутреня начинается крестным ходом. Духовенство   облаченное</a:t>
            </a:r>
          </a:p>
          <a:p>
            <a:r>
              <a:rPr lang="ru-RU" sz="1600" b="1">
                <a:solidFill>
                  <a:srgbClr val="002060"/>
                </a:solidFill>
              </a:rPr>
              <a:t> в праздничные одежды  с Крестом, Евангелием, и хоругвями выходят </a:t>
            </a:r>
          </a:p>
          <a:p>
            <a:r>
              <a:rPr lang="ru-RU" sz="1600" b="1">
                <a:solidFill>
                  <a:srgbClr val="002060"/>
                </a:solidFill>
              </a:rPr>
              <a:t>из храма, как бы навстречу Спасителю, тем самым выражая свою </a:t>
            </a:r>
          </a:p>
          <a:p>
            <a:r>
              <a:rPr lang="ru-RU" sz="1600" b="1">
                <a:solidFill>
                  <a:srgbClr val="002060"/>
                </a:solidFill>
              </a:rPr>
              <a:t>радость и торжество о победе Иисуса Христа над смертью и адом.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:\Пасха\2a03976350c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350" t="1691" r="1432" b="6989"/>
          <a:stretch>
            <a:fillRect/>
          </a:stretch>
        </p:blipFill>
        <p:spPr bwMode="auto">
          <a:xfrm>
            <a:off x="1979613" y="692150"/>
            <a:ext cx="5857875" cy="41608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395288" y="5084763"/>
            <a:ext cx="66976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    Яйцо – главный символ Воскресения Христова. Из вроде бы неживого и неподвижного яйца появляется новая жизнь.</a:t>
            </a:r>
          </a:p>
          <a:p>
            <a:r>
              <a:rPr lang="ru-RU" b="1">
                <a:solidFill>
                  <a:srgbClr val="002060"/>
                </a:solidFill>
              </a:rPr>
              <a:t>     Красное яйцо знаменует возрождение для жизни вечной.(крашенки)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692150"/>
            <a:ext cx="6610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684213" y="5229225"/>
            <a:ext cx="6478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   На Пасху люди радостно приветствуют друг друга,</a:t>
            </a:r>
          </a:p>
          <a:p>
            <a:r>
              <a:rPr lang="ru-RU" b="1">
                <a:solidFill>
                  <a:srgbClr val="002060"/>
                </a:solidFill>
              </a:rPr>
              <a:t> произнося: </a:t>
            </a:r>
            <a:r>
              <a:rPr lang="ru-RU" b="1">
                <a:solidFill>
                  <a:srgbClr val="C00000"/>
                </a:solidFill>
              </a:rPr>
              <a:t>„Христос Воскресе!” </a:t>
            </a:r>
            <a:r>
              <a:rPr lang="ru-RU" b="1">
                <a:solidFill>
                  <a:srgbClr val="002060"/>
                </a:solidFill>
              </a:rPr>
              <a:t>и отвечая:</a:t>
            </a:r>
          </a:p>
          <a:p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«Воистину воскресе!», </a:t>
            </a:r>
            <a:r>
              <a:rPr lang="ru-RU" b="1">
                <a:solidFill>
                  <a:srgbClr val="002060"/>
                </a:solidFill>
              </a:rPr>
              <a:t>обменивалисья красными </a:t>
            </a:r>
          </a:p>
          <a:p>
            <a:r>
              <a:rPr lang="ru-RU" b="1">
                <a:solidFill>
                  <a:srgbClr val="002060"/>
                </a:solidFill>
              </a:rPr>
              <a:t>                                                                    яичками.</a:t>
            </a:r>
            <a:r>
              <a:rPr lang="ru-RU"/>
              <a:t> </a:t>
            </a:r>
          </a:p>
        </p:txBody>
      </p:sp>
      <p:pic>
        <p:nvPicPr>
          <p:cNvPr id="28675" name="Picture 2" descr="C:\Documents and Settings\UserXP\Мои документы\Мои рисунки\Картинки\23684036_7822053_Pasha_6.jpg"/>
          <p:cNvPicPr>
            <a:picLocks noChangeAspect="1" noChangeArrowheads="1"/>
          </p:cNvPicPr>
          <p:nvPr/>
        </p:nvPicPr>
        <p:blipFill>
          <a:blip r:embed="rId2" cstate="print"/>
          <a:srcRect r="6097" b="6805"/>
          <a:stretch>
            <a:fillRect/>
          </a:stretch>
        </p:blipFill>
        <p:spPr bwMode="auto">
          <a:xfrm>
            <a:off x="2195513" y="476250"/>
            <a:ext cx="50419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3419475" y="404813"/>
            <a:ext cx="521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Укрась пасхальное яйцо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981075"/>
            <a:ext cx="635793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F:\Пасха\20627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87450" y="1125538"/>
            <a:ext cx="6192838" cy="492918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63575" y="5184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CC"/>
              </a:solidFill>
            </a:endParaRP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3348038" y="404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Пасхальный стол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31913" y="466725"/>
            <a:ext cx="75739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На Пасху – пир горой! На стол подаются </a:t>
            </a:r>
          </a:p>
          <a:p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крашеные варёные яйца, куличи (сладкий хлеб,</a:t>
            </a:r>
          </a:p>
          <a:p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 похожий на кекс) и творожное блюдо, которое</a:t>
            </a:r>
          </a:p>
          <a:p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 названо в честь праздника – пасха.</a:t>
            </a:r>
          </a:p>
          <a:p>
            <a:endParaRPr lang="ru-RU">
              <a:latin typeface="Arial" pitchFamily="34" charset="0"/>
            </a:endParaRPr>
          </a:p>
        </p:txBody>
      </p:sp>
      <p:pic>
        <p:nvPicPr>
          <p:cNvPr id="33797" name="Picture 5" descr="pash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141663"/>
            <a:ext cx="4103687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pash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700213"/>
            <a:ext cx="4068762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3850" y="287338"/>
            <a:ext cx="85693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 Празднование Пасхи продолжается сорок дней — ровно столько, сколько Христос являлся Своим ученикам после Воскресения. На сороковой день Иисус Христос вознесся к Богу Отцу. В течение сорока дней Пасхи, а особенно на первой неделе — самой торжественной — ходят друг к другу в гости, дарят крашеные яйца и куличи, играют в пасхальные игры.</a:t>
            </a:r>
          </a:p>
        </p:txBody>
      </p:sp>
      <p:pic>
        <p:nvPicPr>
          <p:cNvPr id="34819" name="Picture 3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3100"/>
            <a:ext cx="37639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C:\Documents and Settings\User\Рабочий стол\bcd4f12513a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13100"/>
            <a:ext cx="35290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445</Words>
  <Application>Microsoft Office PowerPoint</Application>
  <PresentationFormat>Экран (4:3)</PresentationFormat>
  <Paragraphs>111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Сова</dc:creator>
  <cp:lastModifiedBy>Windows User</cp:lastModifiedBy>
  <cp:revision>6</cp:revision>
  <dcterms:created xsi:type="dcterms:W3CDTF">2014-03-18T14:12:10Z</dcterms:created>
  <dcterms:modified xsi:type="dcterms:W3CDTF">2014-03-18T14:28:08Z</dcterms:modified>
</cp:coreProperties>
</file>