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9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9069-DCB8-4AFE-A1B8-31A0671E8EF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E7936F-B68A-43E7-AF22-DD8629D21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%D0%94%D0%B2%D0%BE%D1%80%D0%B5%D1%86" TargetMode="External"/><Relationship Id="rId7" Type="http://schemas.openxmlformats.org/officeDocument/2006/relationships/hyperlink" Target="//commons.wikimedia.org/wiki/File:%D0%9C%D0%B8%D1%85%D0%B0%D0%B9%D0%BB%D0%BE%D0%B2%D1%81%D0%BA%D0%B8%D0%B9_%D0%B7%D0%B0%D0%BC%D0%BE%D0%BA_%D1%81_%D0%BD%D0%B0%D0%B1%D0%B5%D1%80%D0%B5%D0%B6%D0%BD%D0%BE%D0%B9_%D0%A4%D0%BE%D0%BD%D1%82%D0%B0%D0%BD%D0%BA%D0%B8.jpg?uselang=ru" TargetMode="External"/><Relationship Id="rId2" Type="http://schemas.openxmlformats.org/officeDocument/2006/relationships/hyperlink" Target="http://ru.wikipedia.org/wiki/%D0%98%D0%BC%D0%BF%D0%B5%D1%80%D0%B0%D1%82%D0%BE%D1%80_%D0%B2%D1%81%D0%B5%D1%80%D0%BE%D1%81%D1%81%D0%B8%D0%B9%D1%81%D0%BA%D0%B8%D0%B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F%D0%B0%D0%B2%D0%B5%D0%BB_I" TargetMode="External"/><Relationship Id="rId5" Type="http://schemas.openxmlformats.org/officeDocument/2006/relationships/hyperlink" Target="http://ru.wikipedia.org/wiki/%D0%A1%D0%B0%D0%B4%D0%BE%D0%B2%D0%B0%D1%8F_%D1%83%D0%BB%D0%B8%D1%86%D0%B0_(%D0%A1%D0%B0%D0%BD%D0%BA%D1%82-%D0%9F%D0%B5%D1%82%D0%B5%D1%80%D0%B1%D1%83%D1%80%D0%B3)" TargetMode="External"/><Relationship Id="rId4" Type="http://schemas.openxmlformats.org/officeDocument/2006/relationships/hyperlink" Target="http://ru.wikipedia.org/wiki/%D0%A1%D0%B0%D0%BD%D0%BA%D1%82-%D0%9F%D0%B5%D1%82%D0%B5%D1%80%D0%B1%D1%83%D1%80%D0%B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VIII_%D0%B2%D0%B5%D0%BA" TargetMode="External"/><Relationship Id="rId2" Type="http://schemas.openxmlformats.org/officeDocument/2006/relationships/hyperlink" Target="http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%D0%98%D0%BE%D0%BD%D0%B8%D1%87%D0%B5%D1%81%D0%BA%D0%B8%D0%B9_%D0%BE%D1%80%D0%B4%D0%B5%D1%80" TargetMode="External"/><Relationship Id="rId7" Type="http://schemas.openxmlformats.org/officeDocument/2006/relationships/hyperlink" Target="//commons.wikimedia.org/wiki/File:Mih_castle_facade_postcard.jpg?uselang=ru" TargetMode="External"/><Relationship Id="rId2" Type="http://schemas.openxmlformats.org/officeDocument/2006/relationships/hyperlink" Target="http://ru.wikipedia.org/wiki/%D0%9F%D0%BE%D1%80%D1%82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1%D1%82%D0%B0%D0%B4%D0%B6%D0%B8&amp;action=edit&amp;redlink=1" TargetMode="External"/><Relationship Id="rId5" Type="http://schemas.openxmlformats.org/officeDocument/2006/relationships/hyperlink" Target="http://ru.wikipedia.org/wiki/%D0%90%D1%82%D1%82%D0%B8%D0%BA_(%D0%B0%D1%80%D1%85%D0%B8%D1%82%D0%B5%D0%BA%D1%82%D1%83%D1%80%D0%B0)" TargetMode="External"/><Relationship Id="rId4" Type="http://schemas.openxmlformats.org/officeDocument/2006/relationships/hyperlink" Target="http://ru.wikipedia.org/wiki/%D0%A4%D1%80%D0%BE%D0%BD%D1%82%D0%BE%D0%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1%81%D0%BA%D0%B0%D0%BD%D1%81%D0%BA%D0%B8%D0%B9_%D0%BE%D1%80%D0%B4%D0%B5%D1%80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%D0%9B%D0%B5%D1%82%D0%BD%D0%B8%D0%B9_%D1%81%D0%B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%D0%9C%D0%B8%D1%85%D0%B0%D0%B9%D0%BB%D0%BE%D0%B2%D1%81%D0%BA%D0%B8%D0%B9_%D0%B7%D0%B0%D0%BC%D0%BE%D0%BA.jpg?uselang=ru" TargetMode="External"/><Relationship Id="rId5" Type="http://schemas.openxmlformats.org/officeDocument/2006/relationships/hyperlink" Target="http://ru.wikipedia.org/wiki/%D0%A4%D0%BB%D0%BE%D1%80%D0%B0_(%D0%BC%D0%B8%D1%84%D0%BE%D0%BB%D0%BE%D0%B3%D0%B8%D1%8F)" TargetMode="External"/><Relationship Id="rId4" Type="http://schemas.openxmlformats.org/officeDocument/2006/relationships/hyperlink" Target="http://ru.wikipedia.org/wiki/%D0%93%D0%B5%D1%80%D0%B0%D0%BA%D0%B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commons.wikimedia.org/wiki/File:Spb_06-2012_MichaelCastle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//commons.wikimedia.org/wiki/File:St_Michael's_Castle_with_2nd_Inzhenerniy_bridge.jpg?uselang=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commons.wikimedia.org/wiki/File:%D0%97%D0%B0%D0%BB%D0%B0_%D0%B2_%D0%9C%D0%B8%D1%85%D0%B0%D0%B9%D0%BB%D0%BE%D0%B2%D1%81%D0%BA%D0%BE%D0%BC_%D0%B7%D0%B0%D0%BC%D0%BA%D0%B5.jpg?uselang=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1%82%D1%82%D0%B5%D0%BD%D0%BB%D0%B5%D0%B9%D1%82%D0%B5%D1%80,_%D0%98%D0%BE%D0%B3%D0%B0%D0%BD_%D0%AF%D0%BA%D0%BE%D0%B1" TargetMode="External"/><Relationship Id="rId2" Type="http://schemas.openxmlformats.org/officeDocument/2006/relationships/hyperlink" Target="http://ru.wikipedia.org/wiki/%D0%A1%D1%83%D0%B4_%D0%9F%D0%B0%D1%80%D0%B8%D1%81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//commons.wikimedia.org/wiki/File:%D0%A2%D1%80%D0%BE%D0%BD%D0%BD%D1%8B%D0%B9_%D0%B7%D0%B0%D0%BB_%D0%9C%D0%B8%D1%85%D0%B0%D0%B9%D0%BB%D0%BE%D0%B2%D1%81%D0%BA%D0%BE%D0%B3%D0%BE_%D0%B7%D0%B0%D0%BC%D0%BA%D0%B0.jpg?uselang=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53" TargetMode="External"/><Relationship Id="rId2" Type="http://schemas.openxmlformats.org/officeDocument/2006/relationships/hyperlink" Target="http://ru.wikipedia.org/wiki/%D0%9A%D0%BE%D1%80%D0%B4%D0%B5%D0%B3%D0%B0%D1%80%D0%B4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954_%D0%B3%D0%BE%D0%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Princess_Anna_Gagarina_(1777-1805)_by_Jean-Louis_Voille.jpg?uselang=ru" TargetMode="External"/><Relationship Id="rId2" Type="http://schemas.openxmlformats.org/officeDocument/2006/relationships/hyperlink" Target="http://ru.wikipedia.org/wiki/%D0%9B%D0%BE%D0%BF%D1%83%D1%85%D0%B8%D0%BD%D0%B0,_%D0%90%D0%BD%D0%BD%D0%B0_%D0%9F%D0%B5%D1%82%D1%80%D0%BE%D0%B2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C%D1%83%D1%82-%D0%9C%D0%B0%D0%BB%D0%B8%D0%BD%D0%BE%D0%B2%D1%81%D0%BA%D0%B8%D0%B9,_%D0%92%D0%B0%D1%81%D0%B8%D0%BB%D0%B8%D0%B9_%D0%98%D0%B2%D0%B0%D0%BD%D0%BE%D0%B2%D0%B8%D1%87" TargetMode="External"/><Relationship Id="rId13" Type="http://schemas.openxmlformats.org/officeDocument/2006/relationships/image" Target="../media/image21.jpeg"/><Relationship Id="rId3" Type="http://schemas.openxmlformats.org/officeDocument/2006/relationships/hyperlink" Target="http://ru.wikipedia.org/wiki/%D0%9F%D0%B0%D0%BC%D1%8F%D1%82%D0%BD%D0%B8%D0%BA_%D0%9F%D0%B5%D1%82%D1%80%D1%83_I_(%D0%9C%D0%B8%D1%85%D0%B0%D0%B9%D0%BB%D0%BE%D0%B2%D1%81%D0%BA%D0%B8%D0%B9_%D0%B7%D0%B0%D0%BC%D0%BE%D0%BA)" TargetMode="External"/><Relationship Id="rId7" Type="http://schemas.openxmlformats.org/officeDocument/2006/relationships/hyperlink" Target="http://ru.wikipedia.org/wiki/%D0%92%D0%BE%D0%BB%D0%BA%D0%BE%D0%B2,_%D0%A4%D1%91%D0%B4%D0%BE%D1%80_%D0%98%D0%B2%D0%B0%D0%BD%D0%BE%D0%B2%D0%B8%D1%87" TargetMode="External"/><Relationship Id="rId12" Type="http://schemas.openxmlformats.org/officeDocument/2006/relationships/hyperlink" Target="//commons.wikimedia.org/wiki/File:Peter_I_(Mikhaylovsky_castle).jpg?uselang=ru" TargetMode="External"/><Relationship Id="rId2" Type="http://schemas.openxmlformats.org/officeDocument/2006/relationships/hyperlink" Target="http://ru.wikipedia.org/wiki/180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0%D1%81%D1%82%D1%80%D0%B5%D0%BB%D0%BB%D0%B8,_%D0%91%D0%B0%D1%80%D1%82%D0%BE%D0%BB%D0%BE%D0%BC%D0%B5%D0%BE_%D0%9A%D0%B0%D1%80%D0%BB%D0%BE" TargetMode="External"/><Relationship Id="rId11" Type="http://schemas.openxmlformats.org/officeDocument/2006/relationships/hyperlink" Target="http://ru.wikipedia.org/wiki/%D0%9A%D0%BE%D0%B7%D0%BB%D0%BE%D0%B2%D1%81%D0%BA%D0%B8%D0%B9,_%D0%9C%D0%B8%D1%85%D0%B0%D0%B8%D0%BB_%D0%98%D0%B2%D0%B0%D0%BD%D0%BE%D0%B2%D0%B8%D1%87" TargetMode="External"/><Relationship Id="rId5" Type="http://schemas.openxmlformats.org/officeDocument/2006/relationships/hyperlink" Target="http://ru.wikipedia.org/wiki/1747_%D0%B3%D0%BE%D0%B4" TargetMode="External"/><Relationship Id="rId10" Type="http://schemas.openxmlformats.org/officeDocument/2006/relationships/hyperlink" Target="http://ru.wikipedia.org/wiki/%D0%9C%D0%BE%D0%B8%D1%81%D0%B5%D0%B5%D0%B2" TargetMode="External"/><Relationship Id="rId4" Type="http://schemas.openxmlformats.org/officeDocument/2006/relationships/hyperlink" Target="http://ru.wikipedia.org/wiki/1745" TargetMode="External"/><Relationship Id="rId9" Type="http://schemas.openxmlformats.org/officeDocument/2006/relationships/hyperlink" Target="http://ru.wikipedia.org/wiki/%D0%A2%D0%B5%D1%80%D0%B5%D0%B1%D0%B5%D0%BD%D0%B5%D0%B2_%D0%98%D0%B2%D0%B0%D0%BD_%D0%98%D0%B2%D0%B0%D0%BD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0%BB%D1%8C%D1%82%D0%B8%D0%B9%D1%81%D0%BA%D0%B8%D0%B9_%D0%BE%D1%80%D0%B4%D0%B5%D0%BD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ru.wikipedia.org/wiki/%D0%90%D1%80%D1%85%D0%B0%D0%BD%D0%B3%D0%B5%D0%BB_%D0%9C%D0%B8%D1%85%D0%B0%D0%B8%D0%BB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" TargetMode="External"/><Relationship Id="rId5" Type="http://schemas.openxmlformats.org/officeDocument/2006/relationships/hyperlink" Target="http://ru.wikipedia.org/wiki/%D0%9D%D0%B8%D0%BA%D0%BE%D0%BB%D0%B0%D0%B5%D0%B2%D1%81%D0%BA%D0%BE%D0%B5_%D0%B8%D0%BD%D0%B6%D0%B5%D0%BD%D0%B5%D1%80%D0%BD%D0%BE%D0%B5_%D1%83%D1%87%D0%B8%D0%BB%D0%B8%D1%89%D0%B5" TargetMode="External"/><Relationship Id="rId4" Type="http://schemas.openxmlformats.org/officeDocument/2006/relationships/hyperlink" Target="http://ru.wikipedia.org/wiki/1823_%D0%B3%D0%BE%D0%B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3%D0%BE%D1%80%D0%B5%D0%B2%D0%BE%D0%B9,_%D0%92%D0%BB%D0%B0%D0%B4%D0%B8%D0%BC%D0%B8%D1%80_%D0%AD%D0%BC%D0%B8%D0%BB%D1%8C%D0%B5%D0%B2%D0%B8%D1%87&amp;action=edit&amp;redlink=1" TargetMode="External"/><Relationship Id="rId2" Type="http://schemas.openxmlformats.org/officeDocument/2006/relationships/hyperlink" Target="http://ru.wikipedia.org/wiki/%D0%9F%D0%B0%D0%B2%D0%B5%D0%BB_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//commons.wikimedia.org/wiki/File:Paul_I_Monument.jpg?uselang=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%D0%9B%D0%B5%D1%82%D0%BD%D0%B8%D0%B9_%D0%B4%D0%B2%D0%BE%D1%80%D0%B5%D1%86_%D0%95%D0%BB%D0%B8%D0%B7%D0%B0%D0%B2%D0%B5%D1%82%D1%8B_%D0%9F%D0%B5%D1%82%D1%80%D0%BE%D0%B2%D0%BD%D1%8B" TargetMode="External"/><Relationship Id="rId7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%D0%93%D0%B0%D1%82%D1%87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2%D0%BE%D1%80%D1%86%D0%BE%D0%B2%D1%8B%D0%B9_%D0%BF%D0%B5%D1%80%D0%B5%D0%B2%D0%BE%D1%80%D0%BE%D1%82_1762_%D0%B3%D0%BE%D0%B4%D0%B0" TargetMode="External"/><Relationship Id="rId5" Type="http://schemas.openxmlformats.org/officeDocument/2006/relationships/hyperlink" Target="http://ru.wikipedia.org/wiki/%D0%95%D0%BA%D0%B0%D1%82%D0%B5%D1%80%D0%B8%D0%BD%D0%B0_II" TargetMode="External"/><Relationship Id="rId4" Type="http://schemas.openxmlformats.org/officeDocument/2006/relationships/hyperlink" Target="http://ru.wikipedia.org/wiki/%D0%A0%D0%B0%D1%81%D1%82%D1%80%D0%B5%D0%BB%D0%BB%D0%B8,_%D0%91%D0%B0%D1%80%D1%82%D0%BE%D0%BB%D0%BE%D0%BC%D0%B5%D0%BE_%D0%A4%D1%80%D0%B0%D0%BD%D1%87%D0%B5%D1%81%D0%BA%D0%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0%D0%BB_%D0%A0%D0%BE%D1%81%D1%81%D0%B8" TargetMode="External"/><Relationship Id="rId13" Type="http://schemas.openxmlformats.org/officeDocument/2006/relationships/hyperlink" Target="http://ru.wikipedia.org/wiki/%D0%98%D1%81%D0%B0%D0%BA%D0%B8%D0%B5%D0%B2%D1%81%D0%BA%D0%B8%D0%B9_%D1%81%D0%BE%D0%B1%D0%BE%D1%80" TargetMode="External"/><Relationship Id="rId3" Type="http://schemas.openxmlformats.org/officeDocument/2006/relationships/hyperlink" Target="http://ru.wikipedia.org/wiki/1797_%D0%B3%D0%BE%D0%B4" TargetMode="External"/><Relationship Id="rId7" Type="http://schemas.openxmlformats.org/officeDocument/2006/relationships/hyperlink" Target="http://ru.wikipedia.org/w/index.php?title=%D0%A4%D1%91%D0%B4%D0%BE%D1%80_%D0%A1%D0%B2%D0%B8%D0%BD%D1%8C%D0%B8%D0%BD&amp;action=edit&amp;redlink=1" TargetMode="External"/><Relationship Id="rId12" Type="http://schemas.openxmlformats.org/officeDocument/2006/relationships/hyperlink" Target="http://ru.wikipedia.org/wiki/%D0%92%D0%B8%D0%BE%D0%BB%D1%8C%D0%B5,_%D0%90%D0%BD%D1%80%D0%B8_%D0%A4%D1%80%D0%B0%D0%BD%D1%81%D1%83%D0%B0_%D0%93%D0%B0%D0%B1%D1%80%D0%B8%D1%8D%D0%BB%D1%8C" TargetMode="External"/><Relationship Id="rId2" Type="http://schemas.openxmlformats.org/officeDocument/2006/relationships/hyperlink" Target="http://ru.wikipedia.org/wiki/9_%D0%BC%D0%B0%D1%80%D1%82%D0%B0" TargetMode="Externa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0%D0%B5%D0%BD%D0%BD%D0%B0,_%D0%92%D0%B8%D0%BD%D1%87%D0%B5%D0%BD%D1%86%D0%BE" TargetMode="External"/><Relationship Id="rId11" Type="http://schemas.openxmlformats.org/officeDocument/2006/relationships/hyperlink" Target="http://ru.wikipedia.org/wiki/%D0%9F%D0%B8%D0%BB%D1%8C%D0%BD%D0%B8%D0%BA%D0%BE%D0%B2,_%D0%93%D1%80%D0%B8%D0%B3%D0%BE%D1%80%D0%B8%D0%B9_%D0%9F%D0%B5%D1%82%D1%80%D0%BE%D0%B2%D0%B8%D1%87" TargetMode="External"/><Relationship Id="rId5" Type="http://schemas.openxmlformats.org/officeDocument/2006/relationships/hyperlink" Target="http://ru.wikipedia.org/wiki/%D0%9F%D0%B0%D0%B2%D0%B5%D0%BB_I" TargetMode="External"/><Relationship Id="rId15" Type="http://schemas.openxmlformats.org/officeDocument/2006/relationships/hyperlink" Target="http://images.yandex.ru/" TargetMode="External"/><Relationship Id="rId10" Type="http://schemas.openxmlformats.org/officeDocument/2006/relationships/hyperlink" Target="http://ru.wikipedia.org/wiki/%D0%94%D0%B6%D0%B0%D0%BA%D0%BE%D0%BC%D0%BE_%D0%9A%D0%B2%D0%B0%D1%80%D0%B5%D0%BD%D0%B3%D0%B8" TargetMode="External"/><Relationship Id="rId4" Type="http://schemas.openxmlformats.org/officeDocument/2006/relationships/hyperlink" Target="http://ru.wikipedia.org/wiki/%D0%91%D0%B0%D0%B6%D0%B5%D0%BD%D0%BE%D0%B2,_%D0%92%D0%B0%D1%81%D0%B8%D0%BB%D0%B8%D0%B9_%D0%98%D0%B2%D0%B0%D0%BD%D0%BE%D0%B2%D0%B8%D1%87" TargetMode="External"/><Relationship Id="rId9" Type="http://schemas.openxmlformats.org/officeDocument/2006/relationships/hyperlink" Target="http://ru.wikipedia.org/wiki/%D0%A7%D0%B0%D1%80%D0%BB%D1%8C%D0%B7_%D0%9A%D0%B0%D0%BC%D0%B5%D1%80%D0%BE%D0%BD" TargetMode="External"/><Relationship Id="rId14" Type="http://schemas.openxmlformats.org/officeDocument/2006/relationships/hyperlink" Target="http://ru.wikipedia.org/wiki/%D0%A2%D0%B0%D0%B2%D1%80%D0%B8%D1%87%D0%B5%D1%81%D0%BA%D0%B8%D0%B9_%D0%B4%D0%B2%D0%BE%D1%80%D0%B5%D1%8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23_%D0%B3%D0%BE%D0%B4" TargetMode="External"/><Relationship Id="rId13" Type="http://schemas.openxmlformats.org/officeDocument/2006/relationships/hyperlink" Target="http://ru.wikipedia.org/wiki/%D0%90%D0%BD%D0%B4%D1%80%D0%B5%D0%B5%D0%B2,_%D0%90%D0%BB%D0%B5%D0%BA%D1%81%D0%B0%D0%BD%D0%B4%D1%80_%D0%AF%D0%BA%D0%BE%D0%B2%D0%BB%D0%B5%D0%B2%D0%B8%D1%87_(%D0%B0%D1%80%D1%85%D0%B8%D1%82%D0%B5%D0%BA%D1%82%D0%BE%D1%80)" TargetMode="External"/><Relationship Id="rId18" Type="http://schemas.openxmlformats.org/officeDocument/2006/relationships/image" Target="../media/image7.jpeg"/><Relationship Id="rId3" Type="http://schemas.openxmlformats.org/officeDocument/2006/relationships/hyperlink" Target="http://ru.wikipedia.org/wiki/1800_%D0%B3%D0%BE%D0%B4" TargetMode="External"/><Relationship Id="rId7" Type="http://schemas.openxmlformats.org/officeDocument/2006/relationships/hyperlink" Target="http://ru.wikipedia.org/wiki/%D0%9D%D0%BE%D0%B2%D1%8B%D0%B9_%D0%AD%D1%80%D0%BC%D0%B8%D1%82%D0%B0%D0%B6" TargetMode="External"/><Relationship Id="rId12" Type="http://schemas.openxmlformats.org/officeDocument/2006/relationships/hyperlink" Target="http://ru.wikipedia.org/wiki/1835_%D0%B3%D0%BE%D0%B4" TargetMode="External"/><Relationship Id="rId17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21_%D0%BD%D0%BE%D1%8F%D0%B1%D1%80%D1%8F" TargetMode="External"/><Relationship Id="rId16" Type="http://schemas.openxmlformats.org/officeDocument/2006/relationships/hyperlink" Target="http://ru.wikipedia.org/wiki/%D0%A8%D0%B5%D0%B2%D1%8F%D0%BA%D0%BE%D0%B2,_%D0%9D%D0%B8%D0%BA%D0%BE%D0%BB%D0%B0%D0%B9_%D0%9B%D1%8C%D0%B2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D%D0%BD%D0%B0_%D0%9F%D0%B0%D0%B2%D0%BB%D0%BE%D0%B2%D0%BD%D0%B0" TargetMode="External"/><Relationship Id="rId11" Type="http://schemas.openxmlformats.org/officeDocument/2006/relationships/hyperlink" Target="http://ru.wikipedia.org/wiki/1829" TargetMode="External"/><Relationship Id="rId5" Type="http://schemas.openxmlformats.org/officeDocument/2006/relationships/hyperlink" Target="http://ru.wikipedia.org/wiki/1801_%D0%B3%D0%BE%D0%B4" TargetMode="External"/><Relationship Id="rId15" Type="http://schemas.openxmlformats.org/officeDocument/2006/relationships/hyperlink" Target="http://ru.wikipedia.org/wiki/1894_%D0%B3%D0%BE%D0%B4" TargetMode="External"/><Relationship Id="rId10" Type="http://schemas.openxmlformats.org/officeDocument/2006/relationships/hyperlink" Target="http://ru.wikipedia.org/wiki/%D0%92%D0%BE%D0%B5%D0%BD%D0%BD%D1%8B%D0%B9_%D0%B8%D0%BD%D0%B6%D0%B5%D0%BD%D0%B5%D1%80%D0%BD%D0%BE-%D1%82%D0%B5%D1%85%D0%BD%D0%B8%D1%87%D0%B5%D1%81%D0%BA%D0%B8%D0%B9_%D1%83%D0%BD%D0%B8%D0%B2%D0%B5%D1%80%D1%81%D0%B8%D1%82%D0%B5%D1%82" TargetMode="External"/><Relationship Id="rId4" Type="http://schemas.openxmlformats.org/officeDocument/2006/relationships/hyperlink" Target="http://ru.wikipedia.org/wiki/%D0%90%D1%80%D1%85%D0%B0%D0%BD%D0%B3%D0%B5%D0%BB_%D0%9C%D0%B8%D1%85%D0%B0%D0%B8%D0%BB" TargetMode="External"/><Relationship Id="rId9" Type="http://schemas.openxmlformats.org/officeDocument/2006/relationships/hyperlink" Target="http://ru.wikipedia.org/wiki/%D0%9D%D0%B8%D0%BA%D0%BE%D0%BB%D0%B0%D0%B5%D0%B2%D1%81%D0%BA%D0%BE%D0%B5_%D0%B8%D0%BD%D0%B6%D0%B5%D0%BD%D0%B5%D1%80%D0%BD%D0%BE%D0%B5_%D1%83%D1%87%D0%B8%D0%BB%D0%B8%D1%89%D0%B5" TargetMode="External"/><Relationship Id="rId14" Type="http://schemas.openxmlformats.org/officeDocument/2006/relationships/hyperlink" Target="http://ru.wikipedia.org/wiki/18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%D0%93%D0%BE%D1%81%D1%83%D0%B4%D0%B0%D1%80%D1%81%D1%82%D0%B2%D0%B5%D0%BD%D0%BD%D1%8B%D0%B9_%D0%A0%D1%83%D1%81%D1%81%D0%BA%D0%B8%D0%B9_%D0%BC%D1%83%D0%B7%D0%B5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E%D0%BD%D1%82%D0%B0%D0%BD%D0%BA%D0%B0_(%D1%80%D0%B5%D0%BA%D0%B0)" TargetMode="External"/><Relationship Id="rId2" Type="http://schemas.openxmlformats.org/officeDocument/2006/relationships/hyperlink" Target="http://ru.wikipedia.org/wiki/%D0%9C%D0%BE%D0%B9%D0%BA%D0%B0_(%D1%80%D0%B5%D0%BA%D0%B0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//commons.wikimedia.org/wiki/File:Sankt_Petersburg-Moika+Ingenieur-Schloss.jpg?uselang=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B%D0%B5%D0%BD%D0%BE%D0%B2%D0%B0%D1%8F_%D1%83%D0%BB%D0%B8%D1%86%D0%B0_(%D0%A1%D0%B0%D0%BD%D0%BA%D1%82-%D0%9F%D0%B5%D1%82%D0%B5%D1%80%D0%B1%D1%83%D1%80%D0%B3)" TargetMode="External"/><Relationship Id="rId3" Type="http://schemas.openxmlformats.org/officeDocument/2006/relationships/hyperlink" Target="http://ru.wikipedia.org/wiki/%D0%A2%D1%80%D1%91%D1%85%D1%87%D0%B0%D1%81%D1%82%D0%BD%D1%8B%D0%B9_%D0%BC%D0%BE%D1%81%D1%82" TargetMode="External"/><Relationship Id="rId7" Type="http://schemas.openxmlformats.org/officeDocument/2006/relationships/hyperlink" Target="http://ru.wikipedia.org/wiki/%D0%9A%D0%BE%D0%BD%D0%BD%D0%B5%D1%82%D0%B0%D0%B1%D0%BB%D1%8C" TargetMode="External"/><Relationship Id="rId2" Type="http://schemas.openxmlformats.org/officeDocument/2006/relationships/hyperlink" Target="http://ru.wikipedia.org/wiki/%D0%92%D0%BE%D1%81%D0%BA%D1%80%D0%B5%D1%81%D0%B5%D0%BD%D1%81%D0%BA%D0%B8%D0%B9_%D0%BA%D0%B0%D0%BD%D0%B0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F%D0%BB%D0%BE%D1%89%D0%B0%D0%B4%D1%8C_%D0%9F%D0%B5%D1%82%D1%80%D0%B0_%D0%92%D0%B5%D0%BB%D0%B8%D0%BA%D0%BE%D0%B3%D0%BE_(%D0%A1%D0%B0%D0%BD%D0%BA%D1%82-%D0%9F%D0%B5%D1%82%D0%B5%D1%80%D0%B1%D1%83%D1%80%D0%B3)&amp;action=edit&amp;redlink=1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ru.wikipedia.org/wiki/%D0%9F%D0%B0%D0%BC%D1%8F%D1%82%D0%BD%D0%B8%D0%BA_%D0%9F%D0%B5%D1%82%D1%80%D1%83_I_(%D0%9C%D0%B8%D1%85%D0%B0%D0%B9%D0%BB%D0%BE%D0%B2%D1%81%D0%BA%D0%B8%D0%B9_%D0%B7%D0%B0%D0%BC%D0%BE%D0%BA)" TargetMode="External"/><Relationship Id="rId10" Type="http://schemas.openxmlformats.org/officeDocument/2006/relationships/hyperlink" Target="//commons.wikimedia.org/wiki/File:V.Brenna,_St.Mic.Castle_landscape_1800.jpg?uselang=ru" TargetMode="External"/><Relationship Id="rId4" Type="http://schemas.openxmlformats.org/officeDocument/2006/relationships/hyperlink" Target="http://ru.wikipedia.org/wiki/%D0%93%D0%BE%D1%80%D0%BD%D0%B2%D0%B5%D1%80%D0%BA" TargetMode="External"/><Relationship Id="rId9" Type="http://schemas.openxmlformats.org/officeDocument/2006/relationships/hyperlink" Target="http://ru.wikipedia.org/w/index.php?title=%D0%9A%D0%BE%D1%80%D0%B4%D0%B5%D0%B3%D0%B0%D1%80%D0%B4%D0%B8%D0%B8_%D0%9C%D0%B8%D1%85%D0%B0%D0%B9%D0%BB%D0%BE%D0%B2%D1%81%D0%BA%D0%BE%D0%B3%D0%BE_%D0%B7%D0%B0%D0%BC%D0%BA%D0%B0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Михайловский замок</a:t>
            </a:r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4104456" cy="47525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Миха́йловский</a:t>
            </a:r>
            <a:r>
              <a:rPr lang="ru-RU" sz="2000" dirty="0" smtClean="0">
                <a:solidFill>
                  <a:schemeClr val="tx1"/>
                </a:solidFill>
              </a:rPr>
              <a:t> или </a:t>
            </a:r>
            <a:r>
              <a:rPr lang="ru-RU" sz="2000" b="1" dirty="0" smtClean="0">
                <a:solidFill>
                  <a:schemeClr val="tx1"/>
                </a:solidFill>
              </a:rPr>
              <a:t>Инженерный </a:t>
            </a:r>
            <a:r>
              <a:rPr lang="ru-RU" sz="2000" b="1" dirty="0" err="1" smtClean="0">
                <a:solidFill>
                  <a:schemeClr val="tx1"/>
                </a:solidFill>
              </a:rPr>
              <a:t>за́мок</a:t>
            </a:r>
            <a:r>
              <a:rPr lang="ru-RU" sz="2000" dirty="0" smtClean="0">
                <a:solidFill>
                  <a:schemeClr val="tx1"/>
                </a:solidFill>
              </a:rPr>
              <a:t> — бывший </a:t>
            </a:r>
            <a:r>
              <a:rPr lang="ru-RU" sz="2000" dirty="0" smtClean="0">
                <a:solidFill>
                  <a:schemeClr val="tx1"/>
                </a:solidFill>
                <a:hlinkClick r:id="rId2" tooltip="Император всероссийский"/>
              </a:rPr>
              <a:t>императорский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hlinkClick r:id="rId3" tooltip="Дворец"/>
              </a:rPr>
              <a:t>дворец</a:t>
            </a:r>
            <a:r>
              <a:rPr lang="ru-RU" sz="2000" dirty="0" smtClean="0">
                <a:solidFill>
                  <a:schemeClr val="tx1"/>
                </a:solidFill>
              </a:rPr>
              <a:t> в центре </a:t>
            </a:r>
            <a:r>
              <a:rPr lang="ru-RU" sz="2000" dirty="0" smtClean="0">
                <a:solidFill>
                  <a:schemeClr val="tx1"/>
                </a:solidFill>
                <a:hlinkClick r:id="rId4" tooltip="Санкт-Петербург"/>
              </a:rPr>
              <a:t>Санкт-Петербурга</a:t>
            </a:r>
            <a:r>
              <a:rPr lang="ru-RU" sz="2000" dirty="0" smtClean="0">
                <a:solidFill>
                  <a:schemeClr val="tx1"/>
                </a:solidFill>
              </a:rPr>
              <a:t> по адресу </a:t>
            </a:r>
            <a:r>
              <a:rPr lang="ru-RU" sz="2000" dirty="0" smtClean="0">
                <a:solidFill>
                  <a:schemeClr val="tx1"/>
                </a:solidFill>
                <a:hlinkClick r:id="rId5" tooltip="Садовая улица (Санкт-Петербург)"/>
              </a:rPr>
              <a:t>Садовая ул.</a:t>
            </a:r>
            <a:r>
              <a:rPr lang="ru-RU" sz="2000" dirty="0" smtClean="0">
                <a:solidFill>
                  <a:schemeClr val="tx1"/>
                </a:solidFill>
              </a:rPr>
              <a:t>, № 2, построенный по заказу императора </a:t>
            </a:r>
            <a:r>
              <a:rPr lang="ru-RU" sz="2000" dirty="0" smtClean="0">
                <a:solidFill>
                  <a:schemeClr val="tx1"/>
                </a:solidFill>
                <a:hlinkClick r:id="rId6" tooltip="Павел I"/>
              </a:rPr>
              <a:t>Павла I</a:t>
            </a:r>
            <a:r>
              <a:rPr lang="ru-RU" sz="2000" dirty="0" smtClean="0">
                <a:solidFill>
                  <a:schemeClr val="tx1"/>
                </a:solidFill>
              </a:rPr>
              <a:t> на рубеже XVIII—XIX веков и ставший местом его смерти. Это здание — крупнейший архитектурный памятник, завершающий собою историю петербургского зодчества XVIII века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1092607"/>
            <a:ext cx="19970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Михайловский замок (вид с набережной Фонтанки)"/>
              </a:rPr>
              <a:t>  </a:t>
            </a:r>
            <a:r>
              <a:rPr kumimoji="0" lang="ru-RU" sz="1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 descr="Михайловский замок (вид с набережной Фонтанки)">
            <a:hlinkClick r:id="rId7" tooltip="Михайловский замок (вид с набережной Фонтанки)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420888"/>
            <a:ext cx="4715243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551723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Arial" charset="0"/>
                <a:cs typeface="Arial" charset="0"/>
              </a:rPr>
              <a:t>Михайловский замок (вид с набережной Фонтанки)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556792"/>
            <a:ext cx="5112568" cy="530120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Архитектура дворца нехарактерна для </a:t>
            </a:r>
            <a:r>
              <a:rPr lang="ru-RU" sz="1600" dirty="0" smtClean="0">
                <a:solidFill>
                  <a:schemeClr val="tx1"/>
                </a:solidFill>
                <a:hlinkClick r:id="rId2" tooltip="Санкт-Петербург"/>
              </a:rPr>
              <a:t>Санкт-Петербурга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hlinkClick r:id="rId3" tooltip="XVIII век"/>
              </a:rPr>
              <a:t>XVIII века</a:t>
            </a:r>
            <a:r>
              <a:rPr lang="ru-RU" sz="1600" dirty="0" smtClean="0">
                <a:solidFill>
                  <a:schemeClr val="tx1"/>
                </a:solidFill>
              </a:rPr>
              <a:t>. Строгим изяществом своего стиля замок скорее напоминает средневековую крепость, он является единственным в России дворцовым сооружением в стиле романтического классицизма. «Своеобразный облик этого здания, сочетающий в себе противоречивые архитектурные тенденции и стилистические приемы, ставит его особняком в общем русле развития русского классицизма. Однако, именно Михайловский замок воспринимается как самый выразительный символ </a:t>
            </a:r>
            <a:r>
              <a:rPr lang="ru-RU" sz="1600" dirty="0" err="1" smtClean="0">
                <a:solidFill>
                  <a:schemeClr val="tx1"/>
                </a:solidFill>
              </a:rPr>
              <a:t>павловской</a:t>
            </a:r>
            <a:r>
              <a:rPr lang="ru-RU" sz="1600" dirty="0" smtClean="0">
                <a:solidFill>
                  <a:schemeClr val="tx1"/>
                </a:solidFill>
              </a:rPr>
              <a:t> эпохи. В его облике явственно воплотились художественные вкусы и своеобразие личности владельца и главного творца — императора Павла I»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5843" name="Picture 3" descr="http://www.samogid.ru/sites/default/files/imagecache/640x480/d16cf91afbe28c245c9f35aebba2939ad45cb01098261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4215998" cy="28060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484784"/>
            <a:ext cx="5112568" cy="53732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«Центральная часть южного фасада контрастно выделена поднятым на высокий цокольный этаж </a:t>
            </a:r>
            <a:r>
              <a:rPr lang="ru-RU" dirty="0" smtClean="0">
                <a:solidFill>
                  <a:schemeClr val="tx1"/>
                </a:solidFill>
                <a:hlinkClick r:id="rId2" tooltip="Портик"/>
              </a:rPr>
              <a:t>портиком</a:t>
            </a:r>
            <a:r>
              <a:rPr lang="ru-RU" dirty="0" smtClean="0">
                <a:solidFill>
                  <a:schemeClr val="tx1"/>
                </a:solidFill>
              </a:rPr>
              <a:t> из четырех сдвоенных </a:t>
            </a:r>
            <a:r>
              <a:rPr lang="ru-RU" dirty="0" smtClean="0">
                <a:solidFill>
                  <a:schemeClr val="tx1"/>
                </a:solidFill>
                <a:hlinkClick r:id="rId3" tooltip="Ионический ордер"/>
              </a:rPr>
              <a:t>ионических колонн</a:t>
            </a:r>
            <a:r>
              <a:rPr lang="ru-RU" dirty="0" smtClean="0">
                <a:solidFill>
                  <a:schemeClr val="tx1"/>
                </a:solidFill>
              </a:rPr>
              <a:t> красного мрамора с богато украшенным скульптурным </a:t>
            </a:r>
            <a:r>
              <a:rPr lang="ru-RU" dirty="0" smtClean="0">
                <a:solidFill>
                  <a:schemeClr val="tx1"/>
                </a:solidFill>
                <a:hlinkClick r:id="rId4" tooltip="Фронтон"/>
              </a:rPr>
              <a:t>фронтоном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  <a:hlinkClick r:id="rId5" tooltip="Аттик (архитектура)"/>
              </a:rPr>
              <a:t>аттиком</a:t>
            </a:r>
            <a:r>
              <a:rPr lang="ru-RU" dirty="0" smtClean="0">
                <a:solidFill>
                  <a:schemeClr val="tx1"/>
                </a:solidFill>
              </a:rPr>
              <a:t> над ним». Его украсил барельеф </a:t>
            </a:r>
            <a:r>
              <a:rPr lang="ru-RU" i="1" dirty="0" smtClean="0">
                <a:solidFill>
                  <a:schemeClr val="tx1"/>
                </a:solidFill>
              </a:rPr>
              <a:t>«История заносит на свои скрижали славу России»</a:t>
            </a:r>
            <a:r>
              <a:rPr lang="ru-RU" dirty="0" smtClean="0">
                <a:solidFill>
                  <a:schemeClr val="tx1"/>
                </a:solidFill>
              </a:rPr>
              <a:t>, выполненный скульптором </a:t>
            </a:r>
            <a:r>
              <a:rPr lang="ru-RU" dirty="0" smtClean="0">
                <a:solidFill>
                  <a:schemeClr val="tx1"/>
                </a:solidFill>
                <a:hlinkClick r:id="rId6" tooltip="Стаджи (страница отсутствует)"/>
              </a:rPr>
              <a:t>П. </a:t>
            </a:r>
            <a:r>
              <a:rPr lang="ru-RU" dirty="0" err="1" smtClean="0">
                <a:solidFill>
                  <a:schemeClr val="tx1"/>
                </a:solidFill>
                <a:hlinkClick r:id="rId6" tooltip="Стаджи (страница отсутствует)"/>
              </a:rPr>
              <a:t>Стаджи</a:t>
            </a:r>
            <a:r>
              <a:rPr lang="ru-RU" dirty="0" smtClean="0">
                <a:solidFill>
                  <a:schemeClr val="tx1"/>
                </a:solidFill>
              </a:rPr>
              <a:t>. Также на этом фасаде была расположена изменённая библейская цитата (изначально отнесённая к Богу, а не к монарху) — </a:t>
            </a:r>
            <a:r>
              <a:rPr lang="ru-RU" i="1" dirty="0" smtClean="0">
                <a:solidFill>
                  <a:schemeClr val="tx1"/>
                </a:solidFill>
              </a:rPr>
              <a:t>Дому твоему подобает святыня Господня в долготу дней</a:t>
            </a:r>
            <a:r>
              <a:rPr lang="ru-RU" dirty="0" smtClean="0">
                <a:solidFill>
                  <a:schemeClr val="tx1"/>
                </a:solidFill>
              </a:rPr>
              <a:t> (легенду о ней см. ниже). «Подчеркнуто монументален, репрезентативен главный южный фасад. Торжественный строй его колонн и гигантские обелиски напоминают колоннаду Лувра и ворота </a:t>
            </a:r>
            <a:r>
              <a:rPr lang="ru-RU" dirty="0" err="1" smtClean="0">
                <a:solidFill>
                  <a:schemeClr val="tx1"/>
                </a:solidFill>
              </a:rPr>
              <a:t>Сен-Дени</a:t>
            </a:r>
            <a:r>
              <a:rPr lang="ru-RU" dirty="0" smtClean="0">
                <a:solidFill>
                  <a:schemeClr val="tx1"/>
                </a:solidFill>
              </a:rPr>
              <a:t> в Париже».</a:t>
            </a:r>
            <a:r>
              <a:rPr lang="ru-RU" baseline="30000" dirty="0" smtClean="0">
                <a:solidFill>
                  <a:schemeClr val="tx1"/>
                </a:solidFill>
                <a:hlinkClick r:id=""/>
              </a:rPr>
              <a:t>[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43711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Южный (главный) фасад</a:t>
            </a:r>
            <a:br>
              <a:rPr lang="ru-RU" dirty="0" smtClean="0"/>
            </a:br>
            <a:r>
              <a:rPr lang="ru-RU" i="1" dirty="0" smtClean="0"/>
              <a:t>(со стороны площади Коннетабля)</a:t>
            </a:r>
            <a:endParaRPr lang="ru-RU" dirty="0"/>
          </a:p>
        </p:txBody>
      </p:sp>
      <p:pic>
        <p:nvPicPr>
          <p:cNvPr id="38914" name="Picture 2" descr="Mih castle facade postcar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7" y="1556792"/>
            <a:ext cx="4334037" cy="27797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628800"/>
            <a:ext cx="5112568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«Противоположный главному северный фасад, обращенный </a:t>
            </a:r>
            <a:r>
              <a:rPr lang="ru-RU" dirty="0" smtClean="0">
                <a:solidFill>
                  <a:schemeClr val="tx1"/>
                </a:solidFill>
                <a:hlinkClick r:id="rId2" tooltip="Летний сад"/>
              </a:rPr>
              <a:t>Летнему саду</a:t>
            </a:r>
            <a:r>
              <a:rPr lang="ru-RU" dirty="0" smtClean="0">
                <a:solidFill>
                  <a:schemeClr val="tx1"/>
                </a:solidFill>
              </a:rPr>
              <a:t>, разработан как парковый. В его центре расположена широкая украшенная скульптурой лестница, ведущая в лоджию входа с парной мраморной колоннадой </a:t>
            </a:r>
            <a:r>
              <a:rPr lang="ru-RU" dirty="0" smtClean="0">
                <a:solidFill>
                  <a:schemeClr val="tx1"/>
                </a:solidFill>
                <a:hlinkClick r:id="rId3" tooltip="Тосканский ордер"/>
              </a:rPr>
              <a:t>тосканского ордера</a:t>
            </a:r>
            <a:r>
              <a:rPr lang="ru-RU" dirty="0" smtClean="0">
                <a:solidFill>
                  <a:schemeClr val="tx1"/>
                </a:solidFill>
              </a:rPr>
              <a:t>, поддерживающей террасу. Фасад завершен богато декорированным аттиком»</a:t>
            </a:r>
            <a:r>
              <a:rPr lang="ru-RU" baseline="30000" dirty="0" smtClean="0">
                <a:solidFill>
                  <a:schemeClr val="tx1"/>
                </a:solidFill>
                <a:hlinkClick r:id=""/>
              </a:rPr>
              <a:t>[5]</a:t>
            </a:r>
            <a:r>
              <a:rPr lang="ru-RU" dirty="0" smtClean="0">
                <a:solidFill>
                  <a:schemeClr val="tx1"/>
                </a:solidFill>
              </a:rPr>
              <a:t>. Открытую террасу этого фасада поддерживает мраморная колоннада, использована и широкая лестница, украшенная статуями </a:t>
            </a:r>
            <a:r>
              <a:rPr lang="ru-RU" dirty="0" smtClean="0">
                <a:solidFill>
                  <a:schemeClr val="tx1"/>
                </a:solidFill>
                <a:hlinkClick r:id="rId4" tooltip="Геракл"/>
              </a:rPr>
              <a:t>Геркулеса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  <a:hlinkClick r:id="rId5" tooltip="Флора (мифология)"/>
              </a:rPr>
              <a:t>Флоры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890" name="Picture 2" descr="Михайловский замок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700808"/>
            <a:ext cx="4324522" cy="24970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4221088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Северный фасад</a:t>
            </a:r>
            <a:br>
              <a:rPr lang="ru-RU" dirty="0" smtClean="0"/>
            </a:br>
            <a:r>
              <a:rPr lang="ru-RU" i="1" dirty="0" smtClean="0"/>
              <a:t>(вид со стороны Летнего сада)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484785"/>
            <a:ext cx="9316144" cy="16561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Западный и восточный фасады, согласно проекту Баженова, были </a:t>
            </a:r>
            <a:r>
              <a:rPr lang="ru-RU" sz="2400" dirty="0" err="1" smtClean="0">
                <a:solidFill>
                  <a:schemeClr val="tx1"/>
                </a:solidFill>
              </a:rPr>
              <a:t>трактованны</a:t>
            </a:r>
            <a:r>
              <a:rPr lang="ru-RU" sz="2400" dirty="0" smtClean="0">
                <a:solidFill>
                  <a:schemeClr val="tx1"/>
                </a:solidFill>
              </a:rPr>
              <a:t> однотипно как подчиненные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r>
              <a:rPr lang="ru-RU" sz="2400" dirty="0" smtClean="0">
                <a:solidFill>
                  <a:schemeClr val="tx1"/>
                </a:solidFill>
              </a:rPr>
              <a:t>. В сторону Садовой улицы выступает фасад дворцовой церкви, которая увенчана типично петербургским шпилем.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Picture 2" descr="Spb 06-2012 MichaelCas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419872" cy="2735896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479629" y="-9456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5697688"/>
            <a:ext cx="3563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Западный фасад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выступающей апсидой церкви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1" name="Picture 7" descr="St Michael's Castle with 2nd Inzhenerniy brid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068960"/>
            <a:ext cx="4462059" cy="27226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flipH="1">
            <a:off x="5724128" y="580526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Восточный фасад</a:t>
            </a:r>
            <a:endParaRPr lang="ru-RU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Помещения дворца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556792"/>
            <a:ext cx="4896544" cy="51125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Общий Столовый зал</a:t>
            </a:r>
            <a:r>
              <a:rPr lang="ru-RU" sz="1600" dirty="0" smtClean="0">
                <a:solidFill>
                  <a:schemeClr val="tx1"/>
                </a:solidFill>
              </a:rPr>
              <a:t> входил в анфиладу парадных покоев императрицы Марии Федоровны. Его отделка была осуществлена по проекту архитектора </a:t>
            </a:r>
            <a:r>
              <a:rPr lang="ru-RU" sz="1600" dirty="0" err="1" smtClean="0">
                <a:solidFill>
                  <a:schemeClr val="tx1"/>
                </a:solidFill>
              </a:rPr>
              <a:t>Винченцо</a:t>
            </a:r>
            <a:r>
              <a:rPr lang="ru-RU" sz="1600" dirty="0" smtClean="0">
                <a:solidFill>
                  <a:schemeClr val="tx1"/>
                </a:solidFill>
              </a:rPr>
              <a:t> Бренны в 1799—1801 гг. с использованием 2 люстр на пятьдесят свечей, исполненные по рисункам Дж. </a:t>
            </a:r>
            <a:r>
              <a:rPr lang="ru-RU" sz="1600" dirty="0" err="1" smtClean="0">
                <a:solidFill>
                  <a:schemeClr val="tx1"/>
                </a:solidFill>
              </a:rPr>
              <a:t>Кварнеги</a:t>
            </a:r>
            <a:r>
              <a:rPr lang="ru-RU" sz="1600" dirty="0" smtClean="0">
                <a:solidFill>
                  <a:schemeClr val="tx1"/>
                </a:solidFill>
              </a:rPr>
              <a:t> и предназначавшиеся первоначально для Георгиевского зала Зимнего дворца и двух каминов из сибирского порфира. В середине XIX века Общий Столовый Зал разделен на три самостоятельных помещения, в которых располагались классы Главного Инженерного училища. В процессе проведения реставрационных работ 2002—2003 годов восстановлен первоначальный объем этого зала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9938" name="Picture 2" descr="Зала в Михайловском замке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700808"/>
            <a:ext cx="3714731" cy="280833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628800"/>
            <a:ext cx="5328592" cy="5229200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Тронная</a:t>
            </a:r>
            <a:r>
              <a:rPr lang="ru-RU" sz="4000" dirty="0" smtClean="0">
                <a:solidFill>
                  <a:schemeClr val="tx1"/>
                </a:solidFill>
              </a:rPr>
              <a:t> императрицы Марии Федоровны была исполнена по проекту </a:t>
            </a:r>
            <a:r>
              <a:rPr lang="ru-RU" sz="4000" dirty="0" err="1" smtClean="0">
                <a:solidFill>
                  <a:schemeClr val="tx1"/>
                </a:solidFill>
              </a:rPr>
              <a:t>Винченцо</a:t>
            </a:r>
            <a:r>
              <a:rPr lang="ru-RU" sz="4000" dirty="0" smtClean="0">
                <a:solidFill>
                  <a:schemeClr val="tx1"/>
                </a:solidFill>
              </a:rPr>
              <a:t> Бренны в 1799—1801 гг. Стены помещения, в котором стоял трон, были затянуты малиновым бархатом. В центре потолка в окружении частично вызолоченной и раскрашенной лепки помещался плафон </a:t>
            </a:r>
            <a:r>
              <a:rPr lang="ru-RU" sz="4000" dirty="0" smtClean="0">
                <a:solidFill>
                  <a:schemeClr val="tx1"/>
                </a:solidFill>
                <a:hlinkClick r:id="rId2" tooltip="Суд Париса"/>
              </a:rPr>
              <a:t>«Суд Париса»</a:t>
            </a:r>
            <a:r>
              <a:rPr lang="ru-RU" sz="4000" dirty="0" smtClean="0">
                <a:solidFill>
                  <a:schemeClr val="tx1"/>
                </a:solidFill>
              </a:rPr>
              <a:t> работы художника </a:t>
            </a:r>
            <a:r>
              <a:rPr lang="ru-RU" sz="4000" dirty="0" smtClean="0">
                <a:solidFill>
                  <a:schemeClr val="tx1"/>
                </a:solidFill>
                <a:hlinkClick r:id="rId3" tooltip="Меттенлейтер, Иоган Якоб"/>
              </a:rPr>
              <a:t>Я. </a:t>
            </a:r>
            <a:r>
              <a:rPr lang="ru-RU" sz="4000" dirty="0" err="1" smtClean="0">
                <a:solidFill>
                  <a:schemeClr val="tx1"/>
                </a:solidFill>
                <a:hlinkClick r:id="rId3" tooltip="Меттенлейтер, Иоган Якоб"/>
              </a:rPr>
              <a:t>Меттенлейтера</a:t>
            </a:r>
            <a:r>
              <a:rPr lang="ru-RU" sz="4000" dirty="0" smtClean="0">
                <a:solidFill>
                  <a:schemeClr val="tx1"/>
                </a:solidFill>
              </a:rPr>
              <a:t>, в аллегорической форме прославлявший красоту хозяйки замка. В 1859 году по проекту К. А. Ухтомского в восточной стене зала (возле которой прежде размещался трон), была устроена полуциркульная арка, объединившая бывшие тронная и </a:t>
            </a:r>
            <a:r>
              <a:rPr lang="ru-RU" sz="4000" dirty="0" err="1" smtClean="0">
                <a:solidFill>
                  <a:schemeClr val="tx1"/>
                </a:solidFill>
              </a:rPr>
              <a:t>Предтронная</a:t>
            </a:r>
            <a:r>
              <a:rPr lang="ru-RU" sz="4000" dirty="0" smtClean="0">
                <a:solidFill>
                  <a:schemeClr val="tx1"/>
                </a:solidFill>
              </a:rPr>
              <a:t> комнаты императрицы, в которых устроили Модельный зал Главного Инженерного училища. Реставрация Тронной Марии Федоровны произведена в 2002—2003 гг.</a:t>
            </a:r>
            <a:r>
              <a:rPr lang="ru-RU" sz="4000" baseline="30000" dirty="0" smtClean="0">
                <a:solidFill>
                  <a:schemeClr val="tx1"/>
                </a:solidFill>
                <a:hlinkClick r:id=""/>
              </a:rPr>
              <a:t>[11]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ru-RU" sz="4000" dirty="0" smtClean="0">
                <a:solidFill>
                  <a:schemeClr val="tx1"/>
                </a:solidFill>
              </a:rPr>
              <a:t>Всего в Михайловском замке тронных зал было пять: две — самого государя-императора, потом государыни, великого князя и наследника Александра Павловича и его брата Константина, имевшего титул цесаревича.</a:t>
            </a:r>
          </a:p>
          <a:p>
            <a:endParaRPr lang="ru-RU" dirty="0"/>
          </a:p>
        </p:txBody>
      </p:sp>
      <p:pic>
        <p:nvPicPr>
          <p:cNvPr id="40962" name="Picture 2" descr="Тронный зал Михайловского замка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859674" cy="31958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79512" y="1484784"/>
            <a:ext cx="6912768" cy="537321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Георгиевский зал</a:t>
            </a:r>
            <a:r>
              <a:rPr lang="ru-RU" dirty="0" smtClean="0">
                <a:solidFill>
                  <a:schemeClr val="tx1"/>
                </a:solidFill>
              </a:rPr>
              <a:t> примыкал к Круглому Тронному залу императора и служил </a:t>
            </a:r>
            <a:r>
              <a:rPr lang="ru-RU" dirty="0" smtClean="0">
                <a:solidFill>
                  <a:schemeClr val="tx1"/>
                </a:solidFill>
                <a:hlinkClick r:id="rId2" tooltip="Кордегардия"/>
              </a:rPr>
              <a:t>кордегардией</a:t>
            </a:r>
            <a:r>
              <a:rPr lang="ru-RU" dirty="0" smtClean="0">
                <a:solidFill>
                  <a:schemeClr val="tx1"/>
                </a:solidFill>
              </a:rPr>
              <a:t> для кавалеров Мальтийского ордена. Зал был неоднократно перестроен в XIX—XX веках, при этом первоначальный вид зала был утерян. Наиболее существенные изменения произошли в 1843 году. в </a:t>
            </a:r>
            <a:r>
              <a:rPr lang="ru-RU" dirty="0" smtClean="0">
                <a:solidFill>
                  <a:schemeClr val="tx1"/>
                </a:solidFill>
                <a:hlinkClick r:id="rId3" tooltip="1953"/>
              </a:rPr>
              <a:t>1953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  <a:hlinkClick r:id="rId4" tooltip="1954 год"/>
              </a:rPr>
              <a:t>1954 годах</a:t>
            </a:r>
            <a:r>
              <a:rPr lang="ru-RU" dirty="0" smtClean="0">
                <a:solidFill>
                  <a:schemeClr val="tx1"/>
                </a:solidFill>
              </a:rPr>
              <a:t> в зале проводились реставрационные работы, был частично реконструирован его первоначальный облик, при этом воссоздав многие элементы исторического убранства. В 2007 году строители полностью реконструировали чердачное перекрытие. Работы, проведенные в рамках проекта «Экономическое развитие Санкт-Петербурга», финансировались Министерством культуры при участии Международного банка реконструкции и развития.</a:t>
            </a:r>
            <a:r>
              <a:rPr lang="ru-RU" baseline="30000" dirty="0" smtClean="0">
                <a:solidFill>
                  <a:schemeClr val="tx1"/>
                </a:solidFill>
                <a:hlinkClick r:id=""/>
              </a:rPr>
              <a:t>[12]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Мраморная галерея</a:t>
            </a:r>
            <a:r>
              <a:rPr lang="ru-RU" dirty="0" smtClean="0">
                <a:solidFill>
                  <a:schemeClr val="tx1"/>
                </a:solidFill>
              </a:rPr>
              <a:t> — помещение, предназначавшееся для торжественного собрания кавалеров мальтийского Ордена.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Цвет стен Михайловского замка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12776"/>
            <a:ext cx="504056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Одна из легенд Михайловского замка связана с цветом его стен: согласно одной из версий, он был выбран в честь перчатки фаворитки императора </a:t>
            </a:r>
            <a:r>
              <a:rPr lang="ru-RU" dirty="0" smtClean="0">
                <a:solidFill>
                  <a:schemeClr val="tx1"/>
                </a:solidFill>
                <a:hlinkClick r:id="rId2" tooltip="Лопухина, Анна Петровна"/>
              </a:rPr>
              <a:t>Анны Гагариной (Лопухиной)</a:t>
            </a:r>
            <a:r>
              <a:rPr lang="ru-RU" dirty="0" smtClean="0">
                <a:solidFill>
                  <a:schemeClr val="tx1"/>
                </a:solidFill>
              </a:rPr>
              <a:t>. По другой — это был традиционный цвет мальтийского ордена</a:t>
            </a:r>
            <a:r>
              <a:rPr lang="ru-RU" baseline="30000" dirty="0" smtClean="0">
                <a:solidFill>
                  <a:schemeClr val="tx1"/>
                </a:solidFill>
                <a:hlinkClick r:id=""/>
              </a:rPr>
              <a:t>[2]</a:t>
            </a:r>
            <a:r>
              <a:rPr lang="ru-RU" dirty="0" smtClean="0">
                <a:solidFill>
                  <a:schemeClr val="tx1"/>
                </a:solidFill>
              </a:rPr>
              <a:t>. Вслед за выбором царя цвет вошел в моду, и на некоторое время фасады некоторых петербургских дворцов перекрасились в тот же цвет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9" name="Picture 5" descr="http://upload.wikimedia.org/wikipedia/commons/thumb/9/94/Princess_Anna_Gagarina_%281777-1805%29_by_Jean-Louis_Voille.jpg/220px-Princess_Anna_Gagarina_%281777-1805%29_by_Jean-Louis_Voil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2664296" cy="34272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484784"/>
            <a:ext cx="4320480" cy="45953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Когда Русский музей занялся реставрацией дворца, стены замка были кирпично-красного цвета, к которому давно привыкли горожане, считая именно его первоначальным, тем более, что он совпадал с цветами Мальтийского ордена. Но остатки первоначальной краски реставраторы обнаружили под штукатуркой дворцового фасада, и этот трудно определяемый цвет (розовато-оранжево-желтый) сильно отличался от привычной расцветки, подтверждая историю о перчатке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g-fotki.yandex.ru/get/3702/marinaanru.11/0_2e309_20ac7bff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343400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Памятники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484784"/>
            <a:ext cx="4968552" cy="5373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  <a:hlinkClick r:id="rId2" tooltip="1800 год"/>
              </a:rPr>
              <a:t>1800 году</a:t>
            </a:r>
            <a:r>
              <a:rPr lang="ru-RU" dirty="0" smtClean="0">
                <a:solidFill>
                  <a:schemeClr val="tx1"/>
                </a:solidFill>
              </a:rPr>
              <a:t> на площади перед замком был установлен </a:t>
            </a:r>
            <a:r>
              <a:rPr lang="ru-RU" b="1" dirty="0" smtClean="0">
                <a:solidFill>
                  <a:schemeClr val="tx1"/>
                </a:solidFill>
                <a:hlinkClick r:id="rId3" tooltip="Памятник Петру I (Михайловский замок)"/>
              </a:rPr>
              <a:t>памятник Петру I</a:t>
            </a:r>
            <a:r>
              <a:rPr lang="ru-RU" dirty="0" smtClean="0">
                <a:solidFill>
                  <a:schemeClr val="tx1"/>
                </a:solidFill>
              </a:rPr>
              <a:t> с надписью </a:t>
            </a:r>
            <a:r>
              <a:rPr lang="ru-RU" i="1" dirty="0" smtClean="0">
                <a:solidFill>
                  <a:schemeClr val="tx1"/>
                </a:solidFill>
              </a:rPr>
              <a:t>«Прадеду правнук»</a:t>
            </a:r>
            <a:r>
              <a:rPr lang="ru-RU" dirty="0" smtClean="0">
                <a:solidFill>
                  <a:schemeClr val="tx1"/>
                </a:solidFill>
              </a:rPr>
              <a:t>, отлитый в </a:t>
            </a:r>
            <a:r>
              <a:rPr lang="ru-RU" dirty="0" smtClean="0">
                <a:solidFill>
                  <a:schemeClr val="tx1"/>
                </a:solidFill>
                <a:hlinkClick r:id="rId4" tooltip="1745"/>
              </a:rPr>
              <a:t>1745</a:t>
            </a:r>
            <a:r>
              <a:rPr lang="ru-RU" dirty="0" smtClean="0">
                <a:solidFill>
                  <a:schemeClr val="tx1"/>
                </a:solidFill>
              </a:rPr>
              <a:t>—</a:t>
            </a:r>
            <a:r>
              <a:rPr lang="ru-RU" dirty="0" smtClean="0">
                <a:solidFill>
                  <a:schemeClr val="tx1"/>
                </a:solidFill>
                <a:hlinkClick r:id="rId5" tooltip="1747 год"/>
              </a:rPr>
              <a:t>1747 годах</a:t>
            </a:r>
            <a:r>
              <a:rPr lang="ru-RU" dirty="0" smtClean="0">
                <a:solidFill>
                  <a:schemeClr val="tx1"/>
                </a:solidFill>
              </a:rPr>
              <a:t> по модели скульптора </a:t>
            </a:r>
            <a:r>
              <a:rPr lang="ru-RU" dirty="0" smtClean="0">
                <a:solidFill>
                  <a:schemeClr val="tx1"/>
                </a:solidFill>
                <a:hlinkClick r:id="rId6" tooltip="Растрелли, Бартоломео Карло"/>
              </a:rPr>
              <a:t>Б. К. Растрелли</a:t>
            </a:r>
            <a:r>
              <a:rPr lang="ru-RU" dirty="0" smtClean="0">
                <a:solidFill>
                  <a:schemeClr val="tx1"/>
                </a:solidFill>
              </a:rPr>
              <a:t>, сделанной ещё при жизни Петра I. Облицованный мрамором пьедестал высечен архитектором </a:t>
            </a:r>
            <a:r>
              <a:rPr lang="ru-RU" dirty="0" smtClean="0">
                <a:solidFill>
                  <a:schemeClr val="tx1"/>
                </a:solidFill>
                <a:hlinkClick r:id="rId7" tooltip="Волков, Фёдор Иванович"/>
              </a:rPr>
              <a:t>Ф. И. Волковым</a:t>
            </a:r>
            <a:r>
              <a:rPr lang="ru-RU" dirty="0" smtClean="0">
                <a:solidFill>
                  <a:schemeClr val="tx1"/>
                </a:solidFill>
              </a:rPr>
              <a:t>. На нём укреплены бронзовые барельефы «Полтавская баталия» и «Бой при Гангуте», созданные молодыми скульпторами </a:t>
            </a:r>
            <a:r>
              <a:rPr lang="ru-RU" dirty="0" smtClean="0">
                <a:solidFill>
                  <a:schemeClr val="tx1"/>
                </a:solidFill>
                <a:hlinkClick r:id="rId8" tooltip="Демут-Малиновский, Василий Иванович"/>
              </a:rPr>
              <a:t>В. И. </a:t>
            </a:r>
            <a:r>
              <a:rPr lang="ru-RU" dirty="0" err="1" smtClean="0">
                <a:solidFill>
                  <a:schemeClr val="tx1"/>
                </a:solidFill>
                <a:hlinkClick r:id="rId8" tooltip="Демут-Малиновский, Василий Иванович"/>
              </a:rPr>
              <a:t>Демут-Малиновским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  <a:hlinkClick r:id="rId9" tooltip="Теребенев Иван Иванович"/>
              </a:rPr>
              <a:t>И. И. </a:t>
            </a:r>
            <a:r>
              <a:rPr lang="ru-RU" dirty="0" err="1" smtClean="0">
                <a:solidFill>
                  <a:schemeClr val="tx1"/>
                </a:solidFill>
                <a:hlinkClick r:id="rId9" tooltip="Теребенев Иван Иванович"/>
              </a:rPr>
              <a:t>Теребеневым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  <a:hlinkClick r:id="rId10" tooltip="Моисеев"/>
              </a:rPr>
              <a:t>И. Е. Моисеевым</a:t>
            </a:r>
            <a:r>
              <a:rPr lang="ru-RU" dirty="0" smtClean="0">
                <a:solidFill>
                  <a:schemeClr val="tx1"/>
                </a:solidFill>
              </a:rPr>
              <a:t> при руководстве </a:t>
            </a:r>
            <a:r>
              <a:rPr lang="ru-RU" dirty="0" smtClean="0">
                <a:solidFill>
                  <a:schemeClr val="tx1"/>
                </a:solidFill>
                <a:hlinkClick r:id="rId11" tooltip="Козловский, Михаил Иванович"/>
              </a:rPr>
              <a:t>М. И. Козловского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5058" name="Picture 2" descr="Peter I (Mikhaylovsky castle)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03079" y="1556792"/>
            <a:ext cx="4440921" cy="282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458112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Петру I перед главным фасадом замка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5"/>
            <a:ext cx="84582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 </a:t>
            </a:r>
            <a:r>
              <a:rPr lang="ru-RU" sz="5400" b="1" i="1" dirty="0" smtClean="0">
                <a:solidFill>
                  <a:schemeClr val="tx1"/>
                </a:solidFill>
              </a:rPr>
              <a:t>НАЗВАНИЕ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4032448" cy="46085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Своим названием Михайловский замок обязан находящемуся в нём храму </a:t>
            </a:r>
            <a:r>
              <a:rPr lang="ru-RU" sz="2200" dirty="0" smtClean="0">
                <a:solidFill>
                  <a:schemeClr val="tx1"/>
                </a:solidFill>
                <a:hlinkClick r:id="rId2" tooltip="Архангел Михаил"/>
              </a:rPr>
              <a:t>Михаила Архангела</a:t>
            </a:r>
            <a:r>
              <a:rPr lang="ru-RU" sz="2200" dirty="0" smtClean="0">
                <a:solidFill>
                  <a:schemeClr val="tx1"/>
                </a:solidFill>
              </a:rPr>
              <a:t>, покровителя дома Романовых, и причуде Павла I, принявшего титул Великого магистра </a:t>
            </a:r>
            <a:r>
              <a:rPr lang="ru-RU" sz="2200" dirty="0" smtClean="0">
                <a:solidFill>
                  <a:schemeClr val="tx1"/>
                </a:solidFill>
                <a:hlinkClick r:id="rId3" tooltip="Мальтийский орден"/>
              </a:rPr>
              <a:t>Мальтийского ордена</a:t>
            </a:r>
            <a:r>
              <a:rPr lang="ru-RU" sz="2200" dirty="0" smtClean="0">
                <a:solidFill>
                  <a:schemeClr val="tx1"/>
                </a:solidFill>
              </a:rPr>
              <a:t>, называть все свои дворцы «замками»; второе имя — «Инженерный» произошло от находившегося там с </a:t>
            </a:r>
            <a:r>
              <a:rPr lang="ru-RU" sz="2200" dirty="0" smtClean="0">
                <a:solidFill>
                  <a:schemeClr val="tx1"/>
                </a:solidFill>
                <a:hlinkClick r:id="rId4" tooltip="1823 год"/>
              </a:rPr>
              <a:t>1823 года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hlinkClick r:id="rId5" tooltip="Николаевское инженерное училище"/>
              </a:rPr>
              <a:t>Главного (Николаевского) инженерного училища, ныне ВИТУ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http://stat20.privet.ru/lr/0b2d8404bde55d8fa5076a6c8726785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844824"/>
            <a:ext cx="4572000" cy="3783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558924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... Вид на </a:t>
            </a:r>
            <a:r>
              <a:rPr lang="ru-RU" b="1" dirty="0" smtClean="0"/>
              <a:t>Михайловский</a:t>
            </a:r>
            <a:r>
              <a:rPr lang="ru-RU" dirty="0" smtClean="0"/>
              <a:t> </a:t>
            </a:r>
            <a:r>
              <a:rPr lang="ru-RU" b="1" dirty="0" smtClean="0"/>
              <a:t>замок</a:t>
            </a:r>
            <a:r>
              <a:rPr lang="ru-RU" dirty="0" smtClean="0"/>
              <a:t> в Петербурге со стороны Фонтанки" Около 1800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484784"/>
            <a:ext cx="4824536" cy="25922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2003 году во внутреннем дворе замка установлен памятник </a:t>
            </a:r>
            <a:r>
              <a:rPr lang="ru-RU" sz="2400" dirty="0" smtClean="0">
                <a:hlinkClick r:id="rId2" tooltip="Павел I"/>
              </a:rPr>
              <a:t>Павлу I</a:t>
            </a:r>
            <a:r>
              <a:rPr lang="ru-RU" sz="2400" dirty="0" smtClean="0"/>
              <a:t> работы скульптора </a:t>
            </a:r>
            <a:r>
              <a:rPr lang="ru-RU" sz="2400" dirty="0" smtClean="0">
                <a:hlinkClick r:id="rId3" tooltip="Горевой, Владимир Эмильевич (страница отсутствует)"/>
              </a:rPr>
              <a:t>В. Э. </a:t>
            </a:r>
            <a:r>
              <a:rPr lang="ru-RU" sz="2400" dirty="0" err="1" smtClean="0">
                <a:hlinkClick r:id="rId3" tooltip="Горевой, Владимир Эмильевич (страница отсутствует)"/>
              </a:rPr>
              <a:t>Горевого</a:t>
            </a:r>
            <a:r>
              <a:rPr lang="ru-RU" sz="2400" dirty="0" smtClean="0"/>
              <a:t>, архитектор В. И. Наливайко.</a:t>
            </a:r>
          </a:p>
          <a:p>
            <a:endParaRPr lang="ru-RU" dirty="0"/>
          </a:p>
        </p:txBody>
      </p:sp>
      <p:pic>
        <p:nvPicPr>
          <p:cNvPr id="46082" name="Picture 2" descr="Paul I Monu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3721596" cy="27911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25999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Павлу I во дворе замка</a:t>
            </a: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Строительство</a:t>
            </a:r>
            <a:endParaRPr lang="ru-RU" sz="48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628800"/>
            <a:ext cx="4896544" cy="5229200"/>
          </a:xfrm>
        </p:spPr>
        <p:txBody>
          <a:bodyPr>
            <a:normAutofit fontScale="32500" lnSpcReduction="20000"/>
          </a:bodyPr>
          <a:lstStyle/>
          <a:p>
            <a:r>
              <a:rPr lang="ru-RU" sz="4300" dirty="0" smtClean="0">
                <a:solidFill>
                  <a:schemeClr val="tx1"/>
                </a:solidFill>
              </a:rPr>
              <a:t>Общий замысел создания замка и первые эскизы его планировки принадлежали самому Павлу. Работа над проектом будущей резиденции началась еще в 1784 году, в бытность его великим князем. В процессе проектирования, которое длилось почти 12 лет, он обращался к различным архитектурным образцам, увиденным им во время заграничного путешествия 1781—1782 годов. Одним из возможных мест возведения нового дворца называлась </a:t>
            </a:r>
            <a:r>
              <a:rPr lang="ru-RU" sz="4300" dirty="0" smtClean="0">
                <a:solidFill>
                  <a:schemeClr val="tx1"/>
                </a:solidFill>
                <a:hlinkClick r:id="rId2" tooltip="Гатчина"/>
              </a:rPr>
              <a:t>Гатчина</a:t>
            </a:r>
            <a:r>
              <a:rPr lang="ru-RU" sz="4300" dirty="0" smtClean="0">
                <a:solidFill>
                  <a:schemeClr val="tx1"/>
                </a:solidFill>
              </a:rPr>
              <a:t>. К моменту начала строительства папка проектов императора насчитывала 13 различных вариантов будущего дворца.</a:t>
            </a:r>
          </a:p>
          <a:p>
            <a:r>
              <a:rPr lang="ru-RU" sz="4300" dirty="0" smtClean="0">
                <a:solidFill>
                  <a:schemeClr val="tx1"/>
                </a:solidFill>
              </a:rPr>
              <a:t>Указ о строительстве замка — многолетней мечты, был издан в первый же месяц царствования Павла I, 28 ноября 1796 года: «для постоянного государева проживания строить с </a:t>
            </a:r>
            <a:r>
              <a:rPr lang="ru-RU" sz="4300" dirty="0" err="1" smtClean="0">
                <a:solidFill>
                  <a:schemeClr val="tx1"/>
                </a:solidFill>
              </a:rPr>
              <a:t>поспешанием</a:t>
            </a:r>
            <a:r>
              <a:rPr lang="ru-RU" sz="4300" dirty="0" smtClean="0">
                <a:solidFill>
                  <a:schemeClr val="tx1"/>
                </a:solidFill>
              </a:rPr>
              <a:t> новый неприступный дворец-замок. Стоять ему на месте обветшалого Летнего дома». Здание возведено на месте деревянного </a:t>
            </a:r>
            <a:r>
              <a:rPr lang="ru-RU" sz="4300" dirty="0" smtClean="0">
                <a:solidFill>
                  <a:schemeClr val="tx1"/>
                </a:solidFill>
                <a:hlinkClick r:id="rId3" tooltip="Летний дворец Елизаветы Петровны"/>
              </a:rPr>
              <a:t>Летнего дворца Елизаветы Петровны</a:t>
            </a:r>
            <a:r>
              <a:rPr lang="ru-RU" sz="4300" dirty="0" smtClean="0">
                <a:solidFill>
                  <a:schemeClr val="tx1"/>
                </a:solidFill>
              </a:rPr>
              <a:t>, созданного архитектором </a:t>
            </a:r>
            <a:r>
              <a:rPr lang="ru-RU" sz="4300" dirty="0" smtClean="0">
                <a:solidFill>
                  <a:schemeClr val="tx1"/>
                </a:solidFill>
                <a:hlinkClick r:id="rId4" tooltip="Растрелли, Бартоломео Франческо"/>
              </a:rPr>
              <a:t>Растрелли</a:t>
            </a:r>
            <a:r>
              <a:rPr lang="ru-RU" sz="4300" dirty="0" smtClean="0">
                <a:solidFill>
                  <a:schemeClr val="tx1"/>
                </a:solidFill>
              </a:rPr>
              <a:t>, где 20 сентября 1754 года великая княгиня </a:t>
            </a:r>
            <a:r>
              <a:rPr lang="ru-RU" sz="4300" dirty="0" smtClean="0">
                <a:solidFill>
                  <a:schemeClr val="tx1"/>
                </a:solidFill>
                <a:hlinkClick r:id="rId5" tooltip="Екатерина II"/>
              </a:rPr>
              <a:t>Екатерина Алексеевна</a:t>
            </a:r>
            <a:r>
              <a:rPr lang="ru-RU" sz="4300" dirty="0" smtClean="0">
                <a:solidFill>
                  <a:schemeClr val="tx1"/>
                </a:solidFill>
              </a:rPr>
              <a:t> родила великого князя Павла Петровича и где во время </a:t>
            </a:r>
            <a:r>
              <a:rPr lang="ru-RU" sz="4300" dirty="0" smtClean="0">
                <a:solidFill>
                  <a:schemeClr val="tx1"/>
                </a:solidFill>
                <a:hlinkClick r:id="rId6" tooltip="Дворцовый переворот 1762 года"/>
              </a:rPr>
              <a:t>переворота 1762 года</a:t>
            </a:r>
            <a:r>
              <a:rPr lang="ru-RU" sz="4300" dirty="0" smtClean="0">
                <a:solidFill>
                  <a:schemeClr val="tx1"/>
                </a:solidFill>
              </a:rPr>
              <a:t> была провозглашена императрицей его мать</a:t>
            </a:r>
          </a:p>
          <a:p>
            <a:endParaRPr lang="ru-RU" dirty="0"/>
          </a:p>
        </p:txBody>
      </p:sp>
      <p:pic>
        <p:nvPicPr>
          <p:cNvPr id="27651" name="Picture 3" descr="http://2tq.ru/slovary/images/injenernyi_zamok_mihailovskii_zamok_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628800"/>
            <a:ext cx="4355976" cy="27327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484784"/>
            <a:ext cx="5688632" cy="5373216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Замок был построен в 1797—1801 годы, его первый камень заложен 26 февраля (</a:t>
            </a:r>
            <a:r>
              <a:rPr lang="ru-RU" sz="2900" dirty="0" smtClean="0">
                <a:solidFill>
                  <a:schemeClr val="tx1"/>
                </a:solidFill>
                <a:hlinkClick r:id="rId2" tooltip="9 марта"/>
              </a:rPr>
              <a:t>9 марта</a:t>
            </a:r>
            <a:r>
              <a:rPr lang="ru-RU" sz="2900" dirty="0" smtClean="0">
                <a:solidFill>
                  <a:schemeClr val="tx1"/>
                </a:solidFill>
              </a:rPr>
              <a:t>) </a:t>
            </a:r>
            <a:r>
              <a:rPr lang="ru-RU" sz="2900" dirty="0" smtClean="0">
                <a:solidFill>
                  <a:schemeClr val="tx1"/>
                </a:solidFill>
                <a:hlinkClick r:id="rId3" tooltip="1797 год"/>
              </a:rPr>
              <a:t>1797</a:t>
            </a:r>
            <a:r>
              <a:rPr lang="ru-RU" sz="2900" dirty="0" smtClean="0">
                <a:solidFill>
                  <a:schemeClr val="tx1"/>
                </a:solidFill>
              </a:rPr>
              <a:t> года. Проект дворца был разработан архитектором </a:t>
            </a:r>
            <a:r>
              <a:rPr lang="ru-RU" sz="2900" dirty="0" smtClean="0">
                <a:solidFill>
                  <a:schemeClr val="tx1"/>
                </a:solidFill>
                <a:hlinkClick r:id="rId4" tooltip="Баженов, Василий Иванович"/>
              </a:rPr>
              <a:t>В. И. Баженовым</a:t>
            </a:r>
            <a:r>
              <a:rPr lang="ru-RU" sz="2900" dirty="0" smtClean="0">
                <a:solidFill>
                  <a:schemeClr val="tx1"/>
                </a:solidFill>
              </a:rPr>
              <a:t> по поручению императора </a:t>
            </a:r>
            <a:r>
              <a:rPr lang="ru-RU" sz="2900" dirty="0" smtClean="0">
                <a:solidFill>
                  <a:schemeClr val="tx1"/>
                </a:solidFill>
                <a:hlinkClick r:id="rId5" tooltip="Павел I"/>
              </a:rPr>
              <a:t>Павла I</a:t>
            </a:r>
            <a:r>
              <a:rPr lang="ru-RU" sz="2900" dirty="0" smtClean="0">
                <a:solidFill>
                  <a:schemeClr val="tx1"/>
                </a:solidFill>
              </a:rPr>
              <a:t>, желавшего сделать его своей главной парадной резиденцией. Строительством руководил архитектор </a:t>
            </a:r>
            <a:r>
              <a:rPr lang="ru-RU" sz="2900" dirty="0" smtClean="0">
                <a:solidFill>
                  <a:schemeClr val="tx1"/>
                </a:solidFill>
                <a:hlinkClick r:id="rId6" tooltip="Бренна, Винченцо"/>
              </a:rPr>
              <a:t>В. Бренна</a:t>
            </a:r>
            <a:r>
              <a:rPr lang="ru-RU" sz="2900" dirty="0" smtClean="0">
                <a:solidFill>
                  <a:schemeClr val="tx1"/>
                </a:solidFill>
              </a:rPr>
              <a:t> (который долгое время ошибочно считался автором проекта)</a:t>
            </a:r>
            <a:r>
              <a:rPr lang="ru-RU" sz="2900" baseline="30000" dirty="0" smtClean="0">
                <a:solidFill>
                  <a:schemeClr val="tx1"/>
                </a:solidFill>
                <a:hlinkClick r:id=""/>
              </a:rPr>
              <a:t>[5]</a:t>
            </a:r>
            <a:r>
              <a:rPr lang="ru-RU" sz="2900" dirty="0" smtClean="0">
                <a:solidFill>
                  <a:schemeClr val="tx1"/>
                </a:solidFill>
              </a:rPr>
              <a:t>. Бренна переработал первоначальный проект дворца и создал художественную отделку его интерьеров.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Вид Михайловского замка в 1800—1801 годах.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Помимо Баженова и Бренна в создании проекта принимал участие сам император, сочинивший несколько рисунков для него</a:t>
            </a:r>
            <a:r>
              <a:rPr lang="ru-RU" sz="2900" baseline="30000" dirty="0" smtClean="0">
                <a:solidFill>
                  <a:schemeClr val="tx1"/>
                </a:solidFill>
                <a:hlinkClick r:id=""/>
              </a:rPr>
              <a:t>[4]</a:t>
            </a:r>
            <a:r>
              <a:rPr lang="ru-RU" sz="2900" dirty="0" smtClean="0">
                <a:solidFill>
                  <a:schemeClr val="tx1"/>
                </a:solidFill>
              </a:rPr>
              <a:t>. В помощниках Бренна также числились </a:t>
            </a:r>
            <a:r>
              <a:rPr lang="ru-RU" sz="2900" dirty="0" smtClean="0">
                <a:solidFill>
                  <a:schemeClr val="tx1"/>
                </a:solidFill>
                <a:hlinkClick r:id="rId7" tooltip="Фёдор Свиньин (страница отсутствует)"/>
              </a:rPr>
              <a:t>Фёдор Свиньин</a:t>
            </a:r>
            <a:r>
              <a:rPr lang="ru-RU" sz="2900" dirty="0" smtClean="0">
                <a:solidFill>
                  <a:schemeClr val="tx1"/>
                </a:solidFill>
              </a:rPr>
              <a:t> и </a:t>
            </a:r>
            <a:r>
              <a:rPr lang="ru-RU" sz="2900" dirty="0" smtClean="0">
                <a:solidFill>
                  <a:schemeClr val="tx1"/>
                </a:solidFill>
                <a:hlinkClick r:id="rId8" tooltip="Карл Росси"/>
              </a:rPr>
              <a:t>Карл Росси</a:t>
            </a:r>
            <a:r>
              <a:rPr lang="ru-RU" sz="2900" dirty="0" smtClean="0">
                <a:solidFill>
                  <a:schemeClr val="tx1"/>
                </a:solidFill>
              </a:rPr>
              <a:t>. Павел I ускорял строительство, </a:t>
            </a:r>
            <a:r>
              <a:rPr lang="ru-RU" sz="2900" dirty="0" err="1" smtClean="0">
                <a:solidFill>
                  <a:schemeClr val="tx1"/>
                </a:solidFill>
              </a:rPr>
              <a:t>Винченцо</a:t>
            </a:r>
            <a:r>
              <a:rPr lang="ru-RU" sz="2900" dirty="0" smtClean="0">
                <a:solidFill>
                  <a:schemeClr val="tx1"/>
                </a:solidFill>
              </a:rPr>
              <a:t> Бренна получил чин статского советника, ему в помощь направлены </a:t>
            </a:r>
            <a:r>
              <a:rPr lang="ru-RU" sz="2900" dirty="0" smtClean="0">
                <a:solidFill>
                  <a:schemeClr val="tx1"/>
                </a:solidFill>
                <a:hlinkClick r:id="rId9" tooltip="Чарльз Камерон"/>
              </a:rPr>
              <a:t>Чарльз Камерон</a:t>
            </a:r>
            <a:r>
              <a:rPr lang="ru-RU" sz="2900" dirty="0" smtClean="0">
                <a:solidFill>
                  <a:schemeClr val="tx1"/>
                </a:solidFill>
              </a:rPr>
              <a:t> и </a:t>
            </a:r>
            <a:r>
              <a:rPr lang="ru-RU" sz="2900" dirty="0" err="1" smtClean="0">
                <a:solidFill>
                  <a:schemeClr val="tx1"/>
                </a:solidFill>
                <a:hlinkClick r:id="rId10" tooltip="Джакомо Кваренги"/>
              </a:rPr>
              <a:t>Джакомо</a:t>
            </a:r>
            <a:r>
              <a:rPr lang="ru-RU" sz="2900" dirty="0" smtClean="0">
                <a:solidFill>
                  <a:schemeClr val="tx1"/>
                </a:solidFill>
                <a:hlinkClick r:id="rId10" tooltip="Джакомо Кваренги"/>
              </a:rPr>
              <a:t> Кваренги</a:t>
            </a:r>
            <a:r>
              <a:rPr lang="ru-RU" sz="2900" dirty="0" smtClean="0">
                <a:solidFill>
                  <a:schemeClr val="tx1"/>
                </a:solidFill>
              </a:rPr>
              <a:t>. Кроме того, вместе с Бренна работали Е. Соколов, И. Гирш и </a:t>
            </a:r>
            <a:r>
              <a:rPr lang="ru-RU" sz="2900" dirty="0" smtClean="0">
                <a:solidFill>
                  <a:schemeClr val="tx1"/>
                </a:solidFill>
                <a:hlinkClick r:id="rId11" tooltip="Пильников, Григорий Петрович"/>
              </a:rPr>
              <a:t>Г. Пильников</a:t>
            </a:r>
            <a:r>
              <a:rPr lang="ru-RU" sz="2900" dirty="0" smtClean="0">
                <a:solidFill>
                  <a:schemeClr val="tx1"/>
                </a:solidFill>
              </a:rPr>
              <a:t>, а еще на стадии создания проекта Павел привлекал </a:t>
            </a:r>
            <a:r>
              <a:rPr lang="ru-RU" sz="2900" dirty="0" err="1" smtClean="0">
                <a:solidFill>
                  <a:schemeClr val="tx1"/>
                </a:solidFill>
                <a:hlinkClick r:id="rId12" tooltip="Виолье, Анри Франсуа Габриэль"/>
              </a:rPr>
              <a:t>А.-Ф.-Г.Виолье</a:t>
            </a:r>
            <a:r>
              <a:rPr lang="ru-RU" sz="2900" dirty="0" smtClean="0">
                <a:solidFill>
                  <a:schemeClr val="tx1"/>
                </a:solidFill>
              </a:rPr>
              <a:t>. Для ускорения работ были переброшены строительные материалы с других строек: декоративный камень, колонны, фризы и скульптуры из Царского Села и Академии художеств (были разобраны несколько павильонов в Царском Селе и дворец в </a:t>
            </a:r>
            <a:r>
              <a:rPr lang="ru-RU" sz="2900" dirty="0" err="1" smtClean="0">
                <a:solidFill>
                  <a:schemeClr val="tx1"/>
                </a:solidFill>
              </a:rPr>
              <a:t>Пелле</a:t>
            </a:r>
            <a:r>
              <a:rPr lang="ru-RU" sz="2900" dirty="0" smtClean="0">
                <a:solidFill>
                  <a:schemeClr val="tx1"/>
                </a:solidFill>
              </a:rPr>
              <a:t>); со стройки </a:t>
            </a:r>
            <a:r>
              <a:rPr lang="ru-RU" sz="2900" dirty="0" smtClean="0">
                <a:solidFill>
                  <a:schemeClr val="tx1"/>
                </a:solidFill>
                <a:hlinkClick r:id="rId13" tooltip="Исакиевский собор"/>
              </a:rPr>
              <a:t>Исаакиевского собора</a:t>
            </a:r>
            <a:r>
              <a:rPr lang="ru-RU" sz="2900" dirty="0" smtClean="0">
                <a:solidFill>
                  <a:schemeClr val="tx1"/>
                </a:solidFill>
              </a:rPr>
              <a:t> по проекту </a:t>
            </a:r>
            <a:r>
              <a:rPr lang="ru-RU" sz="2900" dirty="0" err="1" smtClean="0">
                <a:solidFill>
                  <a:schemeClr val="tx1"/>
                </a:solidFill>
              </a:rPr>
              <a:t>Ринальди</a:t>
            </a:r>
            <a:r>
              <a:rPr lang="ru-RU" sz="2900" dirty="0" smtClean="0">
                <a:solidFill>
                  <a:schemeClr val="tx1"/>
                </a:solidFill>
              </a:rPr>
              <a:t> — мрамор, в том числе фриз с надписью, который поместили над главными воротами; из </a:t>
            </a:r>
            <a:r>
              <a:rPr lang="ru-RU" sz="2900" dirty="0" smtClean="0">
                <a:solidFill>
                  <a:schemeClr val="tx1"/>
                </a:solidFill>
                <a:hlinkClick r:id="rId14" tooltip="Таврический дворец"/>
              </a:rPr>
              <a:t>Таврического дворца</a:t>
            </a:r>
            <a:r>
              <a:rPr lang="ru-RU" sz="2900" dirty="0" smtClean="0">
                <a:solidFill>
                  <a:schemeClr val="tx1"/>
                </a:solidFill>
              </a:rPr>
              <a:t> — наборный паркет</a:t>
            </a:r>
          </a:p>
          <a:p>
            <a:endParaRPr lang="ru-RU" dirty="0"/>
          </a:p>
        </p:txBody>
      </p:sp>
      <p:pic>
        <p:nvPicPr>
          <p:cNvPr id="29700" name="Picture 4" descr="http://madeinpiter.ru/wp-content/uploads/2011/10/d0bcd0b8d185-d0b7d0b0d0bcd0bed0ba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4088" y="1556792"/>
            <a:ext cx="3779912" cy="24863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124744"/>
            <a:ext cx="6048672" cy="5733256"/>
          </a:xfrm>
        </p:spPr>
        <p:txBody>
          <a:bodyPr>
            <a:normAutofit fontScale="25000" lnSpcReduction="20000"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По распоряжению императора строительство велось днем и ночью (при свете фонарей и факелов), так как он требовал отстроить замок вчерне в тот же год. Число рабочих, трудившихся на стройке, доходило до 6 тыс. человек одновременно</a:t>
            </a:r>
            <a:r>
              <a:rPr lang="ru-RU" sz="6000" baseline="30000" dirty="0" smtClean="0">
                <a:solidFill>
                  <a:schemeClr val="tx1"/>
                </a:solidFill>
                <a:hlinkClick r:id=""/>
              </a:rPr>
              <a:t>[2]</a:t>
            </a:r>
            <a:endParaRPr lang="ru-RU" sz="6000" dirty="0" smtClean="0">
              <a:solidFill>
                <a:schemeClr val="tx1"/>
              </a:solidFill>
            </a:endParaRPr>
          </a:p>
          <a:p>
            <a:r>
              <a:rPr lang="ru-RU" sz="6000" dirty="0" smtClean="0">
                <a:solidFill>
                  <a:schemeClr val="tx1"/>
                </a:solidFill>
              </a:rPr>
              <a:t>8 </a:t>
            </a:r>
            <a:r>
              <a:rPr lang="ru-RU" sz="6000" dirty="0" smtClean="0">
                <a:solidFill>
                  <a:schemeClr val="tx1"/>
                </a:solidFill>
                <a:hlinkClick r:id="rId2" tooltip="21 ноября"/>
              </a:rPr>
              <a:t>(21) ноября</a:t>
            </a:r>
            <a:r>
              <a:rPr lang="ru-RU" sz="6000" dirty="0" smtClean="0">
                <a:solidFill>
                  <a:schemeClr val="tx1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hlinkClick r:id="rId3" tooltip="1800 год"/>
              </a:rPr>
              <a:t>1800</a:t>
            </a:r>
            <a:r>
              <a:rPr lang="ru-RU" sz="6000" dirty="0" smtClean="0">
                <a:solidFill>
                  <a:schemeClr val="tx1"/>
                </a:solidFill>
              </a:rPr>
              <a:t> года, в день святого </a:t>
            </a:r>
            <a:r>
              <a:rPr lang="ru-RU" sz="6000" dirty="0" smtClean="0">
                <a:solidFill>
                  <a:schemeClr val="tx1"/>
                </a:solidFill>
                <a:hlinkClick r:id="rId4" tooltip="Архангел Михаил"/>
              </a:rPr>
              <a:t>Архангела Михаила</a:t>
            </a:r>
            <a:r>
              <a:rPr lang="ru-RU" sz="6000" dirty="0" smtClean="0">
                <a:solidFill>
                  <a:schemeClr val="tx1"/>
                </a:solidFill>
              </a:rPr>
              <a:t>, замок был торжественно освящён, но работы по его внутреннему убранству ещё продолжались до марта </a:t>
            </a:r>
            <a:r>
              <a:rPr lang="ru-RU" sz="6000" dirty="0" smtClean="0">
                <a:solidFill>
                  <a:schemeClr val="tx1"/>
                </a:solidFill>
                <a:hlinkClick r:id="rId5" tooltip="1801 год"/>
              </a:rPr>
              <a:t>1801 года</a:t>
            </a:r>
            <a:r>
              <a:rPr lang="ru-RU" sz="6000" dirty="0" smtClean="0">
                <a:solidFill>
                  <a:schemeClr val="tx1"/>
                </a:solidFill>
              </a:rPr>
              <a:t>. После убийства императора, через 40 дней после новоселья, Михайловский замок был покинут Романовыми и на два десятилетия пришел в запустение. Когда Александру I понадобилось серебро для роскошного сервиза — свадебного подарка сестре </a:t>
            </a:r>
            <a:r>
              <a:rPr lang="ru-RU" sz="6000" dirty="0" smtClean="0">
                <a:solidFill>
                  <a:schemeClr val="tx1"/>
                </a:solidFill>
                <a:hlinkClick r:id="rId6" tooltip="Анна Павловна"/>
              </a:rPr>
              <a:t>Анне Павловне</a:t>
            </a:r>
            <a:r>
              <a:rPr lang="ru-RU" sz="6000" dirty="0" smtClean="0">
                <a:solidFill>
                  <a:schemeClr val="tx1"/>
                </a:solidFill>
              </a:rPr>
              <a:t>, королеве Нидерландов, на переплавку пошли серебряные врата из дворцовой церкви. Николай I приказал архитекторам «добывать» во дворце мрамор для постройки </a:t>
            </a:r>
            <a:r>
              <a:rPr lang="ru-RU" sz="6000" dirty="0" smtClean="0">
                <a:solidFill>
                  <a:schemeClr val="tx1"/>
                </a:solidFill>
                <a:hlinkClick r:id="rId7" tooltip="Новый Эрмитаж"/>
              </a:rPr>
              <a:t>Нового Эрмитажа</a:t>
            </a:r>
            <a:r>
              <a:rPr lang="ru-RU" sz="6000" baseline="30000" dirty="0" smtClean="0">
                <a:solidFill>
                  <a:schemeClr val="tx1"/>
                </a:solidFill>
                <a:hlinkClick r:id=""/>
              </a:rPr>
              <a:t>[7]</a:t>
            </a:r>
            <a:r>
              <a:rPr lang="ru-RU" sz="6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6000" dirty="0" smtClean="0">
                <a:solidFill>
                  <a:schemeClr val="tx1"/>
                </a:solidFill>
              </a:rPr>
              <a:t>В </a:t>
            </a:r>
            <a:r>
              <a:rPr lang="ru-RU" sz="6000" dirty="0" smtClean="0">
                <a:solidFill>
                  <a:schemeClr val="tx1"/>
                </a:solidFill>
                <a:hlinkClick r:id="rId8" tooltip="1823 год"/>
              </a:rPr>
              <a:t>1823 году</a:t>
            </a:r>
            <a:r>
              <a:rPr lang="ru-RU" sz="6000" dirty="0" smtClean="0">
                <a:solidFill>
                  <a:schemeClr val="tx1"/>
                </a:solidFill>
              </a:rPr>
              <a:t> замок заняло </a:t>
            </a:r>
            <a:r>
              <a:rPr lang="ru-RU" sz="6000" dirty="0" smtClean="0">
                <a:solidFill>
                  <a:schemeClr val="tx1"/>
                </a:solidFill>
                <a:hlinkClick r:id="rId9" tooltip="Николаевское инженерное училище"/>
              </a:rPr>
              <a:t>Главное инженерное училище</a:t>
            </a:r>
            <a:r>
              <a:rPr lang="ru-RU" sz="6000" dirty="0" smtClean="0">
                <a:solidFill>
                  <a:schemeClr val="tx1"/>
                </a:solidFill>
              </a:rPr>
              <a:t> (сейчас ставшее </a:t>
            </a:r>
            <a:r>
              <a:rPr lang="ru-RU" sz="6000" dirty="0" smtClean="0">
                <a:solidFill>
                  <a:schemeClr val="tx1"/>
                </a:solidFill>
                <a:hlinkClick r:id="rId10" tooltip="Военный инженерно-технический университет"/>
              </a:rPr>
              <a:t>Военный инженерно-технический университет</a:t>
            </a:r>
            <a:r>
              <a:rPr lang="ru-RU" sz="6000" dirty="0" smtClean="0">
                <a:solidFill>
                  <a:schemeClr val="tx1"/>
                </a:solidFill>
              </a:rPr>
              <a:t>) от которого пошло его второе название. С февраля 1823 года замок официально носит название «Инженерный». В 1820 году Карл Росси перепланировал территорию вокруг замка. Подъемные мосты были убраны, а каналы засыпаны. В последующие годы замок постепенно терял первозданный облик. В </a:t>
            </a:r>
            <a:r>
              <a:rPr lang="ru-RU" sz="6000" dirty="0" smtClean="0">
                <a:solidFill>
                  <a:schemeClr val="tx1"/>
                </a:solidFill>
                <a:hlinkClick r:id="rId11" tooltip="1829"/>
              </a:rPr>
              <a:t>1829</a:t>
            </a:r>
            <a:r>
              <a:rPr lang="ru-RU" sz="6000" dirty="0" smtClean="0">
                <a:solidFill>
                  <a:schemeClr val="tx1"/>
                </a:solidFill>
              </a:rPr>
              <a:t>—</a:t>
            </a:r>
            <a:r>
              <a:rPr lang="ru-RU" sz="6000" dirty="0" smtClean="0">
                <a:solidFill>
                  <a:schemeClr val="tx1"/>
                </a:solidFill>
                <a:hlinkClick r:id="rId12" tooltip="1835 год"/>
              </a:rPr>
              <a:t>1835 годы</a:t>
            </a:r>
            <a:r>
              <a:rPr lang="ru-RU" sz="6000" dirty="0" smtClean="0">
                <a:solidFill>
                  <a:schemeClr val="tx1"/>
                </a:solidFill>
              </a:rPr>
              <a:t> была произведена перестройка и перепланировка интерьеров для нужд инженерного училища (архитектор </a:t>
            </a:r>
            <a:r>
              <a:rPr lang="ru-RU" sz="6000" dirty="0" smtClean="0">
                <a:solidFill>
                  <a:schemeClr val="tx1"/>
                </a:solidFill>
                <a:hlinkClick r:id="rId13" tooltip="Андреев, Александр Яковлевич (архитектор)"/>
              </a:rPr>
              <a:t>А. Я. Андреев</a:t>
            </a:r>
            <a:r>
              <a:rPr lang="ru-RU" sz="6000" dirty="0" smtClean="0">
                <a:solidFill>
                  <a:schemeClr val="tx1"/>
                </a:solidFill>
              </a:rPr>
              <a:t>). В </a:t>
            </a:r>
            <a:r>
              <a:rPr lang="ru-RU" sz="6000" dirty="0" smtClean="0">
                <a:solidFill>
                  <a:schemeClr val="tx1"/>
                </a:solidFill>
                <a:hlinkClick r:id="rId14" tooltip="1893"/>
              </a:rPr>
              <a:t>1893</a:t>
            </a:r>
            <a:r>
              <a:rPr lang="ru-RU" sz="6000" dirty="0" smtClean="0">
                <a:solidFill>
                  <a:schemeClr val="tx1"/>
                </a:solidFill>
              </a:rPr>
              <a:t>—</a:t>
            </a:r>
            <a:r>
              <a:rPr lang="ru-RU" sz="6000" dirty="0" smtClean="0">
                <a:solidFill>
                  <a:schemeClr val="tx1"/>
                </a:solidFill>
                <a:hlinkClick r:id="rId15" tooltip="1894 год"/>
              </a:rPr>
              <a:t>1894 годах</a:t>
            </a:r>
            <a:r>
              <a:rPr lang="ru-RU" sz="6000" dirty="0" smtClean="0">
                <a:solidFill>
                  <a:schemeClr val="tx1"/>
                </a:solidFill>
              </a:rPr>
              <a:t> замок перестраивался архитектором </a:t>
            </a:r>
            <a:r>
              <a:rPr lang="ru-RU" sz="6000" dirty="0" smtClean="0">
                <a:solidFill>
                  <a:schemeClr val="tx1"/>
                </a:solidFill>
                <a:hlinkClick r:id="rId16" tooltip="Шевяков, Николай Львович"/>
              </a:rPr>
              <a:t>Н. Л. Шевяковым</a:t>
            </a:r>
            <a:r>
              <a:rPr lang="ru-RU" sz="60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8674" name="Picture 2" descr="http://www.museum.ru/imgB.asp?18505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6136" y="1124744"/>
            <a:ext cx="3162300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340768"/>
            <a:ext cx="5256584" cy="55172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 время Великой Отечественной войны (1941—1945гг) в Михайловском замке располагался госпиталь. В советское время в замке располагались различные учреждения: дворцовые залы были перегорожены вдоль и поперек, плафоны и росписи на стенах — грубо закрашены</a:t>
            </a:r>
            <a:r>
              <a:rPr lang="ru-RU" baseline="30000" dirty="0" smtClean="0">
                <a:solidFill>
                  <a:schemeClr val="tx1"/>
                </a:solidFill>
                <a:hlinkClick r:id=""/>
              </a:rPr>
              <a:t>[7]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1991 году треть помещений замка была передана </a:t>
            </a:r>
            <a:r>
              <a:rPr lang="ru-RU" dirty="0" smtClean="0">
                <a:solidFill>
                  <a:schemeClr val="tx1"/>
                </a:solidFill>
                <a:hlinkClick r:id="rId2" tooltip="Государственный Русский музей"/>
              </a:rPr>
              <a:t>Государственному Русскому музею</a:t>
            </a:r>
            <a:r>
              <a:rPr lang="ru-RU" dirty="0" smtClean="0">
                <a:solidFill>
                  <a:schemeClr val="tx1"/>
                </a:solidFill>
              </a:rPr>
              <a:t>, а всё здание (за исключением помещений библиотеки ВМФ) передано в распоряжение музея в 1994 году. К 300-летнему юбилею города замок был отреставрирован, восстановлены многие интерьеры в том виде, в каком были при Павле, а также надпись на фасаде (ранее закрытая листовым железом) и статуи со стороны Летнего сада. Были реконструированы и открыты сохранившиеся под землей фрагменты Воскресенского канала и </a:t>
            </a:r>
            <a:r>
              <a:rPr lang="ru-RU" dirty="0" err="1" smtClean="0">
                <a:solidFill>
                  <a:schemeClr val="tx1"/>
                </a:solidFill>
              </a:rPr>
              <a:t>Трехпролетного</a:t>
            </a:r>
            <a:r>
              <a:rPr lang="ru-RU" dirty="0" smtClean="0">
                <a:solidFill>
                  <a:schemeClr val="tx1"/>
                </a:solidFill>
              </a:rPr>
              <a:t> моста — часть инженерно-фортификационных сооружений, окружавших замок. Торжественное открытие Михайловского замка состоялось 27 мая 2003 года.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залах замка открыты постоянные экспозиции — «Античные сюжеты в русском искусстве», «Эпоха Ренессанса в творчестве русских художников», «История замка и его обитателей» и «Открытый фонд скульптуры»</a:t>
            </a:r>
          </a:p>
          <a:p>
            <a:endParaRPr lang="ru-RU" dirty="0"/>
          </a:p>
        </p:txBody>
      </p:sp>
      <p:pic>
        <p:nvPicPr>
          <p:cNvPr id="31747" name="Picture 3" descr="http://www.tonnel.ru/calendar/kniga/873181_tonne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897034" cy="380610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Описание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412776"/>
            <a:ext cx="6120680" cy="54452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плане замок представляет квадрат со скругленными углами, внутрь которого вписан центральный восьмиугольный парадный внутренний двор. Главный въезд в замок находится с юга. Три расположенных под углом моста соединяли здание с находящейся перед ним площадью. Через ров, окружавший площадь Коннетабля с памятником Петру I в центре, был переброшен деревянный подъёмный мост, по обеим сторонам которого стояли пушки. За памятником — ров и три моста, причем средний мост предназначался только для императорской семьи и иностранных послов и вёл к главному входу. «Российский император, задумывая его возведение, отталкивался от распространенной в европейских столицах схемы построения прямоугольного в плане замка с прямоугольным же внутренним двором и круглыми угловыми башнями»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771" name="Picture 3" descr="http://chron.eduhmao.ru/img_11_8_2_6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874" y="1628800"/>
            <a:ext cx="2876410" cy="44622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484784"/>
            <a:ext cx="5832648" cy="53732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Здание расположено у истока реки </a:t>
            </a:r>
            <a:r>
              <a:rPr lang="ru-RU" dirty="0" smtClean="0">
                <a:solidFill>
                  <a:schemeClr val="tx1"/>
                </a:solidFill>
                <a:hlinkClick r:id="rId2" tooltip="Мойка (река)"/>
              </a:rPr>
              <a:t>Мойки</a:t>
            </a:r>
            <a:r>
              <a:rPr lang="ru-RU" dirty="0" smtClean="0">
                <a:solidFill>
                  <a:schemeClr val="tx1"/>
                </a:solidFill>
              </a:rPr>
              <a:t> из </a:t>
            </a:r>
            <a:r>
              <a:rPr lang="ru-RU" dirty="0" smtClean="0">
                <a:solidFill>
                  <a:schemeClr val="tx1"/>
                </a:solidFill>
                <a:hlinkClick r:id="rId3" tooltip="Фонтанка (река)"/>
              </a:rPr>
              <a:t>Фонтанки</a:t>
            </a:r>
            <a:r>
              <a:rPr lang="ru-RU" dirty="0" smtClean="0">
                <a:solidFill>
                  <a:schemeClr val="tx1"/>
                </a:solidFill>
              </a:rPr>
              <a:t>. Изначально оно было со всех сторон окружено водой: с севера и востока реки Мойка и Фонтанка, а с юга и запада каналы Церковный, и Вознесенский (ныне засыпанные) отделяли замок от остального города, превращая территорию замка в искусственный остров. Попасть в него можно было только через мосты, охранявшиеся часовыми.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Подход к зданию начинался от Итальянской улицы через тройные полуциркульные ворота, средний проезд которых предназначался лишь для членов императорской семьи. За ними находилась широкая прямая аллея, по которой были построены здания конюшен и манежа (экзерциргауз). Она заканчивалась у трёхэтажных павильонов кордегардий, за которыми начинались </a:t>
            </a:r>
            <a:r>
              <a:rPr lang="ru-RU" dirty="0" err="1" smtClean="0">
                <a:solidFill>
                  <a:schemeClr val="tx1"/>
                </a:solidFill>
              </a:rPr>
              <a:t>предзамковые</a:t>
            </a:r>
            <a:r>
              <a:rPr lang="ru-RU" dirty="0" smtClean="0">
                <a:solidFill>
                  <a:schemeClr val="tx1"/>
                </a:solidFill>
              </a:rPr>
              <a:t> укрепления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://upload.wikimedia.org/wikipedia/commons/thumb/d/d3/Sankt_Petersburg-Moika%2BIngenieur-Schloss.jpg/300px-Sankt_Petersburg-Moika%2BIngenieur-Schlo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12776"/>
            <a:ext cx="6480720" cy="46673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комплекс сооружений замка входили: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Дворец</a:t>
            </a:r>
          </a:p>
          <a:p>
            <a:r>
              <a:rPr lang="ru-RU" dirty="0" smtClean="0">
                <a:solidFill>
                  <a:schemeClr val="tx1"/>
                </a:solidFill>
                <a:hlinkClick r:id="rId2" tooltip="Воскресенский канал"/>
              </a:rPr>
              <a:t>Воскресенский канал</a:t>
            </a:r>
            <a:r>
              <a:rPr lang="ru-RU" dirty="0" smtClean="0">
                <a:solidFill>
                  <a:schemeClr val="tx1"/>
                </a:solidFill>
              </a:rPr>
              <a:t> (засыпан, восстановлена часть под Трёхчастным мостом)</a:t>
            </a:r>
          </a:p>
          <a:p>
            <a:r>
              <a:rPr lang="ru-RU" dirty="0" smtClean="0">
                <a:solidFill>
                  <a:schemeClr val="tx1"/>
                </a:solidFill>
                <a:hlinkClick r:id="rId3" tooltip="Трёхчастный мост"/>
              </a:rPr>
              <a:t>Трёхчастный мост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  <a:hlinkClick r:id="rId4" tooltip="Горнверк"/>
              </a:rPr>
              <a:t>Горнверк</a:t>
            </a:r>
            <a:r>
              <a:rPr lang="ru-RU" dirty="0" smtClean="0">
                <a:solidFill>
                  <a:schemeClr val="tx1"/>
                </a:solidFill>
              </a:rPr>
              <a:t>, на котором был установлен </a:t>
            </a:r>
            <a:r>
              <a:rPr lang="ru-RU" dirty="0" smtClean="0">
                <a:solidFill>
                  <a:schemeClr val="tx1"/>
                </a:solidFill>
                <a:hlinkClick r:id="rId5" tooltip="Памятник Петру I (Михайловский замок)"/>
              </a:rPr>
              <a:t>памятник Петру I</a:t>
            </a:r>
            <a:r>
              <a:rPr lang="ru-RU" dirty="0" smtClean="0">
                <a:solidFill>
                  <a:schemeClr val="tx1"/>
                </a:solidFill>
              </a:rPr>
              <a:t> (современная </a:t>
            </a:r>
            <a:r>
              <a:rPr lang="ru-RU" dirty="0" smtClean="0">
                <a:solidFill>
                  <a:schemeClr val="tx1"/>
                </a:solidFill>
                <a:hlinkClick r:id="rId6" tooltip="Площадь Петра Великого (Санкт-Петербург) (страница отсутствует)"/>
              </a:rPr>
              <a:t>площадь Петра Великого</a:t>
            </a:r>
            <a:r>
              <a:rPr lang="ru-RU" dirty="0" smtClean="0">
                <a:solidFill>
                  <a:schemeClr val="tx1"/>
                </a:solidFill>
              </a:rPr>
              <a:t>, ранее площадь </a:t>
            </a:r>
            <a:r>
              <a:rPr lang="ru-RU" dirty="0" smtClean="0">
                <a:solidFill>
                  <a:schemeClr val="tx1"/>
                </a:solidFill>
                <a:hlinkClick r:id="rId7" tooltip="Коннетабль"/>
              </a:rPr>
              <a:t>Коннетабля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hlinkClick r:id="rId8" tooltip="Кленовая улица (Санкт-Петербург)"/>
              </a:rPr>
              <a:t>Кленовая улица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Два </a:t>
            </a:r>
            <a:r>
              <a:rPr lang="ru-RU" dirty="0" smtClean="0">
                <a:solidFill>
                  <a:schemeClr val="tx1"/>
                </a:solidFill>
                <a:hlinkClick r:id="rId9" tooltip="Кордегардии Михайловского замка (страница отсутствует)"/>
              </a:rPr>
              <a:t>павильона Кордегардий Михайловского замка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4818" name="Picture 2" descr="http://upload.wikimedia.org/wikipedia/commons/thumb/f/fb/V.Brenna%2C_St.Mic.Castle_landscape_1800.jpg/220px-V.Brenna%2C_St.Mic.Castle_landscape_18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1484784"/>
            <a:ext cx="2520280" cy="3780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2130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Михайловский замок</vt:lpstr>
      <vt:lpstr>  НАЗВАНИЕ</vt:lpstr>
      <vt:lpstr>Строительство</vt:lpstr>
      <vt:lpstr>Слайд 4</vt:lpstr>
      <vt:lpstr>Слайд 5</vt:lpstr>
      <vt:lpstr>Слайд 6</vt:lpstr>
      <vt:lpstr>Описание</vt:lpstr>
      <vt:lpstr>Слайд 8</vt:lpstr>
      <vt:lpstr>Слайд 9</vt:lpstr>
      <vt:lpstr>Слайд 10</vt:lpstr>
      <vt:lpstr>Слайд 11</vt:lpstr>
      <vt:lpstr>Слайд 12</vt:lpstr>
      <vt:lpstr>Слайд 13</vt:lpstr>
      <vt:lpstr>Помещения дворца</vt:lpstr>
      <vt:lpstr>Слайд 15</vt:lpstr>
      <vt:lpstr>Слайд 16</vt:lpstr>
      <vt:lpstr>Цвет стен Михайловского замка</vt:lpstr>
      <vt:lpstr>Слайд 18</vt:lpstr>
      <vt:lpstr>Памятники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Михайловский замок</dc:title>
  <dc:creator>Irina</dc:creator>
  <cp:lastModifiedBy>Admin</cp:lastModifiedBy>
  <cp:revision>10</cp:revision>
  <dcterms:created xsi:type="dcterms:W3CDTF">2013-03-29T05:34:24Z</dcterms:created>
  <dcterms:modified xsi:type="dcterms:W3CDTF">2013-04-04T19:51:29Z</dcterms:modified>
</cp:coreProperties>
</file>