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59" r:id="rId4"/>
    <p:sldId id="260" r:id="rId5"/>
    <p:sldId id="273" r:id="rId6"/>
    <p:sldId id="261" r:id="rId7"/>
    <p:sldId id="258" r:id="rId8"/>
    <p:sldId id="262" r:id="rId9"/>
    <p:sldId id="264" r:id="rId10"/>
    <p:sldId id="268" r:id="rId11"/>
    <p:sldId id="269" r:id="rId12"/>
    <p:sldId id="270" r:id="rId13"/>
    <p:sldId id="265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71" y="50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image" Target="../media/image12.jpeg"/><Relationship Id="rId4" Type="http://schemas.openxmlformats.org/officeDocument/2006/relationships/image" Target="../media/image3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9.jpeg"/><Relationship Id="rId5" Type="http://schemas.openxmlformats.org/officeDocument/2006/relationships/image" Target="../media/image10.jpeg"/><Relationship Id="rId10" Type="http://schemas.openxmlformats.org/officeDocument/2006/relationships/image" Target="../media/image18.jpeg"/><Relationship Id="rId4" Type="http://schemas.openxmlformats.org/officeDocument/2006/relationships/image" Target="../media/image3.jpeg"/><Relationship Id="rId9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500063"/>
            <a:ext cx="8215312" cy="59293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7950" y="65881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1684338" y="968375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1195387" y="528638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82575" y="115570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65213" y="1101725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25463" y="454025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00034" y="3143248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TextBox 16"/>
          <p:cNvSpPr txBox="1">
            <a:spLocks noChangeArrowheads="1"/>
          </p:cNvSpPr>
          <p:nvPr/>
        </p:nvSpPr>
        <p:spPr bwMode="auto">
          <a:xfrm>
            <a:off x="1785938" y="57150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6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500826" y="785794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2357422" y="642918"/>
            <a:ext cx="431400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Georgia" pitchFamily="18" charset="0"/>
              </a:rPr>
              <a:t>Итоговое  </a:t>
            </a: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Georgia" pitchFamily="18" charset="0"/>
              </a:rPr>
              <a:t>родительское </a:t>
            </a:r>
          </a:p>
          <a:p>
            <a:pPr algn="ctr"/>
            <a:r>
              <a:rPr lang="ru-RU" sz="4000" b="1" i="1" dirty="0" smtClean="0">
                <a:solidFill>
                  <a:srgbClr val="FFFF00"/>
                </a:solidFill>
                <a:latin typeface="Georgia" pitchFamily="18" charset="0"/>
              </a:rPr>
              <a:t>собрание</a:t>
            </a:r>
            <a:endParaRPr lang="ru-RU" sz="40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1026" name="Picture 2" descr="C:\Школа\Фотографии\3 класс\Семинар Осанка залог здоровья\DSCF4103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203848" y="2636912"/>
            <a:ext cx="4896544" cy="36724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160"/>
              </a:lnSpc>
            </a:pPr>
            <a:r>
              <a:rPr lang="ru-RU" sz="1600" i="1" dirty="0" smtClean="0">
                <a:solidFill>
                  <a:schemeClr val="tx1"/>
                </a:solidFill>
              </a:rPr>
              <a:t>Январь.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Интеллектуальный  марафон (7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Экскурсия в Зоологический музей (17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Изготовление кормушек (Бацан Б.) и скворечников (Саркисян Ст. и С.)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«Кенгуру» (7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Акция «Посылка солдату» (6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Посещение цирка в школе (4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литературном фестивале «Сказка в новогоднюю ночь» (Саркисян С.)</a:t>
            </a: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>
              <a:lnSpc>
                <a:spcPts val="2160"/>
              </a:lnSpc>
            </a:pPr>
            <a:r>
              <a:rPr lang="ru-RU" sz="1600" i="1" dirty="0" smtClean="0">
                <a:solidFill>
                  <a:schemeClr val="tx1"/>
                </a:solidFill>
              </a:rPr>
              <a:t>Февраль.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«Неделе литературного чтения» – «Книжка-малышка» (Давыдова Ж., Гейдаров З.),  «Конкурс чтецов» (Саркисян Ст. – 1 место, Саркисян С. – 2 место)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Экскурсия в поселковую библиотеку-музей «Блокада Ленинграда».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конкурсе «Самый читающий класс» (Сертификат и победа в номинации «Самый творческий класс», грамоты «самых читающих» учеников класса – Саркисян Ст. и Сю, Турта Д.)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Школьные соревнования к 23 февраля.</a:t>
            </a: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>
              <a:lnSpc>
                <a:spcPts val="2160"/>
              </a:lnSpc>
            </a:pPr>
            <a:r>
              <a:rPr lang="ru-RU" sz="1600" i="1" dirty="0" smtClean="0">
                <a:solidFill>
                  <a:schemeClr val="tx1"/>
                </a:solidFill>
              </a:rPr>
              <a:t>Март.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</a:rPr>
              <a:t>Зубовские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 чтения» (участники Гейдаров З., Саркисян Ст.)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Конкурсная программа «8 Марта»(5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выставке творческих работ «Подарок для мамы».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дне здоровья «Масленица».</a:t>
            </a: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457360" y="-133772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741726" y="-132317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3410219" y="-114011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8011868" y="674134"/>
            <a:ext cx="545515" cy="4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493698" y="-18468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025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312433" y="-45283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355436" y="401315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449102" y="214436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398933" y="120826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233079" y="15552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tx1"/>
                </a:solidFill>
              </a:rPr>
              <a:t>Апрель.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Поделки к Пасхе (7 чел.)</a:t>
            </a:r>
          </a:p>
          <a:p>
            <a:pPr algn="just">
              <a:lnSpc>
                <a:spcPts val="2160"/>
              </a:lnSpc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«Неделе технологии» (Мягкая игрушка 7 чел., Игольница – Кактус 18 чел.)</a:t>
            </a: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Участие в педагогическом семинаре «Здоровый образ жизни» </a:t>
            </a:r>
          </a:p>
          <a:p>
            <a:pPr algn="ctr">
              <a:lnSpc>
                <a:spcPts val="2160"/>
              </a:lnSpc>
            </a:pPr>
            <a:r>
              <a:rPr lang="ru-RU" sz="2000" b="1" i="1" dirty="0" smtClean="0">
                <a:solidFill>
                  <a:schemeClr val="accent4">
                    <a:lumMod val="75000"/>
                  </a:schemeClr>
                </a:solidFill>
              </a:rPr>
              <a:t>(оформление и защита проекта «Осанка – залог здоровья».</a:t>
            </a: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lnSpc>
                <a:spcPts val="2160"/>
              </a:lnSpc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tx1"/>
              </a:solidFill>
            </a:endParaRPr>
          </a:p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268128" y="-32693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399355" y="3908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3410219" y="-114011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7913638" y="125453"/>
            <a:ext cx="545515" cy="4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493698" y="-18468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-14290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312433" y="-45283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097174" y="2720428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809143" y="1784325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097176" y="48818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521111" y="-274638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D:\DCIM\134_FUJI\DSCF4022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67544" y="2276872"/>
            <a:ext cx="2304256" cy="1728192"/>
          </a:xfrm>
          <a:prstGeom prst="rect">
            <a:avLst/>
          </a:prstGeom>
          <a:noFill/>
        </p:spPr>
      </p:pic>
      <p:pic>
        <p:nvPicPr>
          <p:cNvPr id="17" name="Picture 3" descr="D:\DCIM\134_FUJI\DSCF4028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987824" y="2276873"/>
            <a:ext cx="2208246" cy="1656184"/>
          </a:xfrm>
          <a:prstGeom prst="rect">
            <a:avLst/>
          </a:prstGeom>
          <a:noFill/>
        </p:spPr>
      </p:pic>
      <p:pic>
        <p:nvPicPr>
          <p:cNvPr id="18" name="Picture 3" descr="D:\DCIM\134_FUJI\DSCF4132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508104" y="2276872"/>
            <a:ext cx="2232248" cy="1674186"/>
          </a:xfrm>
          <a:prstGeom prst="rect">
            <a:avLst/>
          </a:prstGeom>
          <a:noFill/>
        </p:spPr>
      </p:pic>
      <p:pic>
        <p:nvPicPr>
          <p:cNvPr id="19" name="Picture 2" descr="D:\DCIM\134_FUJI\DSCF4110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67544" y="4581128"/>
            <a:ext cx="2304256" cy="1728192"/>
          </a:xfrm>
          <a:prstGeom prst="rect">
            <a:avLst/>
          </a:prstGeom>
          <a:noFill/>
        </p:spPr>
      </p:pic>
      <p:pic>
        <p:nvPicPr>
          <p:cNvPr id="20" name="Picture 2" descr="D:\DCIM\134_FUJI\DSCF4140.JPG"/>
          <p:cNvPicPr>
            <a:picLocks noGrp="1" noChangeAspect="1" noChangeArrowheads="1"/>
          </p:cNvPicPr>
          <p:nvPr>
            <p:ph idx="1"/>
          </p:nvPr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987824" y="4581129"/>
            <a:ext cx="2304256" cy="1728192"/>
          </a:xfrm>
          <a:prstGeom prst="rect">
            <a:avLst/>
          </a:prstGeom>
          <a:noFill/>
        </p:spPr>
      </p:pic>
      <p:pic>
        <p:nvPicPr>
          <p:cNvPr id="21" name="Picture 2" descr="D:\DCIM\134_FUJI\DSCF4114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5508104" y="4581128"/>
            <a:ext cx="2304256" cy="17281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2160"/>
              </a:lnSpc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457360" y="-133772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741726" y="-132317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3410219" y="-114011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8011868" y="674134"/>
            <a:ext cx="545515" cy="4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493698" y="-18468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025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312433" y="-45283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355436" y="401315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449102" y="214436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398933" y="120826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233079" y="15552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D:\DCIM\134_FUJI\DSCF4115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1520" y="404664"/>
            <a:ext cx="2772816" cy="2079613"/>
          </a:xfrm>
          <a:prstGeom prst="rect">
            <a:avLst/>
          </a:prstGeom>
          <a:noFill/>
        </p:spPr>
      </p:pic>
      <p:pic>
        <p:nvPicPr>
          <p:cNvPr id="17" name="Picture 2" descr="D:\DCIM\134_FUJI\DSCF4117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203848" y="404664"/>
            <a:ext cx="2784309" cy="2088232"/>
          </a:xfrm>
          <a:prstGeom prst="rect">
            <a:avLst/>
          </a:prstGeom>
          <a:noFill/>
        </p:spPr>
      </p:pic>
      <p:pic>
        <p:nvPicPr>
          <p:cNvPr id="18" name="Picture 4" descr="D:\DCIM\134_FUJI\DSCF411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228184" y="404664"/>
            <a:ext cx="2736304" cy="2052228"/>
          </a:xfrm>
          <a:prstGeom prst="rect">
            <a:avLst/>
          </a:prstGeom>
          <a:noFill/>
        </p:spPr>
      </p:pic>
      <p:pic>
        <p:nvPicPr>
          <p:cNvPr id="19" name="Picture 3" descr="D:\DCIM\134_FUJI\DSCF4147.JPG"/>
          <p:cNvPicPr>
            <a:picLocks noGrp="1" noChangeAspect="1" noChangeArrowheads="1"/>
          </p:cNvPicPr>
          <p:nvPr>
            <p:ph idx="1"/>
          </p:nvPr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979712" y="3068960"/>
            <a:ext cx="4787900" cy="35909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500063"/>
            <a:ext cx="8215312" cy="4286259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Повестка  дня: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результаты  учебного года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электронный дневник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организованная закупка учебников и тетрадей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список по чтению на лето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i="1" dirty="0" smtClean="0">
                <a:solidFill>
                  <a:srgbClr val="FFFF00"/>
                </a:solidFill>
                <a:latin typeface="Georgia" pitchFamily="18" charset="0"/>
              </a:rPr>
              <a:t>портфолио ученика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7950" y="65881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1684338" y="968375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1195387" y="528638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3497783" y="512691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493436" y="386815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25463" y="454025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187624" y="4725144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724128" y="4581128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619250" y="1916113"/>
            <a:ext cx="60499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Мы знаем, наш нелёгок путь, </a:t>
            </a:r>
            <a:endParaRPr lang="en-US" sz="3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Ждут испытания, мы знаем, </a:t>
            </a:r>
          </a:p>
          <a:p>
            <a:pPr eaLnBrk="1" hangingPunct="1"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Но дерзок ум, науки друг, </a:t>
            </a:r>
          </a:p>
          <a:p>
            <a:pPr eaLnBrk="1" hangingPunct="1"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И мы пытаемся, дерзаем!'</a:t>
            </a:r>
          </a:p>
        </p:txBody>
      </p:sp>
      <p:sp>
        <p:nvSpPr>
          <p:cNvPr id="33799" name="WordArt 7"/>
          <p:cNvSpPr>
            <a:spLocks noChangeArrowheads="1" noChangeShapeType="1" noTextEdit="1"/>
          </p:cNvSpPr>
          <p:nvPr/>
        </p:nvSpPr>
        <p:spPr bwMode="auto">
          <a:xfrm>
            <a:off x="755650" y="981075"/>
            <a:ext cx="7559675" cy="14859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i="1" kern="10" dirty="0">
                <a:ln w="9525" cap="rnd">
                  <a:solidFill>
                    <a:srgbClr val="FF6600"/>
                  </a:solidFill>
                  <a:prstDash val="sysDot"/>
                  <a:round/>
                  <a:headEnd/>
                  <a:tailEnd/>
                </a:ln>
                <a:solidFill>
                  <a:schemeClr val="accent3">
                    <a:lumMod val="40000"/>
                    <a:lumOff val="60000"/>
                  </a:schemeClr>
                </a:solidFill>
                <a:latin typeface="Arial"/>
                <a:cs typeface="Arial"/>
              </a:rPr>
              <a:t>Спасибо за внимание!</a:t>
            </a:r>
          </a:p>
        </p:txBody>
      </p:sp>
      <p:pic>
        <p:nvPicPr>
          <p:cNvPr id="27652" name="Picture 8" descr="j039727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059113" y="4868863"/>
            <a:ext cx="3475037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3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500063"/>
            <a:ext cx="8215312" cy="59293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Индивидуальный стиль учебной работы проявляется не только в общем подходе к выполнению учебных заданий, но и в использовании школьниками различных учебных умений и навыков. Владение продуктивными приемами учебной работы означает, что школьник приобрел умение учиться: он способен качественно усваивать предлагаемые знания и, в случае необходимости, добывать их самостоятельно. </a:t>
            </a:r>
          </a:p>
          <a:p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 </a:t>
            </a:r>
          </a:p>
          <a:p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Какие же общие умения важны для успешного обучения? Среди них можно выделить следующие умения: </a:t>
            </a:r>
          </a:p>
          <a:p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слушать учителя;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выделять главную мысль сообщения;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связно пересказывать содержание текста;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отвечать на вопросы к тексту;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ставить вопросы к тексту;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делать содержательные выводы на основе полученной информации;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письменно выражать свою мысль;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привлекать дополнительные источники информации, пользоваться справочной литературой (словарями, энциклопедиями и пр.); </a:t>
            </a:r>
            <a:b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1600" b="1" i="1" dirty="0" smtClean="0">
                <a:solidFill>
                  <a:srgbClr val="FFFF00"/>
                </a:solidFill>
                <a:latin typeface="Georgia" pitchFamily="18" charset="0"/>
              </a:rPr>
              <a:t>– адекватно оценивать результаты собственной работы. </a:t>
            </a:r>
            <a:endParaRPr lang="ru-RU" sz="1600" b="1" i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7950" y="65881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41933" y="2825141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1767146" y="100326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82575" y="115570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07452" y="1815574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6963118" y="3412256"/>
            <a:ext cx="1025616" cy="923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572660" y="357166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786974" y="2214554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160"/>
              </a:lnSpc>
            </a:pPr>
            <a:endParaRPr lang="ru-RU" sz="14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268128" y="-32693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399355" y="3908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3410219" y="-114011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7913638" y="125453"/>
            <a:ext cx="545515" cy="4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493698" y="-18468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-14290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312433" y="-45283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0"/>
            <a:ext cx="9144000" cy="7036541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tabLst>
                <a:tab pos="457200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Основные требования к знаниям, умениям и навыкам по русскому языку к концу учебного  года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r>
              <a:rPr lang="ru-RU" sz="1400" b="1" dirty="0" smtClean="0"/>
              <a:t>Должны знать:</a:t>
            </a:r>
            <a:endParaRPr lang="ru-RU" sz="1400" dirty="0" smtClean="0"/>
          </a:p>
          <a:p>
            <a:r>
              <a:rPr lang="ru-RU" sz="1400" dirty="0" smtClean="0"/>
              <a:t>• предложения по цели высказывания и интонации;</a:t>
            </a:r>
          </a:p>
          <a:p>
            <a:r>
              <a:rPr lang="ru-RU" sz="1400" dirty="0" smtClean="0"/>
              <a:t>• главные  члены  предложения,  второстепенные  члены предложения;</a:t>
            </a:r>
          </a:p>
          <a:p>
            <a:r>
              <a:rPr lang="ru-RU" sz="1400" dirty="0" smtClean="0"/>
              <a:t>• однородные члены предложения;</a:t>
            </a:r>
          </a:p>
          <a:p>
            <a:r>
              <a:rPr lang="ru-RU" sz="1400" dirty="0" smtClean="0"/>
              <a:t>• изменение имен существительных по падежам (название падежей и падежные вопросы), начальную форму существительных, три склонения имен существительных, падежные окончания;</a:t>
            </a:r>
          </a:p>
          <a:p>
            <a:r>
              <a:rPr lang="ru-RU" sz="1400" dirty="0" smtClean="0"/>
              <a:t>• правило правописания имен существительных женского и мужского рода с шипящими на конце (отсутствие мягкого знака и его написание);</a:t>
            </a:r>
          </a:p>
          <a:p>
            <a:r>
              <a:rPr lang="ru-RU" sz="1400" dirty="0" smtClean="0"/>
              <a:t>• состав слова;</a:t>
            </a:r>
          </a:p>
          <a:p>
            <a:r>
              <a:rPr lang="ru-RU" sz="1400" dirty="0" smtClean="0"/>
              <a:t>• правописание парных согласных в корне;</a:t>
            </a:r>
          </a:p>
          <a:p>
            <a:r>
              <a:rPr lang="ru-RU" sz="1400" dirty="0" smtClean="0"/>
              <a:t>• правописание непроизносимых согласных;</a:t>
            </a:r>
          </a:p>
          <a:p>
            <a:r>
              <a:rPr lang="ru-RU" sz="1400" dirty="0" smtClean="0"/>
              <a:t>• правописание слов с двойными согласными.</a:t>
            </a:r>
          </a:p>
          <a:p>
            <a:endParaRPr lang="ru-RU" sz="1400" dirty="0" smtClean="0"/>
          </a:p>
          <a:p>
            <a:r>
              <a:rPr lang="ru-RU" sz="1400" b="1" dirty="0" smtClean="0"/>
              <a:t>Должны уметь:</a:t>
            </a:r>
            <a:endParaRPr lang="ru-RU" sz="1400" dirty="0" smtClean="0"/>
          </a:p>
          <a:p>
            <a:r>
              <a:rPr lang="ru-RU" sz="1400" dirty="0" smtClean="0"/>
              <a:t>• распознавать виды предложений по цели высказывания и интонации;</a:t>
            </a:r>
          </a:p>
          <a:p>
            <a:r>
              <a:rPr lang="ru-RU" sz="1400" dirty="0" smtClean="0"/>
              <a:t>• ставить в конце предложения нужные знаки препинания;</a:t>
            </a:r>
          </a:p>
          <a:p>
            <a:r>
              <a:rPr lang="ru-RU" sz="1400" dirty="0" smtClean="0"/>
              <a:t>• устанавливать связь слов в предложении;</a:t>
            </a:r>
          </a:p>
          <a:p>
            <a:r>
              <a:rPr lang="ru-RU" sz="1400" dirty="0" smtClean="0"/>
              <a:t>• распознавать предложения с однородными членами;</a:t>
            </a:r>
          </a:p>
          <a:p>
            <a:r>
              <a:rPr lang="ru-RU" sz="1400" dirty="0" smtClean="0"/>
              <a:t>• выделять главные члены предложения, второстепенные члены предложения</a:t>
            </a:r>
          </a:p>
          <a:p>
            <a:r>
              <a:rPr lang="ru-RU" sz="1400" dirty="0" smtClean="0"/>
              <a:t>• производить разбор предложения по членам предложения и частям речи;</a:t>
            </a:r>
          </a:p>
          <a:p>
            <a:r>
              <a:rPr lang="ru-RU" sz="1400" dirty="0" smtClean="0"/>
              <a:t>• обозначать парные согласные в корне;</a:t>
            </a:r>
          </a:p>
          <a:p>
            <a:r>
              <a:rPr lang="ru-RU" sz="1400" dirty="0" smtClean="0"/>
              <a:t>• производить разбор слов по составу;</a:t>
            </a:r>
          </a:p>
          <a:p>
            <a:r>
              <a:rPr lang="ru-RU" sz="1400" dirty="0" smtClean="0"/>
              <a:t>• писать слова с непроизносимыми согласными;</a:t>
            </a:r>
          </a:p>
          <a:p>
            <a:r>
              <a:rPr lang="ru-RU" sz="1400" dirty="0" smtClean="0"/>
              <a:t>• писать слова с двойными согласными;</a:t>
            </a:r>
          </a:p>
          <a:p>
            <a:r>
              <a:rPr lang="ru-RU" sz="1400" dirty="0" smtClean="0"/>
              <a:t>• изменять имена существительные по падежам;</a:t>
            </a:r>
          </a:p>
          <a:p>
            <a:r>
              <a:rPr lang="ru-RU" sz="1400" dirty="0" smtClean="0"/>
              <a:t>• писать имен существительные женского и мужского рода с шипящими на конце;</a:t>
            </a:r>
          </a:p>
          <a:p>
            <a:r>
              <a:rPr lang="ru-RU" sz="1400" dirty="0" smtClean="0"/>
              <a:t>• писать диктанты различных видов.</a:t>
            </a:r>
          </a:p>
          <a:p>
            <a:pPr lvl="0" algn="just" eaLnBrk="0" hangingPunct="0">
              <a:buFontTx/>
              <a:buChar char="•"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355436" y="401315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398935" y="258439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097176" y="48818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521111" y="-274638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160"/>
              </a:lnSpc>
            </a:pPr>
            <a:endParaRPr lang="ru-RU" sz="14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399355" y="3908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1552832" y="100326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069287" y="15552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3207817" y="2964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026682" y="97617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0" y="1377062"/>
            <a:ext cx="9144000" cy="397031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Основные требования к знаниям, умениям и навыкам по математике к концу 3 класса</a:t>
            </a:r>
          </a:p>
          <a:p>
            <a:pPr lvl="0" algn="ctr" eaLnBrk="0" hangingPunct="0"/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r>
              <a:rPr lang="ru-RU" sz="1400" b="1" i="1" dirty="0" smtClean="0"/>
              <a:t>Должны </a:t>
            </a:r>
            <a:r>
              <a:rPr lang="ru-RU" sz="1400" b="1" i="1" smtClean="0"/>
              <a:t>знать:</a:t>
            </a:r>
          </a:p>
          <a:p>
            <a:endParaRPr lang="ru-RU" sz="1400" dirty="0" smtClean="0"/>
          </a:p>
          <a:p>
            <a:r>
              <a:rPr lang="ru-RU" sz="1400" dirty="0" smtClean="0"/>
              <a:t>– термины «дробь», «числитель дроби» и «знаменатель дроби», их математический смысл;</a:t>
            </a:r>
          </a:p>
          <a:p>
            <a:r>
              <a:rPr lang="ru-RU" sz="1400" dirty="0" smtClean="0"/>
              <a:t>– свойства арифметических действий;</a:t>
            </a:r>
          </a:p>
          <a:p>
            <a:r>
              <a:rPr lang="ru-RU" sz="1400" dirty="0" smtClean="0"/>
              <a:t>– таблицы сложения и умножения;</a:t>
            </a:r>
          </a:p>
          <a:p>
            <a:r>
              <a:rPr lang="ru-RU" sz="1400" dirty="0" smtClean="0"/>
              <a:t>– порядок выполнения действий в сложных выражениях со скобками и без скобок;</a:t>
            </a:r>
          </a:p>
          <a:p>
            <a:r>
              <a:rPr lang="ru-RU" sz="1400" dirty="0" smtClean="0"/>
              <a:t>– понятие - радиус окружности;</a:t>
            </a:r>
          </a:p>
          <a:p>
            <a:r>
              <a:rPr lang="ru-RU" sz="1400" dirty="0" smtClean="0"/>
              <a:t>– единицу длины километр (км) и соотношения: </a:t>
            </a:r>
            <a:r>
              <a:rPr lang="ru-RU" sz="1400" i="1" dirty="0" smtClean="0"/>
              <a:t>1 км = 1000 м, 1 м = 1000 мм;</a:t>
            </a:r>
            <a:endParaRPr lang="ru-RU" sz="1400" dirty="0" smtClean="0"/>
          </a:p>
          <a:p>
            <a:r>
              <a:rPr lang="ru-RU" sz="1400" dirty="0" smtClean="0"/>
              <a:t>– единицы измерения площади: квадратный миллиметр </a:t>
            </a:r>
            <a:r>
              <a:rPr lang="ru-RU" sz="1400" i="1" dirty="0" smtClean="0"/>
              <a:t>(мм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), </a:t>
            </a:r>
            <a:r>
              <a:rPr lang="ru-RU" sz="1400" dirty="0" smtClean="0"/>
              <a:t>квадратный сантиметр </a:t>
            </a:r>
            <a:r>
              <a:rPr lang="ru-RU" sz="1400" i="1" dirty="0" smtClean="0"/>
              <a:t>(см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),</a:t>
            </a:r>
            <a:r>
              <a:rPr lang="ru-RU" sz="1400" dirty="0" smtClean="0"/>
              <a:t> квадратный дециметр </a:t>
            </a:r>
            <a:r>
              <a:rPr lang="ru-RU" sz="1400" i="1" dirty="0" smtClean="0"/>
              <a:t>(дм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),</a:t>
            </a:r>
            <a:r>
              <a:rPr lang="ru-RU" sz="1400" dirty="0" smtClean="0"/>
              <a:t> квадратный метр </a:t>
            </a:r>
            <a:r>
              <a:rPr lang="ru-RU" sz="1400" i="1" dirty="0" smtClean="0"/>
              <a:t>(м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),</a:t>
            </a:r>
            <a:r>
              <a:rPr lang="ru-RU" sz="1400" dirty="0" smtClean="0"/>
              <a:t> квадратный километр </a:t>
            </a:r>
            <a:r>
              <a:rPr lang="ru-RU" sz="1400" i="1" dirty="0" smtClean="0"/>
              <a:t>(км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)</a:t>
            </a:r>
            <a:r>
              <a:rPr lang="ru-RU" sz="1400" dirty="0" smtClean="0"/>
              <a:t> и соотношения: </a:t>
            </a:r>
            <a:r>
              <a:rPr lang="ru-RU" sz="1400" i="1" dirty="0" smtClean="0"/>
              <a:t>1 см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 = 100 мм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, 1 дм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 = 100 см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, 1 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 = 100 дм</a:t>
            </a:r>
            <a:r>
              <a:rPr lang="ru-RU" sz="1400" i="1" baseline="30000" dirty="0" smtClean="0"/>
              <a:t>2</a:t>
            </a:r>
            <a:r>
              <a:rPr lang="ru-RU" sz="1400" i="1" dirty="0" smtClean="0"/>
              <a:t>;</a:t>
            </a:r>
            <a:endParaRPr lang="ru-RU" sz="1400" dirty="0" smtClean="0"/>
          </a:p>
          <a:p>
            <a:r>
              <a:rPr lang="ru-RU" sz="1400" dirty="0" smtClean="0"/>
              <a:t>– правило определения площади прямоугольника;</a:t>
            </a:r>
          </a:p>
          <a:p>
            <a:r>
              <a:rPr lang="ru-RU" sz="1400" dirty="0" smtClean="0"/>
              <a:t>– единицу измерения времени - век;</a:t>
            </a:r>
          </a:p>
          <a:p>
            <a:r>
              <a:rPr lang="ru-RU" sz="1400" dirty="0" smtClean="0"/>
              <a:t>– единицу измерения величины углов градус и его обозначение (°);</a:t>
            </a:r>
          </a:p>
          <a:p>
            <a:pPr lvl="0" eaLnBrk="0" hangingPunct="0"/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449102" y="6583362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169183" y="4016572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169183" y="776211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6945046" y="776212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6296974" y="552874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160"/>
              </a:lnSpc>
            </a:pPr>
            <a:endParaRPr lang="ru-RU" sz="14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268128" y="-32693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399355" y="3908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3410219" y="-114011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7913638" y="125453"/>
            <a:ext cx="545515" cy="443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493698" y="-18468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-14290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312433" y="-45283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0" y="756151"/>
            <a:ext cx="9144000" cy="590931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b="1" i="1" dirty="0" smtClean="0"/>
              <a:t>уметь:</a:t>
            </a:r>
            <a:endParaRPr lang="ru-RU" sz="1400" dirty="0" smtClean="0"/>
          </a:p>
          <a:p>
            <a:r>
              <a:rPr lang="ru-RU" sz="1400" dirty="0" smtClean="0"/>
              <a:t>– читать и записывать любое натуральное число в пределах класса тысяч, определять место каждого из них в натуральном ряду;</a:t>
            </a:r>
          </a:p>
          <a:p>
            <a:r>
              <a:rPr lang="ru-RU" sz="1400" dirty="0" smtClean="0"/>
              <a:t>– устанавливать отношения между любыми изученными натуральными числами и записывать эти отношения с помощью знаков;</a:t>
            </a:r>
          </a:p>
          <a:p>
            <a:r>
              <a:rPr lang="ru-RU" sz="1400" dirty="0" smtClean="0"/>
              <a:t>– читать и записывать дробные числа, числитель и знаменатель которых не выходит за пределы изученных натуральных чисел;</a:t>
            </a:r>
          </a:p>
          <a:p>
            <a:r>
              <a:rPr lang="ru-RU" sz="1400" dirty="0" smtClean="0"/>
              <a:t>– представлять любое изученное натуральное число в виде суммы разрядных слагаемых;</a:t>
            </a:r>
          </a:p>
          <a:p>
            <a:r>
              <a:rPr lang="ru-RU" sz="1400" dirty="0" smtClean="0"/>
              <a:t>– выполнять сложение и вычитание в пределах шестизначных чисел;</a:t>
            </a:r>
          </a:p>
          <a:p>
            <a:r>
              <a:rPr lang="ru-RU" sz="1400" dirty="0" smtClean="0"/>
              <a:t>– выполнять умножение и деление многозначных чисел на однозначное число;</a:t>
            </a:r>
          </a:p>
          <a:p>
            <a:r>
              <a:rPr lang="ru-RU" sz="1400" dirty="0" smtClean="0"/>
              <a:t>– выполнять деление с остатком;</a:t>
            </a:r>
          </a:p>
          <a:p>
            <a:r>
              <a:rPr lang="ru-RU" sz="1400" dirty="0" smtClean="0"/>
              <a:t>– находить значения сложных выражений, содержащих 2–4 действия;</a:t>
            </a:r>
          </a:p>
          <a:p>
            <a:r>
              <a:rPr lang="ru-RU" sz="1400" dirty="0" smtClean="0"/>
              <a:t>– решать уравнения, требующие 1–3 тождественных преобразования на основе взаимосвязи между компонентами действий;</a:t>
            </a:r>
          </a:p>
          <a:p>
            <a:r>
              <a:rPr lang="ru-RU" sz="1400" dirty="0" smtClean="0"/>
              <a:t>– находить значение выражения с переменной при заданном ее значении (сложность выражений – 1–3 действия);</a:t>
            </a:r>
          </a:p>
          <a:p>
            <a:r>
              <a:rPr lang="ru-RU" sz="1400" dirty="0" smtClean="0"/>
              <a:t>– строить прямоугольник с заданной длиной сторон;</a:t>
            </a:r>
          </a:p>
          <a:p>
            <a:r>
              <a:rPr lang="ru-RU" sz="1400" dirty="0" smtClean="0"/>
              <a:t>– строить окружность заданного радиуса с помощью циркуля;</a:t>
            </a:r>
          </a:p>
          <a:p>
            <a:r>
              <a:rPr lang="ru-RU" sz="1400" dirty="0" smtClean="0"/>
              <a:t>– определять площадь прямоугольника по его длине и ширине;</a:t>
            </a:r>
          </a:p>
          <a:p>
            <a:r>
              <a:rPr lang="ru-RU" sz="1400" dirty="0" smtClean="0"/>
              <a:t>– выражать длину, массу, площадь измеряемых объектов, используя разные единицы измерения этих величин в пределах изученных отношений между ними;</a:t>
            </a:r>
          </a:p>
          <a:p>
            <a:r>
              <a:rPr lang="ru-RU" sz="1400" dirty="0" smtClean="0"/>
              <a:t>– выражать время, используя различные единицы его измерения и изученные соотношения между ними;</a:t>
            </a:r>
          </a:p>
          <a:p>
            <a:r>
              <a:rPr lang="ru-RU" sz="1400" dirty="0" smtClean="0"/>
              <a:t>– составлять задачи, обратные данной;</a:t>
            </a:r>
          </a:p>
          <a:p>
            <a:r>
              <a:rPr lang="ru-RU" sz="1400" dirty="0" smtClean="0"/>
              <a:t>– выполнять краткую запись задачи, используя различные формы: таблицу, чертеж, схему и т. д.;</a:t>
            </a:r>
          </a:p>
          <a:p>
            <a:r>
              <a:rPr lang="ru-RU" sz="1400" dirty="0" smtClean="0"/>
              <a:t>– преобразовывать задачу с недостаточными или избыточными данными в задачу с необходимым и достаточным количеством данных;</a:t>
            </a:r>
          </a:p>
          <a:p>
            <a:r>
              <a:rPr lang="ru-RU" sz="1400" dirty="0" smtClean="0"/>
              <a:t>– преобразовывать данную задачу в более простую;</a:t>
            </a:r>
          </a:p>
          <a:p>
            <a:r>
              <a:rPr lang="ru-RU" sz="1400" dirty="0" smtClean="0"/>
              <a:t>– выбирать действия и их порядок и обосновывать свой выбор при решении составных задач в 2–3 действия;</a:t>
            </a:r>
          </a:p>
        </p:txBody>
      </p:sp>
      <p:pic>
        <p:nvPicPr>
          <p:cNvPr id="12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355436" y="401315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398935" y="2584393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097176" y="488180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521111" y="-274638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160"/>
              </a:lnSpc>
            </a:pPr>
            <a:endParaRPr lang="ru-RU" sz="1400" dirty="0" smtClean="0">
              <a:solidFill>
                <a:schemeClr val="tx1"/>
              </a:solidFill>
              <a:latin typeface="Georgia" pitchFamily="18" charset="0"/>
            </a:endParaRPr>
          </a:p>
        </p:txBody>
      </p:sp>
      <p:pic>
        <p:nvPicPr>
          <p:cNvPr id="1536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6466421" y="8678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27688">
            <a:off x="2399355" y="3908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388882">
            <a:off x="1552832" y="100326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4069287" y="15552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000372">
            <a:off x="3207817" y="29649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026682" y="97617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937825"/>
            <a:ext cx="9144000" cy="59201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tabLst>
                <a:tab pos="682625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Основные требования к знаниям, умениям и навыкам</a:t>
            </a:r>
            <a:r>
              <a:rPr lang="ru-RU" sz="1400" dirty="0">
                <a:latin typeface="Georgia" pitchFamily="18" charset="0"/>
                <a:cs typeface="Arial" pitchFamily="34" charset="0"/>
              </a:rPr>
              <a:t>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 окружающему миру к концу учебного  года</a:t>
            </a:r>
          </a:p>
          <a:p>
            <a:r>
              <a:rPr lang="ru-RU" sz="1400" b="1" i="1" dirty="0" smtClean="0"/>
              <a:t>Учащиеся должны знать:</a:t>
            </a:r>
            <a:endParaRPr lang="ru-RU" sz="1400" dirty="0" smtClean="0"/>
          </a:p>
          <a:p>
            <a:r>
              <a:rPr lang="ru-RU" sz="1400" dirty="0" smtClean="0"/>
              <a:t>– наиболее типичные растения и животных природных зон России;</a:t>
            </a:r>
          </a:p>
          <a:p>
            <a:r>
              <a:rPr lang="ru-RU" sz="1400" dirty="0" smtClean="0"/>
              <a:t>– характерные признаки сезонов года родного края;</a:t>
            </a:r>
          </a:p>
          <a:p>
            <a:r>
              <a:rPr lang="ru-RU" sz="1400" dirty="0" smtClean="0"/>
              <a:t>– названия основных сообществ (лес, луг, водоем);</a:t>
            </a:r>
          </a:p>
          <a:p>
            <a:r>
              <a:rPr lang="ru-RU" sz="1400" dirty="0" smtClean="0"/>
              <a:t>– названия и отличительные признаки наиболее распространенных в родном крае растений и животных;</a:t>
            </a:r>
          </a:p>
          <a:p>
            <a:r>
              <a:rPr lang="ru-RU" sz="1400" dirty="0" smtClean="0"/>
              <a:t>– правила поведения в природе;</a:t>
            </a:r>
          </a:p>
          <a:p>
            <a:r>
              <a:rPr lang="ru-RU" sz="1400" dirty="0" smtClean="0"/>
              <a:t>– правила безопасности в лесу и на водоемах;</a:t>
            </a:r>
          </a:p>
          <a:p>
            <a:r>
              <a:rPr lang="ru-RU" sz="1400" dirty="0" smtClean="0"/>
              <a:t>– имена выдающихся российских государственных деятелей (в изучаемый период);</a:t>
            </a:r>
          </a:p>
          <a:p>
            <a:r>
              <a:rPr lang="ru-RU" sz="1400" b="1" i="1" dirty="0" smtClean="0"/>
              <a:t>уметь:</a:t>
            </a:r>
            <a:endParaRPr lang="ru-RU" sz="1400" dirty="0" smtClean="0"/>
          </a:p>
          <a:p>
            <a:r>
              <a:rPr lang="ru-RU" sz="1400" dirty="0" smtClean="0"/>
              <a:t>– определять местонахождение крупных объектов на физической карте России;</a:t>
            </a:r>
          </a:p>
          <a:p>
            <a:r>
              <a:rPr lang="ru-RU" sz="1400" dirty="0" smtClean="0"/>
              <a:t>– узнавать в окружающем мире изученные растения: мхи, папоротники, хвойные, цветковые;</a:t>
            </a:r>
          </a:p>
          <a:p>
            <a:r>
              <a:rPr lang="ru-RU" sz="1400" dirty="0" smtClean="0"/>
              <a:t>– приводить примеры растений и животных природных сообществ;</a:t>
            </a:r>
          </a:p>
          <a:p>
            <a:r>
              <a:rPr lang="ru-RU" sz="1400" dirty="0" smtClean="0"/>
              <a:t>– узнавать особо охраняемые растения и животных родного края;</a:t>
            </a:r>
          </a:p>
          <a:p>
            <a:r>
              <a:rPr lang="ru-RU" sz="1400" dirty="0" smtClean="0"/>
              <a:t>– называть характерные признаки сезонов года родного края;</a:t>
            </a:r>
          </a:p>
          <a:p>
            <a:r>
              <a:rPr lang="ru-RU" sz="1400" dirty="0" smtClean="0"/>
              <a:t>– фиксировать с помощью условных знаков основные признаки погоды; составлять устную характеристику погоды выбранных дней;</a:t>
            </a:r>
          </a:p>
          <a:p>
            <a:r>
              <a:rPr lang="ru-RU" sz="1400" dirty="0" smtClean="0"/>
              <a:t>– устанавливать последовательность основных исторических событий России в изучаемый период;</a:t>
            </a:r>
          </a:p>
          <a:p>
            <a:r>
              <a:rPr lang="ru-RU" sz="1400" b="1" i="1" dirty="0" smtClean="0"/>
              <a:t>уметь решать следующие жизненно-практические задачи: </a:t>
            </a:r>
            <a:endParaRPr lang="ru-RU" sz="1400" dirty="0" smtClean="0"/>
          </a:p>
          <a:p>
            <a:r>
              <a:rPr lang="ru-RU" sz="1400" dirty="0" smtClean="0"/>
              <a:t>– устанавливать связи между сезонными изменениями в неживой и живой природе;</a:t>
            </a:r>
          </a:p>
          <a:p>
            <a:r>
              <a:rPr lang="ru-RU" sz="1400" dirty="0" smtClean="0"/>
              <a:t>– решать практические задачи с помощью наблюдения, измерения, сравнения;</a:t>
            </a:r>
          </a:p>
          <a:p>
            <a:r>
              <a:rPr lang="ru-RU" sz="1400" dirty="0" smtClean="0"/>
              <a:t>– выполнять изученные правила охраны и укрепления здоровья, безопасного поведения;</a:t>
            </a:r>
          </a:p>
          <a:p>
            <a:r>
              <a:rPr lang="ru-RU" sz="1400" dirty="0" smtClean="0"/>
              <a:t>– находить дополнительную информацию о родном крае, родной стране, нашей планете для решения практических задач.</a:t>
            </a:r>
          </a:p>
          <a:p>
            <a:pPr lvl="0" algn="ctr" eaLnBrk="0" hangingPunct="0">
              <a:tabLst>
                <a:tab pos="68262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Проверочные работы в конце года по предметам.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Прошли.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Русский язык: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9.04 Склонение имен существительных.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15.04 Списывание с заданием.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18.04 Диктант.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23.04 </a:t>
            </a:r>
            <a:r>
              <a:rPr lang="ru-RU" dirty="0" err="1" smtClean="0"/>
              <a:t>См.р</a:t>
            </a:r>
            <a:r>
              <a:rPr lang="ru-RU" dirty="0" smtClean="0"/>
              <a:t> «Безударная гласная в корне слова».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24.04 Диктант «Однородные члены предложения».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25.04 Тест «Однородные члены предложения».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Математика: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9.04 Запись и сравнение дробей.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15.04 К.р. «Числовой луч»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Окружающий мир: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12.04 Тест «Тайга».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23.04 Тест «Болото».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7950" y="65881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1661605" y="299731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1195387" y="528638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840590" y="34416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2331179" y="218288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25463" y="454025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444208" y="1916832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220072" y="4581128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313" y="214313"/>
            <a:ext cx="8715375" cy="6357937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63" y="500063"/>
            <a:ext cx="8215312" cy="59293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Будут проходить.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Русский язык: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Склонение имен существительных.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Итоговый диктант за год.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Математика: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См.р. «Решение уравнений».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См.р. «Решение задач  на производительность труда».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См.р. «Решение задач на движение».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См.р. «Именованные числа».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Итоговая контрольная работа за год.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Окружающий мир: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Тест «Тундра».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Тест «Арктическая пустыня».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Проверка техники чтения.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Комплексная итоговая работа </a:t>
            </a:r>
            <a:r>
              <a:rPr lang="ru-RU" dirty="0" smtClean="0"/>
              <a:t>(включает задания по всем основным предметам).</a:t>
            </a:r>
            <a:endParaRPr lang="ru-RU" dirty="0"/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107950" y="65881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768350" y="3810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2113603" y="539124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1195387" y="528638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6512999" y="704204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5931580" y="434312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525463" y="454025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860032" y="1196752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012160" y="3429000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4393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-17621"/>
            <a:ext cx="18473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071538" y="3132519"/>
            <a:ext cx="72866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Наши достижения за год.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Сентябрь.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Поездка «Цирк. 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</a:rPr>
              <a:t>Левадия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Проект «Моя родословная» (2 чел)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Литературный конкурс «Моя семья» (Саркисян Ст. и С., Грошков С., Солониченко М.).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Конкурс поделок из природного материала «Природа и человек» (13 чел.).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Конкурс рисунков «Осторожно дорога» (18 чел.) – оформление выставки в 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</a:rPr>
              <a:t>реакреации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Октябрь.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Конкурс стихов о природе (6 чел.)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литературном фестивале «Серебряный луч» (Давыдова Ж.)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«Родное слово» (13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«Неделе математики» (3 место).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Проект «Пословицы и поговорки русского народа» (16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chemeClr val="tx1"/>
                </a:solidFill>
              </a:rPr>
              <a:t>Ноябрь.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«Русский медвежонок» (13 чел.).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«Неделе русского языка». Номинация «Король письма» – Соколова 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Проект «Осень золотая» (17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i="1" dirty="0" smtClean="0">
                <a:solidFill>
                  <a:schemeClr val="tx1"/>
                </a:solidFill>
              </a:rPr>
              <a:t>Декабрь.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Акция «Подарок другу» (4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Конкурс поделок «Наряд для лесной королевы» (8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Поездка в «Театр Киноактера» (14 чел.)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фотовыставке к Новому году» на портале для детей «Вектор успеха» (Хомутская </a:t>
            </a:r>
            <a:r>
              <a:rPr lang="ru-RU" sz="1600" dirty="0" err="1" smtClean="0">
                <a:solidFill>
                  <a:schemeClr val="accent4">
                    <a:lumMod val="75000"/>
                  </a:schemeClr>
                </a:solidFill>
              </a:rPr>
              <a:t>Эв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., Солониченко М., Саркисян С.)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Участие в школьной выставке рисунков к Новому году.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i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</a:rPr>
              <a:t>   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7413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518003" y="1372648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3401577" y="4546750"/>
            <a:ext cx="73660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572312">
            <a:off x="8584542" y="3825273"/>
            <a:ext cx="51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211118">
            <a:off x="8426172" y="6129024"/>
            <a:ext cx="5937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8398934" y="2441516"/>
            <a:ext cx="6762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4" descr="D:\МОЯ ПАПКА\КАРТИНКИ\КАРТИНКИ\осенние листья\klen1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9FFFA"/>
              </a:clrFrom>
              <a:clrTo>
                <a:srgbClr val="F9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3599628">
            <a:off x="5859572" y="4250737"/>
            <a:ext cx="517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0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5" descr="D:\МОЯ ПАПКА\КАРТИНКИ\КАРТИНКИ\осенние листья\klen15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776360">
            <a:off x="7550382" y="97618"/>
            <a:ext cx="793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0715668" y="214290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Рисунок 7" descr="http://i046.radikal.ru/0809/83/61d0f56cd26d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1501486" y="3714752"/>
            <a:ext cx="21431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1387</Words>
  <Application>Microsoft Office PowerPoint</Application>
  <PresentationFormat>Экран (4:3)</PresentationFormat>
  <Paragraphs>209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29</cp:revision>
  <dcterms:created xsi:type="dcterms:W3CDTF">2012-05-16T19:16:01Z</dcterms:created>
  <dcterms:modified xsi:type="dcterms:W3CDTF">2013-07-14T19:26:02Z</dcterms:modified>
</cp:coreProperties>
</file>