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2DF-55BD-4F7D-9911-C6A9C195B1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5BF8-D625-4F07-BC39-C8052AAF1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2DF-55BD-4F7D-9911-C6A9C195B1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5BF8-D625-4F07-BC39-C8052AAF1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2DF-55BD-4F7D-9911-C6A9C195B1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5BF8-D625-4F07-BC39-C8052AAF1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2DF-55BD-4F7D-9911-C6A9C195B1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5BF8-D625-4F07-BC39-C8052AAF1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2DF-55BD-4F7D-9911-C6A9C195B1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5BF8-D625-4F07-BC39-C8052AAF1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2DF-55BD-4F7D-9911-C6A9C195B1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5BF8-D625-4F07-BC39-C8052AAF1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2DF-55BD-4F7D-9911-C6A9C195B1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5BF8-D625-4F07-BC39-C8052AAF1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2DF-55BD-4F7D-9911-C6A9C195B1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5BF8-D625-4F07-BC39-C8052AAF1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2DF-55BD-4F7D-9911-C6A9C195B1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5BF8-D625-4F07-BC39-C8052AAF1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2DF-55BD-4F7D-9911-C6A9C195B1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5BF8-D625-4F07-BC39-C8052AAF1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2DF-55BD-4F7D-9911-C6A9C195B1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5BF8-D625-4F07-BC39-C8052AAF1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82DF-55BD-4F7D-9911-C6A9C195B1FC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65BF8-D625-4F07-BC39-C8052AAF1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2/92615844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eed4soft.ru/uploads/taginator/Nov-2012/kartinki-dlya-prezentacij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photoshop-free.ru/_ph/26/90982914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eed4soft.ru/uploads/taginator/Nov-2012/kartinki-dlya-prezentacij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eed4soft.ru/uploads/taginator/Nov-2012/kartinki-dlya-prezentacij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roki-shkola.ru/wp-content/uploads/2012/09/sravnenie_chissel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eed4soft.ru/uploads/taginator/Nov-2012/kartinki-dlya-prezentacij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cs305410.vkontakte.ru/u75495740/-14/x_de7364c4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fantik47.rusedu.net/gallery/3117/previews/8_list_(2)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fantik47.rusedu.net/gallery/3117/previews/8_list_(2)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pedsovet.su/_ld/292/92615844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571767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Урок математики в 3 классе                       Тема урока:                                                                  «Сравнение трехзначных чисел»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3886200"/>
            <a:ext cx="4214842" cy="261463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Подготовила Короткова М.И. учитель начальных классов             МБУООШ №21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reeppt.ru/Fony/08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Рефлексия</a:t>
            </a:r>
            <a:r>
              <a:rPr lang="ru-RU" sz="4400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r>
              <a:rPr lang="ru-RU" sz="4400" dirty="0" smtClean="0"/>
              <a:t>«Проверь себя» (учебник стр.50) </a:t>
            </a:r>
          </a:p>
          <a:p>
            <a:pPr algn="ctr">
              <a:buNone/>
            </a:pPr>
            <a:r>
              <a:rPr lang="ru-RU" sz="4400" i="1" dirty="0" smtClean="0"/>
              <a:t>Взаимопроверка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reeppt.ru/Fony/08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Домашнее задание.</a:t>
            </a:r>
            <a:endParaRPr lang="ru-RU" sz="5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5400" dirty="0" smtClean="0"/>
              <a:t>Учебник : №4,5 (</a:t>
            </a:r>
            <a:r>
              <a:rPr lang="ru-RU" sz="5400" dirty="0" err="1" smtClean="0"/>
              <a:t>стр</a:t>
            </a:r>
            <a:r>
              <a:rPr lang="ru-RU" sz="5400" dirty="0" smtClean="0"/>
              <a:t> 50)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reeppt.ru/Fony/08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Comic Sans MS" pitchFamily="66" charset="0"/>
              </a:rPr>
              <a:t>МОЛОДЦЫ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Comic Sans MS" pitchFamily="66" charset="0"/>
              </a:rPr>
              <a:t>Спасибо за урок.</a:t>
            </a:r>
            <a:endParaRPr lang="ru-RU" sz="9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http://www.need4soft.ru/uploads/taginator/Nov-2012/kartinki-dlya-prezentacij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001156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928662" y="5286388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4714884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4071942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357562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786058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285992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2285992"/>
            <a:ext cx="78581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2857496"/>
            <a:ext cx="78581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3429000"/>
            <a:ext cx="78581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4000504"/>
            <a:ext cx="78581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86182" y="4572008"/>
            <a:ext cx="78581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86182" y="5143512"/>
            <a:ext cx="78581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      Устный </a:t>
            </a:r>
            <a:r>
              <a:rPr lang="ru-RU" b="1" i="1" dirty="0">
                <a:solidFill>
                  <a:srgbClr val="FF0000"/>
                </a:solidFill>
              </a:rPr>
              <a:t>счет. Игра «Найди пару»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b="1" dirty="0" smtClean="0">
                <a:solidFill>
                  <a:schemeClr val="bg1"/>
                </a:solidFill>
              </a:rPr>
              <a:t>460+7</a:t>
            </a: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       </a:t>
            </a:r>
            <a:r>
              <a:rPr lang="ru-RU" b="1" dirty="0" smtClean="0">
                <a:solidFill>
                  <a:srgbClr val="FFFF00"/>
                </a:solidFill>
              </a:rPr>
              <a:t>987</a:t>
            </a:r>
            <a:endParaRPr lang="ru-RU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b="1" dirty="0" smtClean="0">
                <a:solidFill>
                  <a:schemeClr val="bg1"/>
                </a:solidFill>
              </a:rPr>
              <a:t>700+56</a:t>
            </a:r>
            <a:r>
              <a:rPr lang="ru-RU" dirty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       </a:t>
            </a:r>
            <a:r>
              <a:rPr lang="ru-RU" b="1" dirty="0" smtClean="0">
                <a:solidFill>
                  <a:srgbClr val="FFFF00"/>
                </a:solidFill>
              </a:rPr>
              <a:t>549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b="1" dirty="0" smtClean="0">
                <a:solidFill>
                  <a:schemeClr val="bg1"/>
                </a:solidFill>
              </a:rPr>
              <a:t>907+80</a:t>
            </a:r>
            <a:r>
              <a:rPr lang="ru-RU" b="1" dirty="0" smtClean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       </a:t>
            </a:r>
            <a:r>
              <a:rPr lang="ru-RU" b="1" dirty="0" smtClean="0">
                <a:solidFill>
                  <a:srgbClr val="FFFF00"/>
                </a:solidFill>
              </a:rPr>
              <a:t>467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b="1" dirty="0" smtClean="0">
                <a:solidFill>
                  <a:schemeClr val="bg1"/>
                </a:solidFill>
              </a:rPr>
              <a:t>320+7</a:t>
            </a:r>
            <a:r>
              <a:rPr lang="ru-RU" dirty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       </a:t>
            </a:r>
            <a:r>
              <a:rPr lang="ru-RU" b="1" dirty="0" smtClean="0">
                <a:solidFill>
                  <a:srgbClr val="FFFF00"/>
                </a:solidFill>
              </a:rPr>
              <a:t>756</a:t>
            </a:r>
            <a:endParaRPr lang="ru-RU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b="1" dirty="0" smtClean="0">
                <a:solidFill>
                  <a:schemeClr val="bg1"/>
                </a:solidFill>
              </a:rPr>
              <a:t>500+49</a:t>
            </a:r>
            <a:r>
              <a:rPr lang="ru-RU" b="1" dirty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       </a:t>
            </a:r>
            <a:r>
              <a:rPr lang="ru-RU" b="1" dirty="0" smtClean="0">
                <a:solidFill>
                  <a:srgbClr val="FFFF00"/>
                </a:solidFill>
              </a:rPr>
              <a:t>327</a:t>
            </a:r>
            <a:endParaRPr lang="ru-RU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b="1" dirty="0" smtClean="0">
                <a:solidFill>
                  <a:schemeClr val="bg1"/>
                </a:solidFill>
              </a:rPr>
              <a:t>603+70</a:t>
            </a:r>
            <a:r>
              <a:rPr lang="ru-RU" dirty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</a:t>
            </a:r>
            <a:r>
              <a:rPr lang="ru-RU" b="1" dirty="0" smtClean="0">
                <a:solidFill>
                  <a:srgbClr val="FFFF00"/>
                </a:solidFill>
              </a:rPr>
              <a:t>673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7" name="Рисунок 16" descr="http://photoshop-free.ru/_ph/26/1/90982914.jpg">
            <a:hlinkClick r:id="rId4" tooltip="&quot;Просмотры: 1 | Размеры: 2000x1500, 2476.8Kb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3929066"/>
            <a:ext cx="257176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need4soft.ru/uploads/taginator/Nov-2012/kartinki-dlya-prezentacij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   Минутка </a:t>
            </a:r>
            <a:r>
              <a:rPr lang="ru-RU" b="1" i="1" dirty="0">
                <a:solidFill>
                  <a:srgbClr val="FF0000"/>
                </a:solidFill>
              </a:rPr>
              <a:t>для любознательных</a:t>
            </a:r>
            <a:r>
              <a:rPr lang="ru-RU" b="1" i="1" dirty="0"/>
              <a:t>.</a:t>
            </a:r>
            <a:endParaRPr lang="ru-RU" dirty="0"/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- </a:t>
            </a:r>
            <a:r>
              <a:rPr lang="ru-RU" b="1" i="1" dirty="0">
                <a:solidFill>
                  <a:srgbClr val="002060"/>
                </a:solidFill>
              </a:rPr>
              <a:t>Решите логические задачи.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.Наташа ниже Ромы, Миша ниже Тани, но выше Ромы. Кто самый высокий? </a:t>
            </a:r>
          </a:p>
          <a:p>
            <a:pPr>
              <a:buNone/>
            </a:pPr>
            <a:r>
              <a:rPr lang="ru-RU" b="1" i="1" dirty="0">
                <a:solidFill>
                  <a:srgbClr val="002060"/>
                </a:solidFill>
              </a:rPr>
              <a:t> 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. Два года назад Ане было 5 лет. Сколько лет ей будет через 7 лет? </a:t>
            </a:r>
          </a:p>
        </p:txBody>
      </p:sp>
      <p:pic>
        <p:nvPicPr>
          <p:cNvPr id="5" name="Рисунок 4" descr="http://antalpiti.ru/files/99604/karandash_s_ukazkoj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214950"/>
            <a:ext cx="1381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ttp://www.need4soft.ru/uploads/taginator/Nov-2012/kartinki-dlya-prezentacij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      </a:t>
            </a:r>
            <a:r>
              <a:rPr lang="en-US" b="1" dirty="0" smtClean="0">
                <a:solidFill>
                  <a:srgbClr val="FF0000"/>
                </a:solidFill>
              </a:rPr>
              <a:t>III</a:t>
            </a:r>
            <a:r>
              <a:rPr lang="ru-RU" b="1" dirty="0" smtClean="0">
                <a:solidFill>
                  <a:srgbClr val="FF0000"/>
                </a:solidFill>
              </a:rPr>
              <a:t>. Самоопределение к деятельности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                        </a:t>
            </a:r>
            <a:r>
              <a:rPr lang="ru-RU" dirty="0" smtClean="0"/>
              <a:t>Сравните: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56    54     5 см 6 мм</a:t>
            </a:r>
            <a:r>
              <a:rPr lang="en-US" dirty="0" smtClean="0"/>
              <a:t>      </a:t>
            </a:r>
            <a:r>
              <a:rPr lang="ru-RU" dirty="0" smtClean="0"/>
              <a:t>56 см     </a:t>
            </a:r>
            <a:r>
              <a:rPr lang="en-US" dirty="0" smtClean="0"/>
              <a:t> </a:t>
            </a:r>
            <a:r>
              <a:rPr lang="ru-RU" dirty="0" smtClean="0"/>
              <a:t>753	 </a:t>
            </a:r>
            <a:r>
              <a:rPr lang="en-US" dirty="0" smtClean="0"/>
              <a:t>   </a:t>
            </a:r>
            <a:r>
              <a:rPr lang="ru-RU" dirty="0" smtClean="0"/>
              <a:t>375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43    34       1 ч        36 мин	  </a:t>
            </a:r>
            <a:r>
              <a:rPr lang="en-US" dirty="0" smtClean="0"/>
              <a:t> </a:t>
            </a:r>
            <a:r>
              <a:rPr lang="ru-RU" dirty="0" smtClean="0"/>
              <a:t>431	     413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69    81	</a:t>
            </a:r>
            <a:r>
              <a:rPr lang="en-US" dirty="0" smtClean="0"/>
              <a:t>  </a:t>
            </a:r>
            <a:r>
              <a:rPr lang="ru-RU" dirty="0" smtClean="0"/>
              <a:t>2 м 52 см	</a:t>
            </a:r>
            <a:r>
              <a:rPr lang="en-US" dirty="0" smtClean="0"/>
              <a:t>    </a:t>
            </a:r>
            <a:r>
              <a:rPr lang="ru-RU" dirty="0" smtClean="0"/>
              <a:t>127 см        </a:t>
            </a:r>
            <a:r>
              <a:rPr lang="en-US" dirty="0" smtClean="0"/>
              <a:t>  </a:t>
            </a:r>
            <a:r>
              <a:rPr lang="ru-RU" dirty="0" smtClean="0"/>
              <a:t>456    455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407194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286644" y="407194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072330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00892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14810" y="407194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http://antalpiti.ru/files/99604/sova200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500570"/>
            <a:ext cx="2214558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uroki-shkola.ru/wp-content/uploads/2012/09/sravnenie_chissel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www.need4soft.ru/uploads/taginator/Nov-2012/kartinki-dlya-prezentacij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Сравните числа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ru-RU" dirty="0" smtClean="0"/>
              <a:t>512   </a:t>
            </a:r>
            <a:r>
              <a:rPr lang="en-US" dirty="0" smtClean="0"/>
              <a:t>  </a:t>
            </a:r>
            <a:r>
              <a:rPr lang="ru-RU" dirty="0" smtClean="0"/>
              <a:t>489      431    </a:t>
            </a:r>
            <a:r>
              <a:rPr lang="en-US" dirty="0" smtClean="0"/>
              <a:t> </a:t>
            </a:r>
            <a:r>
              <a:rPr lang="ru-RU" dirty="0" smtClean="0"/>
              <a:t>413	</a:t>
            </a:r>
            <a:r>
              <a:rPr lang="en-US" dirty="0" smtClean="0"/>
              <a:t>         </a:t>
            </a:r>
            <a:r>
              <a:rPr lang="ru-RU" dirty="0" smtClean="0"/>
              <a:t>754     </a:t>
            </a:r>
            <a:r>
              <a:rPr lang="en-US" dirty="0" smtClean="0"/>
              <a:t> </a:t>
            </a:r>
            <a:r>
              <a:rPr lang="ru-RU" dirty="0" smtClean="0"/>
              <a:t>698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2285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2285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643702" y="2285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i-main-pic" descr="Картинка 11 из 212447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786058"/>
            <a:ext cx="38671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nayrok.ru/uploads/posts/2011-10/1319191306_detskie-fony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      </a:t>
            </a:r>
            <a:r>
              <a:rPr lang="ru-RU" b="1" i="1" dirty="0" smtClean="0">
                <a:solidFill>
                  <a:srgbClr val="FF0000"/>
                </a:solidFill>
              </a:rPr>
              <a:t>      Работа по учебнику.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 </a:t>
            </a:r>
            <a:r>
              <a:rPr lang="ru-RU" b="1" dirty="0" smtClean="0">
                <a:solidFill>
                  <a:srgbClr val="002060"/>
                </a:solidFill>
              </a:rPr>
              <a:t>№1 (стр.50)  (Коллективное 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          </a:t>
            </a:r>
            <a:r>
              <a:rPr lang="ru-RU" b="1" dirty="0" smtClean="0">
                <a:solidFill>
                  <a:srgbClr val="002060"/>
                </a:solidFill>
              </a:rPr>
              <a:t>выполнение)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ru-RU" b="1" dirty="0" smtClean="0">
                <a:solidFill>
                  <a:srgbClr val="002060"/>
                </a:solidFill>
              </a:rPr>
              <a:t>№2(стр.50) (Устно)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antik47.rusedu.net/gallery/3117/previews/8_list_(2)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9600" b="1" dirty="0" smtClean="0">
                <a:solidFill>
                  <a:srgbClr val="FF0000"/>
                </a:solidFill>
              </a:rPr>
              <a:t>Закрепление изученного материала.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Самостоятельная работа.</a:t>
            </a:r>
          </a:p>
          <a:p>
            <a:pPr>
              <a:buNone/>
            </a:pPr>
            <a:r>
              <a:rPr lang="ru-RU" b="1" i="1" dirty="0" smtClean="0"/>
              <a:t>                                           Вариант 1.</a:t>
            </a:r>
            <a:endParaRPr lang="ru-RU" dirty="0" smtClean="0"/>
          </a:p>
          <a:p>
            <a:r>
              <a:rPr lang="ru-RU" sz="8000" b="1" dirty="0" smtClean="0"/>
              <a:t>1.Запиши числа. Увеличь  каждое число на 1.</a:t>
            </a:r>
          </a:p>
          <a:p>
            <a:pPr>
              <a:buNone/>
            </a:pPr>
            <a:r>
              <a:rPr lang="ru-RU" sz="8000" b="1" dirty="0" smtClean="0"/>
              <a:t>       3 сотни, 4 сотни 6 десятков, 2 сотни 9 единиц, 5 сотен 1 десяток 9 единиц.</a:t>
            </a:r>
          </a:p>
          <a:p>
            <a:r>
              <a:rPr lang="ru-RU" sz="8000" b="1" dirty="0" smtClean="0"/>
              <a:t>2. Представь числа в виде суммы разрядных слагаемых.</a:t>
            </a:r>
          </a:p>
          <a:p>
            <a:pPr>
              <a:buNone/>
            </a:pPr>
            <a:r>
              <a:rPr lang="ru-RU" sz="8000" b="1" dirty="0" smtClean="0"/>
              <a:t>        507, 670, 234, 777.</a:t>
            </a:r>
          </a:p>
          <a:p>
            <a:r>
              <a:rPr lang="ru-RU" sz="8000" b="1" dirty="0" smtClean="0"/>
              <a:t>3.Сравни числа.</a:t>
            </a:r>
          </a:p>
          <a:p>
            <a:pPr>
              <a:buNone/>
            </a:pPr>
            <a:r>
              <a:rPr lang="ru-RU" sz="8000" b="1" dirty="0" smtClean="0"/>
              <a:t>       202*220         599 * 600           768*786</a:t>
            </a:r>
          </a:p>
          <a:p>
            <a:pPr>
              <a:buNone/>
            </a:pPr>
            <a:r>
              <a:rPr lang="ru-RU" sz="8000" b="1" dirty="0" smtClean="0"/>
              <a:t>       650*560         507*  508           260*259</a:t>
            </a:r>
          </a:p>
          <a:p>
            <a:pPr>
              <a:buNone/>
            </a:pPr>
            <a:r>
              <a:rPr lang="ru-RU" sz="8000" b="1" dirty="0" smtClean="0"/>
              <a:t> </a:t>
            </a:r>
          </a:p>
          <a:p>
            <a:pPr>
              <a:buNone/>
            </a:pPr>
            <a:r>
              <a:rPr lang="ru-RU" sz="8000" b="1" i="1" dirty="0" smtClean="0"/>
              <a:t>                                         Вариант 2.</a:t>
            </a:r>
            <a:endParaRPr lang="ru-RU" sz="8000" b="1" dirty="0" smtClean="0"/>
          </a:p>
          <a:p>
            <a:r>
              <a:rPr lang="ru-RU" sz="8000" b="1" dirty="0" smtClean="0"/>
              <a:t>1.Запиши числа. Уменьши  каждое число на 1.</a:t>
            </a:r>
          </a:p>
          <a:p>
            <a:pPr>
              <a:buNone/>
            </a:pPr>
            <a:r>
              <a:rPr lang="ru-RU" sz="8000" b="1" dirty="0" smtClean="0"/>
              <a:t>       5 сотен, 3 сотни 4 единицы, 6 сотен 9 десятков, 8 сотен 4 десятка 1 единица.</a:t>
            </a:r>
          </a:p>
          <a:p>
            <a:r>
              <a:rPr lang="ru-RU" sz="8000" b="1" dirty="0" smtClean="0"/>
              <a:t>2. Представь числа в виде суммы разрядных слагаемых.</a:t>
            </a:r>
          </a:p>
          <a:p>
            <a:pPr>
              <a:buNone/>
            </a:pPr>
            <a:r>
              <a:rPr lang="ru-RU" sz="8000" b="1" dirty="0" smtClean="0"/>
              <a:t>       670, 501, 333,  974.</a:t>
            </a:r>
          </a:p>
          <a:p>
            <a:r>
              <a:rPr lang="ru-RU" sz="8000" b="1" dirty="0" smtClean="0"/>
              <a:t>3.Сравни числа:</a:t>
            </a:r>
          </a:p>
          <a:p>
            <a:pPr>
              <a:buNone/>
            </a:pPr>
            <a:r>
              <a:rPr lang="ru-RU" sz="8000" b="1" dirty="0" smtClean="0"/>
              <a:t>       499  </a:t>
            </a:r>
            <a:r>
              <a:rPr lang="en-US" sz="8000" b="1" dirty="0" smtClean="0"/>
              <a:t>*</a:t>
            </a:r>
            <a:r>
              <a:rPr lang="ru-RU" sz="8000" b="1" dirty="0" smtClean="0"/>
              <a:t>  500               406 *460           </a:t>
            </a:r>
            <a:r>
              <a:rPr lang="en-US" sz="8000" b="1" dirty="0" smtClean="0"/>
              <a:t>   </a:t>
            </a:r>
            <a:r>
              <a:rPr lang="ru-RU" sz="8000" b="1" dirty="0" smtClean="0"/>
              <a:t> 982 * 928</a:t>
            </a:r>
          </a:p>
          <a:p>
            <a:pPr>
              <a:buNone/>
            </a:pPr>
            <a:r>
              <a:rPr lang="ru-RU" sz="8000" b="1" dirty="0" smtClean="0"/>
              <a:t>       450   </a:t>
            </a:r>
            <a:r>
              <a:rPr lang="en-US" sz="8000" b="1" dirty="0" smtClean="0"/>
              <a:t>*</a:t>
            </a:r>
            <a:r>
              <a:rPr lang="ru-RU" sz="8000" b="1" dirty="0" smtClean="0"/>
              <a:t> 540	</a:t>
            </a:r>
            <a:r>
              <a:rPr lang="en-US" sz="8000" b="1" dirty="0" smtClean="0"/>
              <a:t>      </a:t>
            </a:r>
            <a:r>
              <a:rPr lang="ru-RU" sz="8000" b="1" dirty="0" smtClean="0"/>
              <a:t>   370 *  769	</a:t>
            </a:r>
            <a:r>
              <a:rPr lang="en-US" sz="8000" b="1" dirty="0" smtClean="0"/>
              <a:t>     </a:t>
            </a:r>
            <a:r>
              <a:rPr lang="ru-RU" sz="8000" b="1" dirty="0" smtClean="0"/>
              <a:t>     205* 204</a:t>
            </a:r>
          </a:p>
          <a:p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antik47.rusedu.net/gallery/3117/previews/8_list_(2)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9600" b="1" dirty="0" smtClean="0">
                <a:solidFill>
                  <a:srgbClr val="FF0000"/>
                </a:solidFill>
              </a:rPr>
              <a:t>Закрепление изученного материала.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Самостоятельная работа.</a:t>
            </a:r>
          </a:p>
          <a:p>
            <a:pPr>
              <a:buNone/>
            </a:pPr>
            <a:r>
              <a:rPr lang="ru-RU" b="1" i="1" dirty="0" smtClean="0"/>
              <a:t>                                           Вариант 1.</a:t>
            </a:r>
            <a:endParaRPr lang="ru-RU" dirty="0" smtClean="0"/>
          </a:p>
          <a:p>
            <a:r>
              <a:rPr lang="ru-RU" sz="8000" b="1" dirty="0" smtClean="0"/>
              <a:t>1.Запиши числа. Увеличь  каждое число на 1.</a:t>
            </a:r>
          </a:p>
          <a:p>
            <a:pPr>
              <a:buNone/>
            </a:pPr>
            <a:r>
              <a:rPr lang="ru-RU" sz="8000" b="1" dirty="0" smtClean="0"/>
              <a:t>       300,301;460,461;209,210;519,520.</a:t>
            </a:r>
          </a:p>
          <a:p>
            <a:r>
              <a:rPr lang="ru-RU" sz="8000" b="1" dirty="0" smtClean="0"/>
              <a:t>2. Представь числа в виде суммы разрядных слагаемых.</a:t>
            </a:r>
          </a:p>
          <a:p>
            <a:pPr>
              <a:buNone/>
            </a:pPr>
            <a:r>
              <a:rPr lang="ru-RU" sz="8000" b="1" dirty="0" smtClean="0"/>
              <a:t>        5 сот. 7 ед.; 6 сот. 7 дес.;2 сот. 3 </a:t>
            </a:r>
            <a:r>
              <a:rPr lang="ru-RU" sz="8000" b="1" dirty="0" err="1" smtClean="0"/>
              <a:t>дес</a:t>
            </a:r>
            <a:r>
              <a:rPr lang="ru-RU" sz="8000" b="1" dirty="0" smtClean="0"/>
              <a:t>. 4 ед.; 7 сот. 7 </a:t>
            </a:r>
            <a:r>
              <a:rPr lang="ru-RU" sz="8000" b="1" dirty="0" err="1" smtClean="0"/>
              <a:t>дес</a:t>
            </a:r>
            <a:r>
              <a:rPr lang="ru-RU" sz="8000" b="1" dirty="0" smtClean="0"/>
              <a:t>. 7 ед.</a:t>
            </a:r>
          </a:p>
          <a:p>
            <a:r>
              <a:rPr lang="ru-RU" sz="8000" b="1" dirty="0" smtClean="0"/>
              <a:t>3.Сравни числа.</a:t>
            </a:r>
          </a:p>
          <a:p>
            <a:pPr>
              <a:buNone/>
            </a:pPr>
            <a:r>
              <a:rPr lang="ru-RU" sz="8000" b="1" dirty="0" smtClean="0"/>
              <a:t>       202</a:t>
            </a:r>
            <a:r>
              <a:rPr lang="en-US" sz="8000" b="1" dirty="0" smtClean="0">
                <a:solidFill>
                  <a:srgbClr val="FF0000"/>
                </a:solidFill>
              </a:rPr>
              <a:t>&lt;</a:t>
            </a:r>
            <a:r>
              <a:rPr lang="ru-RU" sz="8000" b="1" dirty="0" smtClean="0"/>
              <a:t>220         599 </a:t>
            </a:r>
            <a:r>
              <a:rPr lang="en-US" sz="8000" b="1" dirty="0" smtClean="0">
                <a:solidFill>
                  <a:srgbClr val="FF0000"/>
                </a:solidFill>
              </a:rPr>
              <a:t>&lt;</a:t>
            </a:r>
            <a:r>
              <a:rPr lang="ru-RU" sz="8000" b="1" dirty="0" smtClean="0">
                <a:solidFill>
                  <a:srgbClr val="FF0000"/>
                </a:solidFill>
              </a:rPr>
              <a:t> </a:t>
            </a:r>
            <a:r>
              <a:rPr lang="ru-RU" sz="8000" b="1" dirty="0" smtClean="0"/>
              <a:t>600           768</a:t>
            </a:r>
            <a:r>
              <a:rPr lang="en-US" sz="8000" b="1" dirty="0" smtClean="0">
                <a:solidFill>
                  <a:srgbClr val="FF0000"/>
                </a:solidFill>
              </a:rPr>
              <a:t>&lt;</a:t>
            </a:r>
            <a:r>
              <a:rPr lang="ru-RU" sz="8000" b="1" dirty="0" smtClean="0"/>
              <a:t>786</a:t>
            </a:r>
          </a:p>
          <a:p>
            <a:pPr>
              <a:buNone/>
            </a:pPr>
            <a:r>
              <a:rPr lang="ru-RU" sz="8000" b="1" dirty="0" smtClean="0"/>
              <a:t>       650</a:t>
            </a:r>
            <a:r>
              <a:rPr lang="en-US" sz="8000" b="1" dirty="0" smtClean="0">
                <a:solidFill>
                  <a:srgbClr val="FF0000"/>
                </a:solidFill>
              </a:rPr>
              <a:t>&gt;</a:t>
            </a:r>
            <a:r>
              <a:rPr lang="ru-RU" sz="8000" b="1" dirty="0" smtClean="0"/>
              <a:t>560         50</a:t>
            </a:r>
            <a:r>
              <a:rPr lang="en-US" sz="8000" b="1" dirty="0" smtClean="0"/>
              <a:t>7</a:t>
            </a:r>
            <a:r>
              <a:rPr lang="ru-RU" sz="8000" b="1" dirty="0" smtClean="0"/>
              <a:t> </a:t>
            </a:r>
            <a:r>
              <a:rPr lang="en-US" sz="8000" b="1" dirty="0" smtClean="0">
                <a:solidFill>
                  <a:srgbClr val="FF0000"/>
                </a:solidFill>
              </a:rPr>
              <a:t>&lt;</a:t>
            </a:r>
            <a:r>
              <a:rPr lang="ru-RU" sz="8000" b="1" dirty="0" smtClean="0"/>
              <a:t>508           </a:t>
            </a:r>
            <a:r>
              <a:rPr lang="en-US" sz="8000" b="1" dirty="0" smtClean="0"/>
              <a:t> </a:t>
            </a:r>
            <a:r>
              <a:rPr lang="ru-RU" sz="8000" b="1" dirty="0" smtClean="0"/>
              <a:t>260</a:t>
            </a:r>
            <a:r>
              <a:rPr lang="en-US" sz="8000" b="1" dirty="0" smtClean="0">
                <a:solidFill>
                  <a:srgbClr val="FF0000"/>
                </a:solidFill>
              </a:rPr>
              <a:t>&gt;</a:t>
            </a:r>
            <a:r>
              <a:rPr lang="ru-RU" sz="8000" b="1" dirty="0" smtClean="0"/>
              <a:t>259</a:t>
            </a:r>
          </a:p>
          <a:p>
            <a:pPr>
              <a:buNone/>
            </a:pPr>
            <a:r>
              <a:rPr lang="ru-RU" sz="8000" b="1" dirty="0" smtClean="0"/>
              <a:t> </a:t>
            </a:r>
          </a:p>
          <a:p>
            <a:pPr>
              <a:buNone/>
            </a:pPr>
            <a:r>
              <a:rPr lang="ru-RU" sz="8000" b="1" i="1" dirty="0" smtClean="0"/>
              <a:t>                                         Вариант 2.</a:t>
            </a:r>
            <a:endParaRPr lang="ru-RU" sz="8000" b="1" dirty="0" smtClean="0"/>
          </a:p>
          <a:p>
            <a:r>
              <a:rPr lang="ru-RU" sz="8000" b="1" dirty="0" smtClean="0"/>
              <a:t>1.Запиши числа. Уменьши  каждое число на 1.</a:t>
            </a:r>
          </a:p>
          <a:p>
            <a:pPr>
              <a:buNone/>
            </a:pPr>
            <a:r>
              <a:rPr lang="ru-RU" sz="8000" b="1" dirty="0" smtClean="0"/>
              <a:t>       </a:t>
            </a:r>
            <a:r>
              <a:rPr lang="en-US" sz="8000" b="1" dirty="0" smtClean="0"/>
              <a:t>500</a:t>
            </a:r>
            <a:r>
              <a:rPr lang="ru-RU" sz="8000" b="1" dirty="0" smtClean="0"/>
              <a:t>,499; 304, 303; 690,689; 841, 840.</a:t>
            </a:r>
          </a:p>
          <a:p>
            <a:r>
              <a:rPr lang="ru-RU" sz="8000" b="1" dirty="0" smtClean="0"/>
              <a:t>2. Представь числа в виде суммы разрядных слагаемых.</a:t>
            </a:r>
          </a:p>
          <a:p>
            <a:pPr>
              <a:buNone/>
            </a:pPr>
            <a:r>
              <a:rPr lang="ru-RU" sz="8000" b="1" dirty="0" smtClean="0"/>
              <a:t>       6 сот.7 </a:t>
            </a:r>
            <a:r>
              <a:rPr lang="ru-RU" sz="8000" b="1" dirty="0" err="1" smtClean="0"/>
              <a:t>дес</a:t>
            </a:r>
            <a:r>
              <a:rPr lang="ru-RU" sz="8000" b="1" dirty="0" smtClean="0"/>
              <a:t>; 5 сот. 1 ед.; 3 сот.3 дес.3 ед.; 9 сот.7 </a:t>
            </a:r>
            <a:r>
              <a:rPr lang="ru-RU" sz="8000" b="1" dirty="0" err="1" smtClean="0"/>
              <a:t>дес</a:t>
            </a:r>
            <a:r>
              <a:rPr lang="ru-RU" sz="8000" b="1" dirty="0" smtClean="0"/>
              <a:t>. 4 ед.</a:t>
            </a:r>
          </a:p>
          <a:p>
            <a:r>
              <a:rPr lang="ru-RU" sz="8000" b="1" dirty="0" smtClean="0"/>
              <a:t>3.Сравни числа:</a:t>
            </a:r>
          </a:p>
          <a:p>
            <a:pPr>
              <a:buNone/>
            </a:pPr>
            <a:r>
              <a:rPr lang="ru-RU" sz="8000" b="1" dirty="0" smtClean="0"/>
              <a:t>       499 </a:t>
            </a:r>
            <a:r>
              <a:rPr lang="en-US" sz="8000" b="1" dirty="0" smtClean="0">
                <a:solidFill>
                  <a:srgbClr val="FF0000"/>
                </a:solidFill>
              </a:rPr>
              <a:t>&lt;</a:t>
            </a:r>
            <a:r>
              <a:rPr lang="ru-RU" sz="8000" b="1" dirty="0" smtClean="0"/>
              <a:t> 500               </a:t>
            </a:r>
            <a:r>
              <a:rPr lang="en-US" sz="8000" b="1" dirty="0" smtClean="0"/>
              <a:t> </a:t>
            </a:r>
            <a:r>
              <a:rPr lang="ru-RU" sz="8000" b="1" dirty="0" smtClean="0"/>
              <a:t>406 </a:t>
            </a:r>
            <a:r>
              <a:rPr lang="en-US" sz="8000" b="1" dirty="0" smtClean="0">
                <a:solidFill>
                  <a:srgbClr val="FF0000"/>
                </a:solidFill>
              </a:rPr>
              <a:t>&lt;</a:t>
            </a:r>
            <a:r>
              <a:rPr lang="ru-RU" sz="8000" b="1" dirty="0" smtClean="0"/>
              <a:t>460           </a:t>
            </a:r>
            <a:r>
              <a:rPr lang="en-US" sz="8000" b="1" dirty="0" smtClean="0"/>
              <a:t>   </a:t>
            </a:r>
            <a:r>
              <a:rPr lang="ru-RU" sz="8000" b="1" dirty="0" smtClean="0"/>
              <a:t> 982 </a:t>
            </a:r>
            <a:r>
              <a:rPr lang="en-US" sz="8000" b="1" dirty="0" smtClean="0">
                <a:solidFill>
                  <a:srgbClr val="FF0000"/>
                </a:solidFill>
              </a:rPr>
              <a:t>&gt;</a:t>
            </a:r>
            <a:r>
              <a:rPr lang="ru-RU" sz="8000" b="1" dirty="0" smtClean="0"/>
              <a:t> 928</a:t>
            </a:r>
          </a:p>
          <a:p>
            <a:pPr>
              <a:buNone/>
            </a:pPr>
            <a:r>
              <a:rPr lang="ru-RU" sz="8000" b="1" dirty="0" smtClean="0"/>
              <a:t>       450 </a:t>
            </a:r>
            <a:r>
              <a:rPr lang="ru-RU" sz="8000" b="1" dirty="0" smtClean="0">
                <a:solidFill>
                  <a:srgbClr val="FF0000"/>
                </a:solidFill>
              </a:rPr>
              <a:t> </a:t>
            </a:r>
            <a:r>
              <a:rPr lang="en-US" sz="8000" b="1" dirty="0" smtClean="0">
                <a:solidFill>
                  <a:srgbClr val="FF0000"/>
                </a:solidFill>
              </a:rPr>
              <a:t>&lt;</a:t>
            </a:r>
            <a:r>
              <a:rPr lang="ru-RU" sz="8000" b="1" dirty="0" smtClean="0">
                <a:solidFill>
                  <a:srgbClr val="FF0000"/>
                </a:solidFill>
              </a:rPr>
              <a:t> </a:t>
            </a:r>
            <a:r>
              <a:rPr lang="ru-RU" sz="8000" b="1" dirty="0" smtClean="0"/>
              <a:t>540	</a:t>
            </a:r>
            <a:r>
              <a:rPr lang="en-US" sz="8000" b="1" dirty="0" smtClean="0"/>
              <a:t>      </a:t>
            </a:r>
            <a:r>
              <a:rPr lang="ru-RU" sz="8000" b="1" dirty="0" smtClean="0"/>
              <a:t>   370 </a:t>
            </a:r>
            <a:r>
              <a:rPr lang="en-US" sz="8000" b="1" dirty="0" smtClean="0">
                <a:solidFill>
                  <a:srgbClr val="FF0000"/>
                </a:solidFill>
              </a:rPr>
              <a:t>&gt;</a:t>
            </a:r>
            <a:r>
              <a:rPr lang="ru-RU" sz="8000" b="1" dirty="0" smtClean="0"/>
              <a:t>769	</a:t>
            </a:r>
            <a:r>
              <a:rPr lang="en-US" sz="8000" b="1" dirty="0" smtClean="0"/>
              <a:t>     </a:t>
            </a:r>
            <a:r>
              <a:rPr lang="ru-RU" sz="8000" b="1" dirty="0" smtClean="0"/>
              <a:t>   205</a:t>
            </a:r>
            <a:r>
              <a:rPr lang="en-US" sz="8000" b="1" dirty="0" smtClean="0">
                <a:solidFill>
                  <a:srgbClr val="FF0000"/>
                </a:solidFill>
              </a:rPr>
              <a:t>&gt;</a:t>
            </a:r>
            <a:r>
              <a:rPr lang="ru-RU" sz="8000" b="1" dirty="0" smtClean="0">
                <a:solidFill>
                  <a:srgbClr val="FF0000"/>
                </a:solidFill>
              </a:rPr>
              <a:t> </a:t>
            </a:r>
            <a:r>
              <a:rPr lang="ru-RU" sz="8000" b="1" dirty="0" smtClean="0"/>
              <a:t>204</a:t>
            </a:r>
          </a:p>
          <a:p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303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Урок математики в 3 классе                       Тема урока:                                                                  «Сравнение трехзначных чисел»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3 классе                       Тема урока:                                                                  «Сравнение трехзначных чисел»</dc:title>
  <dc:creator>марина</dc:creator>
  <cp:lastModifiedBy>марина</cp:lastModifiedBy>
  <cp:revision>13</cp:revision>
  <dcterms:created xsi:type="dcterms:W3CDTF">2014-04-05T18:38:42Z</dcterms:created>
  <dcterms:modified xsi:type="dcterms:W3CDTF">2014-04-06T08:18:05Z</dcterms:modified>
</cp:coreProperties>
</file>