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86" r:id="rId5"/>
    <p:sldId id="287" r:id="rId6"/>
    <p:sldId id="288" r:id="rId7"/>
    <p:sldId id="294" r:id="rId8"/>
    <p:sldId id="311" r:id="rId9"/>
    <p:sldId id="290" r:id="rId10"/>
    <p:sldId id="300" r:id="rId11"/>
    <p:sldId id="301" r:id="rId12"/>
    <p:sldId id="302" r:id="rId13"/>
    <p:sldId id="298" r:id="rId14"/>
    <p:sldId id="299" r:id="rId15"/>
    <p:sldId id="295" r:id="rId16"/>
    <p:sldId id="296" r:id="rId17"/>
    <p:sldId id="303" r:id="rId18"/>
    <p:sldId id="297" r:id="rId19"/>
    <p:sldId id="283" r:id="rId20"/>
    <p:sldId id="306" r:id="rId21"/>
    <p:sldId id="260" r:id="rId22"/>
    <p:sldId id="259" r:id="rId23"/>
    <p:sldId id="262" r:id="rId24"/>
    <p:sldId id="263" r:id="rId25"/>
    <p:sldId id="264" r:id="rId26"/>
    <p:sldId id="265" r:id="rId27"/>
    <p:sldId id="305" r:id="rId28"/>
    <p:sldId id="266" r:id="rId29"/>
    <p:sldId id="304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6.gif"/><Relationship Id="rId7" Type="http://schemas.openxmlformats.org/officeDocument/2006/relationships/image" Target="../media/image3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6.gif"/><Relationship Id="rId7" Type="http://schemas.openxmlformats.org/officeDocument/2006/relationships/image" Target="../media/image4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gif"/><Relationship Id="rId7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1331640" y="5445224"/>
            <a:ext cx="648072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Гадания на   Крещение.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475656" y="980728"/>
            <a:ext cx="590465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Святочные  гадания.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9698" name="Picture 2" descr="http://xn----ctbhbvctjhem7kg.xn--p1ai/wp-content/plugins/rss-poster/cache/87478_3527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68052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5990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</a:rPr>
              <a:t>Русские народные гадания. 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824536" cy="1728192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Большое место в новогодней обрядности занимали гадания. Гадали о женитьбе-замужестве, о будущем урожае и о дальней дороге, о жизни и смерти.  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908720"/>
            <a:ext cx="7249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 25 декабря начинались на Руси Святки.</a:t>
            </a:r>
            <a:endParaRPr lang="ru-RU" sz="2800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5148064" y="4797152"/>
            <a:ext cx="3312368" cy="1584176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Гадания были разнообразные: загадывали сны, использовали птиц и животных.</a:t>
            </a:r>
          </a:p>
          <a:p>
            <a:endParaRPr lang="ru-RU" dirty="0"/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1547664" y="260648"/>
            <a:ext cx="5832648" cy="643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Святочные  гадания.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482" name="Picture 2" descr="http://img0.liveinternet.ru/images/attach/c/2/69/404/69404552_1ab95dcd6a77.jpg"/>
          <p:cNvPicPr>
            <a:picLocks noChangeAspect="1" noChangeArrowheads="1"/>
          </p:cNvPicPr>
          <p:nvPr/>
        </p:nvPicPr>
        <p:blipFill>
          <a:blip r:embed="rId3" cstate="print"/>
          <a:srcRect t="13808"/>
          <a:stretch>
            <a:fillRect/>
          </a:stretch>
        </p:blipFill>
        <p:spPr bwMode="auto">
          <a:xfrm>
            <a:off x="5436096" y="1556792"/>
            <a:ext cx="3283990" cy="2817671"/>
          </a:xfrm>
          <a:prstGeom prst="rect">
            <a:avLst/>
          </a:prstGeom>
          <a:noFill/>
        </p:spPr>
      </p:pic>
      <p:pic>
        <p:nvPicPr>
          <p:cNvPr id="20484" name="Picture 4" descr="http://xn----ctbhbvctjhem7kg.xn--p1ai/wp-content/plugins/rss-poster/cache/a0fe0_3527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3573016"/>
            <a:ext cx="4356017" cy="2944668"/>
          </a:xfrm>
          <a:prstGeom prst="rect">
            <a:avLst/>
          </a:prstGeom>
          <a:noFill/>
        </p:spPr>
      </p:pic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11560" y="332656"/>
            <a:ext cx="7704856" cy="10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русских</a:t>
            </a:r>
            <a:r>
              <a:rPr kumimoji="0" lang="ru-RU" sz="2400" b="1" i="0" strike="noStrike" kern="120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</a:rPr>
              <a:t> народных традициях</a:t>
            </a:r>
            <a:r>
              <a:rPr kumimoji="0" lang="ru-RU" sz="2400" b="1" i="0" strike="noStrike" kern="1200" normalizeH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</a:rPr>
              <a:t> описываются</a:t>
            </a:r>
            <a:r>
              <a:rPr kumimoji="0" lang="ru-RU" sz="2400" b="1" i="0" strike="noStrike" kern="1200" normalizeH="0" baseline="0" noProof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</a:rPr>
              <a:t> более сотни способов гаданий на Святки.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39552" y="1268760"/>
            <a:ext cx="8229600" cy="964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– Когда девушка выйдет замуж – в наступающем году, в последующие годы, не выйдет никогда?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4221088"/>
            <a:ext cx="4104456" cy="2304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ru-RU" b="1" i="1" dirty="0" smtClean="0">
                <a:solidFill>
                  <a:srgbClr val="0000CC"/>
                </a:solidFill>
                <a:latin typeface="Arial Black" pitchFamily="34" charset="0"/>
              </a:rPr>
              <a:t>Подслушивание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если подслушивают пение: “со святыми упокой”, то это предвещает смерть;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если услышат что-нибудь свадебное, то в том же году выйдут замуж.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ttp://img12.imageshost.ru/img/2011/01/03/image_4d21010389e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4234624" cy="3168352"/>
          </a:xfrm>
          <a:prstGeom prst="rect">
            <a:avLst/>
          </a:prstGeom>
          <a:noFill/>
        </p:spPr>
      </p:pic>
      <p:pic>
        <p:nvPicPr>
          <p:cNvPr id="19460" name="Picture 4" descr="http://www.filimon-shop.ru/pictpage/10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204864"/>
            <a:ext cx="268829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789040"/>
            <a:ext cx="5040560" cy="280831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800" b="1" dirty="0" smtClean="0">
                <a:latin typeface="Arial Black" pitchFamily="34" charset="0"/>
              </a:rPr>
              <a:t>Затем каждая из девушек зажигала свечку своей скорлупы и наблюдали: </a:t>
            </a:r>
          </a:p>
          <a:p>
            <a:pPr>
              <a:buBlip>
                <a:blip r:embed="rId3"/>
              </a:buBlip>
            </a:pPr>
            <a:r>
              <a:rPr lang="ru-RU" sz="1800" b="1" dirty="0" smtClean="0">
                <a:latin typeface="Arial Black" pitchFamily="34" charset="0"/>
              </a:rPr>
              <a:t>чья потонет - та умрёт незамужнею; </a:t>
            </a:r>
          </a:p>
          <a:p>
            <a:pPr>
              <a:buBlip>
                <a:blip r:embed="rId3"/>
              </a:buBlip>
            </a:pPr>
            <a:r>
              <a:rPr lang="ru-RU" sz="1800" b="1" dirty="0" smtClean="0">
                <a:latin typeface="Arial Black" pitchFamily="34" charset="0"/>
              </a:rPr>
              <a:t>у которой скорее сгорят свечки - та прежде всех выйдет замуж; </a:t>
            </a:r>
          </a:p>
          <a:p>
            <a:pPr>
              <a:buBlip>
                <a:blip r:embed="rId3"/>
              </a:buBlip>
            </a:pPr>
            <a:r>
              <a:rPr lang="ru-RU" sz="1800" b="1" dirty="0" smtClean="0">
                <a:latin typeface="Arial Black" pitchFamily="34" charset="0"/>
              </a:rPr>
              <a:t>у которой будет гореть долее всех - той не бывать замужем".</a:t>
            </a:r>
            <a:endParaRPr lang="ru-RU" sz="1800" b="1" dirty="0">
              <a:latin typeface="Arial Black" pitchFamily="34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51520" y="1844824"/>
            <a:ext cx="3888432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Брали скорлупы  орехов, резали восковые свечи на маленькие кусочки, вставляли в скорлупы, пускали плавать в чашку, наполненную водою.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79912" y="260648"/>
            <a:ext cx="496855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 всей России девушки гадали на Святки с помощью башмака.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Башмак бросали за ворота. Нос упавшего башмака указывал якобы направление той деревни, в которую девушка выйдет замуж.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8436" name="Picture 4" descr="http://img01.chitalnya.ru/upload2/644/15390986530110.jpg"/>
          <p:cNvPicPr>
            <a:picLocks noChangeAspect="1" noChangeArrowheads="1"/>
          </p:cNvPicPr>
          <p:nvPr/>
        </p:nvPicPr>
        <p:blipFill>
          <a:blip r:embed="rId4" cstate="print"/>
          <a:srcRect l="8400" t="35437" r="7601"/>
          <a:stretch>
            <a:fillRect/>
          </a:stretch>
        </p:blipFill>
        <p:spPr bwMode="auto">
          <a:xfrm>
            <a:off x="683568" y="188640"/>
            <a:ext cx="2736304" cy="14955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438" name="Picture 6" descr="http://mommyfootprint.com/wp-content/uploads/2011/02/walnut-boats-4-300x199.jpg"/>
          <p:cNvPicPr>
            <a:picLocks noChangeAspect="1" noChangeArrowheads="1"/>
          </p:cNvPicPr>
          <p:nvPr/>
        </p:nvPicPr>
        <p:blipFill>
          <a:blip r:embed="rId5" cstate="print"/>
          <a:srcRect l="22680" t="3799" b="12624"/>
          <a:stretch>
            <a:fillRect/>
          </a:stretch>
        </p:blipFill>
        <p:spPr bwMode="auto">
          <a:xfrm>
            <a:off x="4211960" y="2060848"/>
            <a:ext cx="1707285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2" descr="http://www.time4puzzle.com/puzzledata/4475/preview/201210291521120.jpg"/>
          <p:cNvPicPr>
            <a:picLocks noChangeAspect="1" noChangeArrowheads="1"/>
          </p:cNvPicPr>
          <p:nvPr/>
        </p:nvPicPr>
        <p:blipFill>
          <a:blip r:embed="rId6" cstate="print"/>
          <a:srcRect t="3780" b="5501"/>
          <a:stretch>
            <a:fillRect/>
          </a:stretch>
        </p:blipFill>
        <p:spPr bwMode="auto">
          <a:xfrm>
            <a:off x="5652120" y="3429000"/>
            <a:ext cx="3163662" cy="3168052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980728"/>
            <a:ext cx="8291264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Старинное славянское 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гадание 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имя суженого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проводилось, чаще всего, в Святочные или Рождественские дни.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Девушке, которая собиралась </a:t>
            </a:r>
            <a:r>
              <a:rPr kumimoji="0" lang="ru-RU" sz="1800" b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погадать на имя 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жениха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в пустой комнате нужно было накрыть скатертью стол, поставить тарелку, рядом положить ложку.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059832" y="3284984"/>
            <a:ext cx="5760640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После этого пригласить "суженого на ужин", произнося слова: "Суженый-ряженый, приходи ко мне ужинать". Заперев окна и двери, сесть у стола и ждать при свете свечи.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Принял ли суженый приглашение, можно узнать по таким признакам, как завывание ветра или глухие удары в окна и дверь.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32656"/>
            <a:ext cx="50529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</a:rPr>
              <a:t>Рождественские Святки.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7410" name="Picture 2" descr="http://www.all-ledi.ru/wp-content/uploads/2011/11/besplatno-gadanie-na-parnja-23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2466781" cy="321754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038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Считалось, что после этого вскоре появляется и сам суженый, который садится за стол ужинать.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Если он обращается к девушке с разговором, та не должна отвечать.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Девушка должна сама неожиданно задать суженому вопрос: "Как звать?", а после того, как услышит имя, сразу произнести: "Чур меня!", после чего суженый исчезнет.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653136"/>
            <a:ext cx="4038600" cy="1756792"/>
          </a:xfrm>
        </p:spPr>
        <p:txBody>
          <a:bodyPr>
            <a:normAutofit/>
          </a:bodyPr>
          <a:lstStyle/>
          <a:p>
            <a:pPr algn="ctr">
              <a:buBlip>
                <a:blip r:embed="rId4"/>
              </a:buBlip>
            </a:pPr>
            <a:r>
              <a:rPr lang="ru-RU" sz="1800" dirty="0" smtClean="0">
                <a:latin typeface="Arial Black" pitchFamily="34" charset="0"/>
              </a:rPr>
              <a:t>Так описывается </a:t>
            </a:r>
            <a:r>
              <a:rPr lang="ru-RU" sz="1800" i="1" dirty="0" smtClean="0">
                <a:solidFill>
                  <a:srgbClr val="C00000"/>
                </a:solidFill>
                <a:latin typeface="Arial Black" pitchFamily="34" charset="0"/>
              </a:rPr>
              <a:t>святочное гадание на имя суженого</a:t>
            </a:r>
            <a:r>
              <a:rPr lang="ru-RU" sz="1800" dirty="0" smtClean="0">
                <a:latin typeface="Arial Black" pitchFamily="34" charset="0"/>
              </a:rPr>
              <a:t> в славянских фольклорных источниках.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5" name="Picture 2" descr="http://traditio-ru.org/images/thumb/c/c8/GadanieSvyatki2.jpg/200px-GadanieSvyatk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0688"/>
            <a:ext cx="3948824" cy="3672408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979712" y="332656"/>
            <a:ext cx="5616624" cy="6046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– Как будут звать мужа?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980728"/>
            <a:ext cx="4176464" cy="38884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Собравшись все вместе, в один дом, девицы выходят на улицу: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каждая из них должна спрашивать имя первого встретившегося ей человека, ...таким именем и будет называться их суженый.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Это самое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окликание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производится и  под Новый год; девушки тогда выходят на перекресток с пирогом.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5013176"/>
            <a:ext cx="8229600" cy="12961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Вывешивают за окно ключи, щетку.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Того из проходящих, кто их пошевелит, спрашивают: “Как звать?” Думают, что этим именем будет называться и суженый.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s018.radikal.ru/i518/1202/2d/9a13d287d4f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24744"/>
            <a:ext cx="4132569" cy="3384376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916832"/>
            <a:ext cx="2880320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Сбирают из прутиков мостик, кладут под подушку.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Девушка, ложась спать, говорит: “Кто мой суженый, кто мой ряженый, тот переведет меня через мост”. Суженый является во сне и переводит за руку через мост.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347864" y="2996952"/>
            <a:ext cx="2520280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Кладут под подушку гребенку.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Говорят: “Суженый, ряженый! Причеши мне голову”. Суженый является во сне и чешет голову.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12160" y="2132856"/>
            <a:ext cx="2808312" cy="43924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Берут наперсток соли, наперсток воды, смешивают и едят.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Ложась спать, девушка говорит: “Кто мой суженый, кто мой ряженый, тот пить мне подаст”. Суженый является во сне и подает пить".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http://yre-prof.ru/published/publicdata/AQQ12401YRE/attachments/SC/products_pictures/GR-28.jpg"/>
          <p:cNvPicPr>
            <a:picLocks noChangeAspect="1" noChangeArrowheads="1"/>
          </p:cNvPicPr>
          <p:nvPr/>
        </p:nvPicPr>
        <p:blipFill>
          <a:blip r:embed="rId4" cstate="print"/>
          <a:srcRect t="6936" r="19361" b="6368"/>
          <a:stretch>
            <a:fillRect/>
          </a:stretch>
        </p:blipFill>
        <p:spPr bwMode="auto">
          <a:xfrm>
            <a:off x="3275856" y="908720"/>
            <a:ext cx="1451681" cy="1134126"/>
          </a:xfrm>
          <a:prstGeom prst="rect">
            <a:avLst/>
          </a:prstGeom>
          <a:noFill/>
        </p:spPr>
      </p:pic>
      <p:pic>
        <p:nvPicPr>
          <p:cNvPr id="14340" name="Picture 4" descr="http://p.hitekgroup.ru/f/products/08/708352/d49d6c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72816"/>
            <a:ext cx="1368152" cy="880178"/>
          </a:xfrm>
          <a:prstGeom prst="rect">
            <a:avLst/>
          </a:prstGeom>
          <a:noFill/>
        </p:spPr>
      </p:pic>
      <p:pic>
        <p:nvPicPr>
          <p:cNvPr id="14344" name="Picture 8" descr="http://xn-----6kcbhq4ahbzhhis7n.xn--p1ai/files/images/triraznykhnaperstka17.12.2012.jpg"/>
          <p:cNvPicPr>
            <a:picLocks noChangeAspect="1" noChangeArrowheads="1"/>
          </p:cNvPicPr>
          <p:nvPr/>
        </p:nvPicPr>
        <p:blipFill>
          <a:blip r:embed="rId6" cstate="print"/>
          <a:srcRect l="37799"/>
          <a:stretch>
            <a:fillRect/>
          </a:stretch>
        </p:blipFill>
        <p:spPr bwMode="auto">
          <a:xfrm>
            <a:off x="7380313" y="332655"/>
            <a:ext cx="1440160" cy="1651617"/>
          </a:xfrm>
          <a:prstGeom prst="rect">
            <a:avLst/>
          </a:prstGeom>
          <a:noFill/>
        </p:spPr>
      </p:pic>
      <p:pic>
        <p:nvPicPr>
          <p:cNvPr id="14346" name="Picture 10" descr="http://zveryatam.ru/images/cache/product-de57f77b8b23efc07956986168b00f5a-199x224.jpg"/>
          <p:cNvPicPr>
            <a:picLocks noChangeAspect="1" noChangeArrowheads="1"/>
          </p:cNvPicPr>
          <p:nvPr/>
        </p:nvPicPr>
        <p:blipFill>
          <a:blip r:embed="rId7" cstate="print"/>
          <a:srcRect t="13500" b="19001"/>
          <a:stretch>
            <a:fillRect/>
          </a:stretch>
        </p:blipFill>
        <p:spPr bwMode="auto">
          <a:xfrm>
            <a:off x="251520" y="497168"/>
            <a:ext cx="1678951" cy="1275648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03648" y="332656"/>
            <a:ext cx="6336704" cy="604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– Как увидеть суженого во сне?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3672408" cy="4277072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В гадании о замужестве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девушка ставит на стол зеркало, две тарелки, кладет две ложки, призывая нечистую силу разделить с ней трапезу. 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Зеркало выступает в качестве предмета, через который нечистая сила проникает в мир людей.  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5157192"/>
            <a:ext cx="8064896" cy="1440160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1900" dirty="0" smtClean="0">
                <a:latin typeface="Arial Black" pitchFamily="34" charset="0"/>
              </a:rPr>
              <a:t>Кроме того, широко были распространены гадания по приметам: человек, наблюдающий за тем или иным явлением, рассчитывал, что свыше ему будет дан какой-либо знак. </a:t>
            </a:r>
          </a:p>
          <a:p>
            <a:endParaRPr lang="ru-RU" dirty="0"/>
          </a:p>
        </p:txBody>
      </p:sp>
      <p:pic>
        <p:nvPicPr>
          <p:cNvPr id="37890" name="Picture 2" descr="http://www.ulyanovskmenu.ru/image/journal/ga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20888"/>
            <a:ext cx="3960440" cy="297033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2" descr="http://www.ladyportal.info/uploads/posts/2012-01/1326396287_g-adan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11755" y="260648"/>
            <a:ext cx="336037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797152"/>
            <a:ext cx="8640960" cy="187220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Многие гадания были основаны на вере в сверхъестественную силу, которую вызывает гадающий, чтобы узнать будущее. Их проводили в «нечистых местах», т. е. местах, где, по поверью, обитала нечистая сила: в заброшенных домах, овинах, банях, хлевах, на мельницах, перекрестках дорог, около колодцев, на кладбище и т. д.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63888" y="260648"/>
            <a:ext cx="5256584" cy="1296144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Наряду с известными способами гадания в деревнях были люди, гадавшие «профессионально» и слывшие колдунами.</a:t>
            </a:r>
            <a:endParaRPr lang="ru-RU" sz="1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44008" y="1484784"/>
            <a:ext cx="403244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 ним обращались в крайних случаях. Колдуны часто пользовались специальными гадательными книгами, представлявшими собой сборники предсказаний, примет, толкований снов, или гадали по картам, костям, бобам, камням.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2290" name="Picture 2" descr="http://other-year.narod.ru/christmas/images/0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0870" y="2492896"/>
            <a:ext cx="3067540" cy="2191101"/>
          </a:xfrm>
          <a:prstGeom prst="rect">
            <a:avLst/>
          </a:prstGeom>
          <a:noFill/>
        </p:spPr>
      </p:pic>
      <p:pic>
        <p:nvPicPr>
          <p:cNvPr id="12292" name="Picture 4" descr="http://www.ladyexpert.ru/uploads/2576/n13359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2952328" cy="2103534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5229200"/>
            <a:ext cx="7560840" cy="1224136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2000" dirty="0" smtClean="0">
                <a:latin typeface="Arial Black" pitchFamily="34" charset="0"/>
              </a:rPr>
              <a:t>Святочные гадания – неотъемлемый элемент народной духовной культуры и вместе с тем плод народной фантазии.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9698" name="Picture 2" descr="http://download.radiodacha.ru/pub/38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6840760" cy="41044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332656"/>
            <a:ext cx="4233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Святочные гадания 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6"/>
            <a:ext cx="24497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Гадание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1196752"/>
            <a:ext cx="8147248" cy="892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Гадание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 — действия, направленные на получение знаний о будущем.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2060848"/>
            <a:ext cx="3528392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русской традиции гадания приурочивались к переломным датам народного календаря, в первую очередь — к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Святкам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связанным с днем зимнего солнцеворота и наступлением нового солнечного года.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23528" y="5301208"/>
            <a:ext cx="8352928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Желание узнать будущее именно в этот промежуток времени объяснялось тем, что новый год открывает новый этап в жизни людей, а первые его дни определяют   судьбы людей.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411760" y="1484784"/>
            <a:ext cx="6120680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Свободная русская энциклопедия «Традиция»</a:t>
            </a:r>
            <a:endParaRPr kumimoji="0" lang="ru-RU" sz="1800" b="1" i="1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8676" name="Picture 4" descr="http://chocolate-love.ru/_pu/1/53133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88840"/>
            <a:ext cx="4644514" cy="3096344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085184"/>
            <a:ext cx="8496944" cy="1584176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Заканчивались Святки, наступал день Крещения, когда с раннего утра можно было умыться святой водой – холодной, как лед, и прошептать: «Крещенская - Богоявленская, смой нечистоту, душу освяти, телеса очисти, во имя Отца и Сына и Святого Духа».  </a:t>
            </a:r>
          </a:p>
          <a:p>
            <a:endParaRPr lang="ru-RU" dirty="0"/>
          </a:p>
        </p:txBody>
      </p:sp>
      <p:pic>
        <p:nvPicPr>
          <p:cNvPr id="46082" name="Picture 2" descr="http://img0.liveinternet.ru/images/attach/c/2/69/423/69423796_1295369213_793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494581" cy="4752528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052736"/>
            <a:ext cx="2952328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В.А Жуковский «Светлана»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1772816"/>
            <a:ext cx="403860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«Раз в крещенский вечерок Девушки гадали: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 ворота башмачок,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Сняв с ноги, бросали; Снег пололи; под окном Слушали; кормили Счетным курицу зерном; Ярый воск топили;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чашу с чистою водой Клали перстень золотой, Серьги изумрудны; Расстилали белый плат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 над чашей пели в лад Песенки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подблюдны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…»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499992" y="5229200"/>
            <a:ext cx="4038600" cy="1108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Стихотворение великого русского поэта знакомо многим.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Рисунок 5" descr="гадание на Крещ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8366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835696" y="260648"/>
            <a:ext cx="5832648" cy="715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Крещенские 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гадания.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6120680" cy="1728192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Ворожба в Крещенский сочельник завершает 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Святочные гадания</a:t>
            </a:r>
            <a:r>
              <a:rPr lang="ru-RU" sz="1800" dirty="0" smtClean="0">
                <a:latin typeface="Arial Black" pitchFamily="34" charset="0"/>
              </a:rPr>
              <a:t>. Именно в этот вечер можно в последний раз заглянуть в будущее и погадать на судьбу и на суженого.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2564904"/>
            <a:ext cx="5832648" cy="367240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В крещенский вечер под кровать кладут зеркало, принесенное с мороза.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На нем пишут пальцем свое заветное желание.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Зеркало обкладывают еловыми веточками и ложатся спать.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Наутро проверяют, если надпись исчезла, значит, желание сбудется.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83568" y="332656"/>
            <a:ext cx="777686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Гадание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 </a:t>
            </a:r>
            <a:r>
              <a:rPr lang="ru-RU" sz="36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на Крещение </a:t>
            </a:r>
            <a:r>
              <a:rPr lang="ru-RU" sz="3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«сбудется – не сбудется»</a:t>
            </a:r>
            <a:endParaRPr lang="ru-RU" sz="3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70C0"/>
              </a:solidFill>
              <a:latin typeface="Comic Sans MS"/>
            </a:endParaRPr>
          </a:p>
        </p:txBody>
      </p:sp>
      <p:pic>
        <p:nvPicPr>
          <p:cNvPr id="1029" name="Picture 5" descr="http://gadatel.ru/netcat_files/Image/kolj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356992"/>
            <a:ext cx="2161660" cy="3304807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2627784" y="5085184"/>
            <a:ext cx="2304256" cy="1546597"/>
            <a:chOff x="2627784" y="5085184"/>
            <a:chExt cx="2304256" cy="1546597"/>
          </a:xfrm>
        </p:grpSpPr>
        <p:pic>
          <p:nvPicPr>
            <p:cNvPr id="9220" name="Picture 4" descr="http://www.handmade-ltd.ru/files/www/zerkalo2.jpg"/>
            <p:cNvPicPr>
              <a:picLocks noChangeAspect="1" noChangeArrowheads="1"/>
            </p:cNvPicPr>
            <p:nvPr/>
          </p:nvPicPr>
          <p:blipFill>
            <a:blip r:embed="rId5" cstate="print"/>
            <a:srcRect l="8640" t="8623" r="7121" b="10891"/>
            <a:stretch>
              <a:fillRect/>
            </a:stretch>
          </p:blipFill>
          <p:spPr bwMode="auto">
            <a:xfrm>
              <a:off x="2627784" y="5085184"/>
              <a:ext cx="2304256" cy="1546597"/>
            </a:xfrm>
            <a:prstGeom prst="rect">
              <a:avLst/>
            </a:prstGeom>
            <a:noFill/>
          </p:spPr>
        </p:pic>
        <p:pic>
          <p:nvPicPr>
            <p:cNvPr id="9226" name="Picture 10" descr="http://www.vseokrasote.ru/linked/userpic/preview/u4.jpg"/>
            <p:cNvPicPr>
              <a:picLocks noChangeAspect="1" noChangeArrowheads="1"/>
            </p:cNvPicPr>
            <p:nvPr/>
          </p:nvPicPr>
          <p:blipFill>
            <a:blip r:embed="rId6" cstate="print"/>
            <a:srcRect l="27720" b="5971"/>
            <a:stretch>
              <a:fillRect/>
            </a:stretch>
          </p:blipFill>
          <p:spPr bwMode="auto">
            <a:xfrm rot="17167194">
              <a:off x="2957337" y="5179582"/>
              <a:ext cx="775490" cy="9693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804248" y="950301"/>
            <a:ext cx="1950878" cy="2233181"/>
            <a:chOff x="6804248" y="950301"/>
            <a:chExt cx="1950878" cy="2233181"/>
          </a:xfrm>
        </p:grpSpPr>
        <p:pic>
          <p:nvPicPr>
            <p:cNvPr id="9222" name="Picture 6" descr="http://photo3.ask.fm/003/553/787/910003019-1pt0mac-8r10k3gi49gk3e5/preview/zerkalo.jpg"/>
            <p:cNvPicPr>
              <a:picLocks noChangeAspect="1" noChangeArrowheads="1"/>
            </p:cNvPicPr>
            <p:nvPr/>
          </p:nvPicPr>
          <p:blipFill>
            <a:blip r:embed="rId7" cstate="print"/>
            <a:srcRect l="6720" r="5921"/>
            <a:stretch>
              <a:fillRect/>
            </a:stretch>
          </p:blipFill>
          <p:spPr bwMode="auto">
            <a:xfrm>
              <a:off x="6804248" y="950301"/>
              <a:ext cx="1950878" cy="2233181"/>
            </a:xfrm>
            <a:prstGeom prst="rect">
              <a:avLst/>
            </a:prstGeom>
            <a:noFill/>
          </p:spPr>
        </p:pic>
        <p:pic>
          <p:nvPicPr>
            <p:cNvPr id="9228" name="Picture 12" descr="http://stihiya.org/public/users/images/img_5350124.jpg"/>
            <p:cNvPicPr>
              <a:picLocks noChangeAspect="1" noChangeArrowheads="1"/>
            </p:cNvPicPr>
            <p:nvPr/>
          </p:nvPicPr>
          <p:blipFill>
            <a:blip r:embed="rId8" cstate="print"/>
            <a:srcRect l="6480" t="8623" r="9281" b="5142"/>
            <a:stretch>
              <a:fillRect/>
            </a:stretch>
          </p:blipFill>
          <p:spPr bwMode="auto">
            <a:xfrm rot="21178731">
              <a:off x="7278455" y="1253914"/>
              <a:ext cx="1103032" cy="16203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3240360" cy="4896544"/>
          </a:xfrm>
        </p:spPr>
        <p:txBody>
          <a:bodyPr>
            <a:normAutofit lnSpcReduction="10000"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В крещенский сочельник садятся к столу и загадывают желание.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Произвольно рассыпают по столу мелкие предметы: горох, фасоль или семечки. 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Затем внимательно их пересчитывают. 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Чётное число говорит о том, что ваше желание, скорее всего, исполнится.</a:t>
            </a:r>
            <a:br>
              <a:rPr lang="ru-RU" sz="1800" dirty="0" smtClean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8680"/>
            <a:ext cx="61873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крещенский сочельник… 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http://s45.radikal.ru/i108/0912/b0/8f257d162e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627976" cy="2664296"/>
          </a:xfrm>
          <a:prstGeom prst="rect">
            <a:avLst/>
          </a:prstGeom>
          <a:noFill/>
        </p:spPr>
      </p:pic>
      <p:pic>
        <p:nvPicPr>
          <p:cNvPr id="8196" name="Picture 4" descr="http://cs6030.vkontakte.ru/u141132046/video/l_0949a5b3.jpg"/>
          <p:cNvPicPr>
            <a:picLocks noChangeAspect="1" noChangeArrowheads="1"/>
          </p:cNvPicPr>
          <p:nvPr/>
        </p:nvPicPr>
        <p:blipFill>
          <a:blip r:embed="rId5" cstate="print"/>
          <a:srcRect t="6300" b="8651"/>
          <a:stretch>
            <a:fillRect/>
          </a:stretch>
        </p:blipFill>
        <p:spPr bwMode="auto">
          <a:xfrm>
            <a:off x="5076056" y="4221088"/>
            <a:ext cx="3552056" cy="2265736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464496" cy="2592287"/>
          </a:xfrm>
        </p:spPr>
        <p:txBody>
          <a:bodyPr>
            <a:normAutofit lnSpcReduction="10000"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Девушки выходили ночью за ворота дома и находили нетронутый сугроб. </a:t>
            </a:r>
          </a:p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По очереди падали в него, а по отпечаткам судили, как сложится их будущая семейная жизнь.  </a:t>
            </a:r>
            <a:br>
              <a:rPr lang="ru-RU" sz="1800" dirty="0" smtClean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3789040"/>
            <a:ext cx="4038600" cy="2332856"/>
          </a:xfrm>
        </p:spPr>
        <p:txBody>
          <a:bodyPr>
            <a:normAutofit lnSpcReduction="10000"/>
          </a:bodyPr>
          <a:lstStyle/>
          <a:p>
            <a:pPr algn="ctr"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Ровный и правильный след сулил спокойное и благополучное супружество. 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Кривой отпечаток говорил о том, что семейной идиллии может не получиться.</a:t>
            </a:r>
            <a:endParaRPr lang="ru-RU" sz="1800" dirty="0"/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403648" y="476672"/>
            <a:ext cx="600075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Гадание на Крещение </a:t>
            </a:r>
            <a:r>
              <a:rPr lang="ru-RU" sz="3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Comic Sans MS"/>
              </a:rPr>
              <a:t>по</a:t>
            </a:r>
            <a:r>
              <a:rPr lang="ru-RU" sz="36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 </a:t>
            </a:r>
            <a:r>
              <a:rPr lang="ru-RU" sz="3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Comic Sans MS"/>
              </a:rPr>
              <a:t>снегу</a:t>
            </a:r>
            <a:endParaRPr lang="ru-RU" sz="3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00CC"/>
              </a:solidFill>
              <a:latin typeface="Comic Sans MS"/>
            </a:endParaRPr>
          </a:p>
        </p:txBody>
      </p:sp>
      <p:sp>
        <p:nvSpPr>
          <p:cNvPr id="17412" name="AutoShape 4" descr="http://img3.proshkolu.ru/content/media/pic/std/1000000/409000/408432-c749f545ad2fd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http://ic.pics.livejournal.com/proschai_detka/19092439/1171/1171_320.jpg"/>
          <p:cNvPicPr>
            <a:picLocks noChangeAspect="1" noChangeArrowheads="1"/>
          </p:cNvPicPr>
          <p:nvPr/>
        </p:nvPicPr>
        <p:blipFill>
          <a:blip r:embed="rId4" cstate="print"/>
          <a:srcRect t="59849" r="33851"/>
          <a:stretch>
            <a:fillRect/>
          </a:stretch>
        </p:blipFill>
        <p:spPr bwMode="auto">
          <a:xfrm>
            <a:off x="5364088" y="1268760"/>
            <a:ext cx="3312368" cy="183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s3.uploads.ru/t/Gtq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816424" cy="2544284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3672408" cy="4133056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Девушки собирались в светелке.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Снимали с рук свои колечки и выкладывали их в форме круга.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В дом заносили курицу или петуха и ставили его в центр круга.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Чье кольцо приглянется птице первым, и она клюнет его – та девушка первая выйдет замуж.</a:t>
            </a:r>
            <a:br>
              <a:rPr lang="ru-RU" sz="1800" dirty="0" smtClean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5013176"/>
            <a:ext cx="8496944" cy="1656184"/>
          </a:xfrm>
        </p:spPr>
        <p:txBody>
          <a:bodyPr>
            <a:normAutofit lnSpcReduction="10000"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Еще давали курице «считанное» зерно, то есть заранее пересчитывали все зерна и давали несушке. Затем, оставшиеся зерна пересчитывали вновь. Если оставалось четное количество зерен, то есть парное, значит, девушке суждено в этом году найти свою «пару» и выйти замуж.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043608" y="404664"/>
            <a:ext cx="669674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Гадание на Крещение </a:t>
            </a:r>
            <a:r>
              <a:rPr lang="ru-RU" sz="3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Comic Sans MS"/>
              </a:rPr>
              <a:t>с курицей</a:t>
            </a:r>
            <a:endParaRPr lang="ru-RU" sz="3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00CC"/>
              </a:solidFill>
              <a:latin typeface="Comic Sans MS"/>
            </a:endParaRPr>
          </a:p>
        </p:txBody>
      </p:sp>
      <p:pic>
        <p:nvPicPr>
          <p:cNvPr id="18436" name="Picture 4" descr="http://stat20.privet.ru/lr/0c0274aef758a080987819d0209590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341" y="1052736"/>
            <a:ext cx="4699701" cy="360040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3672408" cy="5001419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Восковую свечу растапливают в кружке. </a:t>
            </a:r>
          </a:p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У входных дверей ставят блюдечко с молоком и говорят: «Домовой, хозяин мой, приди под порог попить молочка, поесть воска». </a:t>
            </a:r>
          </a:p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Сразу же вливают горячий воск в молоко. </a:t>
            </a:r>
          </a:p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Затем внимательно рассматривают фигурки, которые приобретет застывший воск.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3645024"/>
            <a:ext cx="4968552" cy="2952328"/>
          </a:xfrm>
        </p:spPr>
        <p:txBody>
          <a:bodyPr>
            <a:normAutofit/>
          </a:bodyPr>
          <a:lstStyle/>
          <a:p>
            <a:pPr algn="ctr">
              <a:buBlip>
                <a:blip r:embed="rId3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Крест</a:t>
            </a:r>
            <a:r>
              <a:rPr lang="ru-RU" sz="1800" dirty="0" smtClean="0">
                <a:latin typeface="Arial Black" pitchFamily="34" charset="0"/>
              </a:rPr>
              <a:t> означает болезни, неприятности на службе и в личной жизни. 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Воск, застывший полосками</a:t>
            </a:r>
            <a:r>
              <a:rPr lang="ru-RU" sz="1800" dirty="0" smtClean="0">
                <a:latin typeface="Arial Black" pitchFamily="34" charset="0"/>
              </a:rPr>
              <a:t>, предвещает дороги и переезды. 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Цветок </a:t>
            </a:r>
            <a:r>
              <a:rPr lang="ru-RU" sz="1800" dirty="0" smtClean="0">
                <a:latin typeface="Arial Black" pitchFamily="34" charset="0"/>
              </a:rPr>
              <a:t>– сулит счастье и любовь. </a:t>
            </a:r>
          </a:p>
          <a:p>
            <a:pPr algn="ctr">
              <a:buBlip>
                <a:blip r:embed="rId3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Силуэт человека </a:t>
            </a:r>
            <a:r>
              <a:rPr lang="ru-RU" sz="1800" dirty="0" smtClean="0">
                <a:latin typeface="Arial Black" pitchFamily="34" charset="0"/>
              </a:rPr>
              <a:t>говорит о том, что в вашей жизни скоро появится надежный друг.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71600" y="404664"/>
            <a:ext cx="698477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Гадание на Крещение на </a:t>
            </a:r>
            <a:r>
              <a:rPr lang="ru-RU" sz="3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Comic Sans MS"/>
              </a:rPr>
              <a:t>воске с молоком</a:t>
            </a:r>
            <a:endParaRPr lang="ru-RU" sz="3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00CC"/>
              </a:solidFill>
              <a:latin typeface="Comic Sans MS"/>
            </a:endParaRPr>
          </a:p>
        </p:txBody>
      </p:sp>
      <p:pic>
        <p:nvPicPr>
          <p:cNvPr id="5122" name="Picture 2" descr="С приходом христианства на Русь, святочные гадания не только"/>
          <p:cNvPicPr>
            <a:picLocks noChangeAspect="1" noChangeArrowheads="1"/>
          </p:cNvPicPr>
          <p:nvPr/>
        </p:nvPicPr>
        <p:blipFill>
          <a:blip r:embed="rId4" cstate="print"/>
          <a:srcRect b="6761"/>
          <a:stretch>
            <a:fillRect/>
          </a:stretch>
        </p:blipFill>
        <p:spPr bwMode="auto">
          <a:xfrm>
            <a:off x="5062323" y="1052736"/>
            <a:ext cx="3398109" cy="2376264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orum.klopsiki.ru/uploads/post-8-11691383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4176464" cy="3132348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403648" y="476672"/>
            <a:ext cx="525658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Гадание на Крещение на </a:t>
            </a:r>
            <a:r>
              <a:rPr lang="ru-RU" sz="3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Comic Sans MS"/>
              </a:rPr>
              <a:t>воске</a:t>
            </a:r>
            <a:endParaRPr lang="ru-RU" sz="3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00CC"/>
              </a:solidFill>
              <a:latin typeface="Comic Sans M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052736"/>
            <a:ext cx="8003232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Подогревали свечу на водяной бане и сразу выливали расплавленный воск в большую глубокую тарелку, наполненную холодной водой.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Быстро застывающий воск образует чёткие очертания предметов, по которым и судят о будущем.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148064" y="3356992"/>
            <a:ext cx="3744416" cy="3240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Подковка -  сулила большое счастье;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звездочка - получение давно ожидаемого известия;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нечто бесформенное -  призывало фантазию, которая  что-нибудь подсказывала....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3456384" cy="38884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Девушка брала золотое обручальное кольцо матери или бабушки.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Подвешивала его на черную шерстяную нить и опускала в стакан, наполовину заполненный водой.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Задавала вопросы, а кольцо в воде на них «отвечало».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5157192"/>
            <a:ext cx="7704856" cy="1496143"/>
          </a:xfrm>
        </p:spPr>
        <p:txBody>
          <a:bodyPr>
            <a:normAutofit/>
          </a:bodyPr>
          <a:lstStyle/>
          <a:p>
            <a:pPr algn="ctr">
              <a:buBlip>
                <a:blip r:embed="rId4"/>
              </a:buBlip>
            </a:pPr>
            <a:r>
              <a:rPr lang="ru-RU" sz="1800" dirty="0" smtClean="0">
                <a:latin typeface="Arial Black" pitchFamily="34" charset="0"/>
              </a:rPr>
              <a:t>Если кольцо отклонялось в левую сторону стакана, ответ был отрицательным.</a:t>
            </a:r>
          </a:p>
          <a:p>
            <a:pPr algn="ctr">
              <a:buBlip>
                <a:blip r:embed="rId4"/>
              </a:buBlip>
            </a:pPr>
            <a:r>
              <a:rPr lang="ru-RU" sz="1800" dirty="0" smtClean="0">
                <a:latin typeface="Arial Black" pitchFamily="34" charset="0"/>
              </a:rPr>
              <a:t>Если кольцо касалось правой стороны – ответ означал «да».</a:t>
            </a:r>
            <a:endParaRPr lang="ru-RU" sz="1800" dirty="0"/>
          </a:p>
        </p:txBody>
      </p:sp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331640" y="476672"/>
            <a:ext cx="612068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Гадание на Крещение </a:t>
            </a:r>
            <a:r>
              <a:rPr lang="ru-RU" sz="3600" b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Comic Sans MS"/>
              </a:rPr>
              <a:t>по кольцу</a:t>
            </a:r>
            <a:endParaRPr lang="ru-RU" sz="3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00CC"/>
              </a:solidFill>
              <a:latin typeface="Comic Sans MS"/>
            </a:endParaRPr>
          </a:p>
        </p:txBody>
      </p:sp>
      <p:pic>
        <p:nvPicPr>
          <p:cNvPr id="19460" name="Picture 4" descr="http://ok2net.ru/upload/video/thumbs/medium/2012/12/16/gadanie-na-voske-i-voskovye-figury1355617712-50cd15b00bf7b.jpg"/>
          <p:cNvPicPr>
            <a:picLocks noChangeAspect="1" noChangeArrowheads="1"/>
          </p:cNvPicPr>
          <p:nvPr/>
        </p:nvPicPr>
        <p:blipFill>
          <a:blip r:embed="rId5" cstate="print"/>
          <a:srcRect l="1626" t="8673" r="7306"/>
          <a:stretch>
            <a:fillRect/>
          </a:stretch>
        </p:blipFill>
        <p:spPr bwMode="auto">
          <a:xfrm>
            <a:off x="4283968" y="1340768"/>
            <a:ext cx="4464496" cy="3357917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c.pics.livejournal.com/proschai_detka/19092439/1171/1171_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2699792" y="4725144"/>
            <a:ext cx="6048672" cy="1872208"/>
          </a:xfrm>
        </p:spPr>
        <p:txBody>
          <a:bodyPr>
            <a:normAutofit/>
          </a:bodyPr>
          <a:lstStyle/>
          <a:p>
            <a:pPr algn="ctr">
              <a:buBlip>
                <a:blip r:embed="rId3"/>
              </a:buBlip>
            </a:pPr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Гадание в русской деревне считалось греховным делом, после которого требовалось очищение святой водой, исповедь и причащение.</a:t>
            </a:r>
          </a:p>
          <a:p>
            <a:endParaRPr lang="ru-RU" dirty="0"/>
          </a:p>
        </p:txBody>
      </p:sp>
      <p:pic>
        <p:nvPicPr>
          <p:cNvPr id="1026" name="Picture 2" descr="http://im6-tub-ru.yandex.net/i?id=451351711-4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3288684" cy="296375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251520" y="332656"/>
            <a:ext cx="6912768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Так – от Рождества до Крещения – проходило начало года. А дальше – месяц без праздников и забав.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Ждали Масленицу.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2531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Гадали</a:t>
            </a:r>
            <a:r>
              <a:rPr lang="ru-RU" sz="36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…</a:t>
            </a:r>
            <a:endParaRPr lang="ru-RU" sz="36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1340768"/>
            <a:ext cx="3096344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Зимой гадания устраивались на Рождество, Васильев день, Крещение, а также на все страшные вечера, т. е. вторую половину Святок.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59832" y="3501008"/>
            <a:ext cx="5256584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Гадали</a:t>
            </a:r>
            <a:r>
              <a:rPr kumimoji="0" lang="ru-RU" sz="18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на Вознесение, Благовещение, Иванов день, Покров день и в некоторые другие дни народного календаря. 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39552" y="4869160"/>
            <a:ext cx="7848872" cy="17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Кроме того, в деревне гадали, когда это было необходимо, в любой день года, чтобы получить ответы на вопросы, связанные с жизнью близких, заключением брака, рождением детей, материальным благополучием семьи и т. д.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7650" name="Picture 2" descr="http://img0.liveinternet.ru/images/attach/c/0/37/936/37936049_37934392_bem_novuyy_raz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4664"/>
            <a:ext cx="4248472" cy="2832315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Интернет ресурсы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676672"/>
          </a:xfrm>
        </p:spPr>
        <p:txBody>
          <a:bodyPr/>
          <a:lstStyle/>
          <a:p>
            <a:r>
              <a:rPr lang="ru-RU" sz="1800" dirty="0" smtClean="0"/>
              <a:t>http://vorozheja.ru/publ/raznye_gadanija/gadanija_na_kreshhenie/4-1-0-63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340768"/>
            <a:ext cx="6408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http://www.licey.net/lit/istok/kalendarSvyatki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http://traditio-ru.org/wiki/%D0%93%D0%B0%D0%B4%D0%B0%D0%BD%D0%B8%D0%B5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http://www.licey.net/lit/istok/kalendarSvyatki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67544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http://traditio-ru.org/wiki/%D0%97%D0%B0%D0%B3%D0%BB%D0%B0%D0%B2%D0%BD%D0%B0%D1%8F_%D1%81%D1%82%D1%80%D0%B0%D0%BD%D0%B8%D1%86%D0%B0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http://www.mamba.ru/ru/diary/post.phtml?user_id=181719216&amp;post_id=543&amp;hit=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http://subscribe.ru/group/pozitiv/221738/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8163" y="332656"/>
            <a:ext cx="2531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Гадали</a:t>
            </a:r>
            <a:r>
              <a:rPr lang="ru-RU" sz="36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…</a:t>
            </a:r>
            <a:endParaRPr lang="ru-RU" sz="36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8147248" cy="8206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Едва ли не самой распространенной темой гаданий были любовь и брак.</a:t>
            </a: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4725144"/>
            <a:ext cx="4038600" cy="1396752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Гадали индивидуально или собираясь небольшой группой — девушки, старики или вся семья.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1772816"/>
            <a:ext cx="41044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Гадали в основном в вечернее или ночное время, стараясь успеть до первого крика петуха. В русской деревне гадать умели все.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6626" name="Picture 2" descr="Разные гадани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32448" cy="2746809"/>
          </a:xfrm>
          <a:prstGeom prst="rect">
            <a:avLst/>
          </a:prstGeom>
          <a:noFill/>
        </p:spPr>
      </p:pic>
      <p:pic>
        <p:nvPicPr>
          <p:cNvPr id="26628" name="Picture 4" descr="Святочные гадания."/>
          <p:cNvPicPr>
            <a:picLocks noChangeAspect="1" noChangeArrowheads="1"/>
          </p:cNvPicPr>
          <p:nvPr/>
        </p:nvPicPr>
        <p:blipFill>
          <a:blip r:embed="rId4" cstate="print"/>
          <a:srcRect t="13112"/>
          <a:stretch>
            <a:fillRect/>
          </a:stretch>
        </p:blipFill>
        <p:spPr bwMode="auto">
          <a:xfrm>
            <a:off x="395536" y="3789040"/>
            <a:ext cx="4176464" cy="2728415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5544616" cy="50405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 гаданиях использовали:  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3744416" cy="36004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разнообразные предметы домашнего обихода,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сельскохозяйственные орудия,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украшения,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растения,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цветы, </a:t>
            </a:r>
          </a:p>
          <a:p>
            <a:pPr>
              <a:buBlip>
                <a:blip r:embed="rId3"/>
              </a:buBlip>
            </a:pPr>
            <a:r>
              <a:rPr lang="ru-RU" sz="1800" dirty="0" smtClean="0">
                <a:latin typeface="Arial Black" pitchFamily="34" charset="0"/>
              </a:rPr>
              <a:t>ритуальную пищу — хлеб, блины, хлебные крошки, кутью, кашу.    </a:t>
            </a:r>
            <a:endParaRPr lang="ru-RU" sz="18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115616" y="5445224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Все эти предметы выступали в символическом, а не бытовом значении.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5602" name="Picture 2" descr="Гадание партнер."/>
          <p:cNvPicPr>
            <a:picLocks noChangeAspect="1" noChangeArrowheads="1"/>
          </p:cNvPicPr>
          <p:nvPr/>
        </p:nvPicPr>
        <p:blipFill>
          <a:blip r:embed="rId4" cstate="print"/>
          <a:srcRect l="4124" t="10239" b="9554"/>
          <a:stretch>
            <a:fillRect/>
          </a:stretch>
        </p:blipFill>
        <p:spPr bwMode="auto">
          <a:xfrm>
            <a:off x="467544" y="1844824"/>
            <a:ext cx="4248472" cy="2862674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123728" y="404664"/>
            <a:ext cx="475252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Атрибуты, </a:t>
            </a:r>
            <a:r>
              <a:rPr lang="ru-RU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обряды</a:t>
            </a:r>
            <a:endParaRPr lang="ru-RU" sz="3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70C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4038600" cy="240486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Главные атрибуты святочных гаданий: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блюдо, 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кольца, которые в него складывали,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платок, которым блюдо накрывали.  </a:t>
            </a:r>
          </a:p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067944" y="1412776"/>
            <a:ext cx="468052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Символами брака считались: кольцо, венок, платок.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Символ материального достатка: зерно.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Символы печали и болезни: уголь, зола.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Символ смерти -  щепотка земли.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5445224"/>
            <a:ext cx="8352928" cy="1080120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ru-RU" sz="1800" dirty="0" smtClean="0">
                <a:latin typeface="Arial Black" pitchFamily="34" charset="0"/>
              </a:rPr>
              <a:t>Кольца вынимали из блюда под пение подблюдных песен: девушки, исполняя очередной куплет, давали ответ владелице кольца о ее будущем.</a:t>
            </a:r>
            <a:endParaRPr lang="ru-RU" sz="1800" dirty="0"/>
          </a:p>
        </p:txBody>
      </p:sp>
      <p:pic>
        <p:nvPicPr>
          <p:cNvPr id="24578" name="Picture 2" descr="http://familygold-nn.ru/products/koltsa_obruchalnyye/koltso_h9047.png"/>
          <p:cNvPicPr>
            <a:picLocks noChangeAspect="1" noChangeArrowheads="1"/>
          </p:cNvPicPr>
          <p:nvPr/>
        </p:nvPicPr>
        <p:blipFill>
          <a:blip r:embed="rId5" cstate="print"/>
          <a:srcRect l="48937" b="7220"/>
          <a:stretch>
            <a:fillRect/>
          </a:stretch>
        </p:blipFill>
        <p:spPr bwMode="auto">
          <a:xfrm>
            <a:off x="7236296" y="260648"/>
            <a:ext cx="1224136" cy="1092254"/>
          </a:xfrm>
          <a:prstGeom prst="rect">
            <a:avLst/>
          </a:prstGeom>
          <a:noFill/>
        </p:spPr>
      </p:pic>
      <p:pic>
        <p:nvPicPr>
          <p:cNvPr id="9" name="Picture 2" descr="http://familygold-nn.ru/products/koltsa_obruchalnyye/koltso_h9047.png"/>
          <p:cNvPicPr>
            <a:picLocks noChangeAspect="1" noChangeArrowheads="1"/>
          </p:cNvPicPr>
          <p:nvPr/>
        </p:nvPicPr>
        <p:blipFill>
          <a:blip r:embed="rId5" cstate="print"/>
          <a:srcRect l="3375" t="13745" r="52751" b="10656"/>
          <a:stretch>
            <a:fillRect/>
          </a:stretch>
        </p:blipFill>
        <p:spPr bwMode="auto">
          <a:xfrm>
            <a:off x="2627784" y="4077072"/>
            <a:ext cx="1191405" cy="1008112"/>
          </a:xfrm>
          <a:prstGeom prst="rect">
            <a:avLst/>
          </a:prstGeom>
          <a:noFill/>
        </p:spPr>
      </p:pic>
      <p:pic>
        <p:nvPicPr>
          <p:cNvPr id="24580" name="Picture 4" descr="http://www.cross-kpk.ru/ims/00508/Images/por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56992"/>
            <a:ext cx="2143125" cy="1333501"/>
          </a:xfrm>
          <a:prstGeom prst="rect">
            <a:avLst/>
          </a:prstGeom>
          <a:noFill/>
        </p:spPr>
      </p:pic>
      <p:pic>
        <p:nvPicPr>
          <p:cNvPr id="24582" name="Picture 6" descr="http://img0.liveinternet.ru/images/attach/c/2/68/374/68374517_1293381611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933056"/>
            <a:ext cx="1728192" cy="1489348"/>
          </a:xfrm>
          <a:prstGeom prst="rect">
            <a:avLst/>
          </a:prstGeom>
          <a:noFill/>
        </p:spPr>
      </p:pic>
      <p:pic>
        <p:nvPicPr>
          <p:cNvPr id="24586" name="Picture 10" descr="http://www.chevstr.ru/wp-content/uploads/2012/02/picture28218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789040"/>
            <a:ext cx="1800200" cy="1532781"/>
          </a:xfrm>
          <a:prstGeom prst="rect">
            <a:avLst/>
          </a:prstGeom>
          <a:noFill/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1979712" y="332656"/>
            <a:ext cx="475252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Атрибуты, </a:t>
            </a:r>
            <a:r>
              <a:rPr lang="ru-RU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обряды</a:t>
            </a:r>
            <a:endParaRPr lang="ru-RU" sz="36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323528" y="1052736"/>
            <a:ext cx="8424936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2000" noProof="0" dirty="0" smtClean="0">
                <a:latin typeface="Arial Black" pitchFamily="34" charset="0"/>
              </a:rPr>
              <a:t>Подблюдные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песни, получили своё название от способа гаданий.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539552" y="2204864"/>
            <a:ext cx="3456384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глубокое блюдо (чашу) наливалась вода.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ru-RU" dirty="0" smtClean="0">
                <a:latin typeface="Arial Black" pitchFamily="34" charset="0"/>
              </a:rPr>
              <a:t>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noProof="0" dirty="0" smtClean="0">
                <a:latin typeface="Arial Black" pitchFamily="34" charset="0"/>
              </a:rPr>
              <a:t>блюдо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опускались украшения (кольца, серьги).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ru-RU" noProof="0" dirty="0" smtClean="0">
                <a:latin typeface="Arial Black" pitchFamily="34" charset="0"/>
              </a:rPr>
              <a:t>Блюдо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накрывалось платком.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32656"/>
            <a:ext cx="48104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</a:t>
            </a:r>
            <a:r>
              <a:rPr lang="ru-RU" sz="32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одблюдные песни…</a:t>
            </a:r>
            <a:endParaRPr lang="ru-RU" sz="32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51520" y="5301208"/>
            <a:ext cx="8424936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Исполнявшиеся после этого песни сулили участникам гаданий, чьи украшения вынимались из-под платка в конце пения, богатство или бедность, замужество или девичество, разлуку, смерть и т. д.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3554" name="Picture 2" descr="Святочное гадание."/>
          <p:cNvPicPr>
            <a:picLocks noChangeAspect="1" noChangeArrowheads="1"/>
          </p:cNvPicPr>
          <p:nvPr/>
        </p:nvPicPr>
        <p:blipFill>
          <a:blip r:embed="rId4" cstate="print"/>
          <a:srcRect t="9996"/>
          <a:stretch>
            <a:fillRect/>
          </a:stretch>
        </p:blipFill>
        <p:spPr bwMode="auto">
          <a:xfrm>
            <a:off x="4067944" y="1916832"/>
            <a:ext cx="4644978" cy="3097857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аринные свитки скачать картинки, фоны"/>
          <p:cNvPicPr>
            <a:picLocks noChangeAspect="1" noChangeArrowheads="1"/>
          </p:cNvPicPr>
          <p:nvPr/>
        </p:nvPicPr>
        <p:blipFill>
          <a:blip r:embed="rId2" cstate="print"/>
          <a:srcRect t="82381" r="68225" b="672"/>
          <a:stretch>
            <a:fillRect/>
          </a:stretch>
        </p:blipFill>
        <p:spPr bwMode="auto">
          <a:xfrm>
            <a:off x="251520" y="1268760"/>
            <a:ext cx="4267142" cy="5040560"/>
          </a:xfrm>
          <a:prstGeom prst="rect">
            <a:avLst/>
          </a:prstGeom>
          <a:noFill/>
        </p:spPr>
      </p:pic>
      <p:pic>
        <p:nvPicPr>
          <p:cNvPr id="3" name="Picture 2" descr="Старинные свитки скачать картинки, фоны"/>
          <p:cNvPicPr>
            <a:picLocks noChangeAspect="1" noChangeArrowheads="1"/>
          </p:cNvPicPr>
          <p:nvPr/>
        </p:nvPicPr>
        <p:blipFill>
          <a:blip r:embed="rId2" cstate="print"/>
          <a:srcRect t="82381" r="68225" b="672"/>
          <a:stretch>
            <a:fillRect/>
          </a:stretch>
        </p:blipFill>
        <p:spPr bwMode="auto">
          <a:xfrm>
            <a:off x="4499992" y="260648"/>
            <a:ext cx="4411158" cy="5976664"/>
          </a:xfrm>
          <a:prstGeom prst="rect">
            <a:avLst/>
          </a:prstGeom>
          <a:noFill/>
        </p:spPr>
      </p:pic>
      <p:sp>
        <p:nvSpPr>
          <p:cNvPr id="4" name="Содержимое 6"/>
          <p:cNvSpPr txBox="1">
            <a:spLocks/>
          </p:cNvSpPr>
          <p:nvPr/>
        </p:nvSpPr>
        <p:spPr>
          <a:xfrm>
            <a:off x="827584" y="2132856"/>
            <a:ext cx="316835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Благослови, Боже, нам перстни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затресть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Ой люли!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Нам перстни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затресть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нам песни запеть.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 чей перстенек, того и песенка.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Кому вынется, тому 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справдится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5004048" y="1340768"/>
            <a:ext cx="3600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Идет кузнец из кузницы. Ты кузнец, ты кузнец!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 ты скуй мне венец!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Из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остаточков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мне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Золот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перстень,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Из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обрезочков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мне Булавочек.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Уж и тем-то мне венцом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Венчатися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Уж и тем-то мне кольцом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Обручатися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Уж и теми булавками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Притыкатися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8680"/>
            <a:ext cx="3888432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474930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</a:t>
            </a:r>
            <a:r>
              <a:rPr lang="ru-RU" sz="32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одблюдные песни…</a:t>
            </a:r>
            <a:endParaRPr lang="ru-RU" sz="32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254888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Благополучие, довольство, достаток </a:t>
            </a:r>
            <a:r>
              <a:rPr lang="ru-RU" sz="1800" dirty="0" smtClean="0">
                <a:latin typeface="Arial Black" pitchFamily="34" charset="0"/>
              </a:rPr>
              <a:t>предвещали: </a:t>
            </a:r>
            <a:r>
              <a:rPr lang="ru-RU" sz="1800" dirty="0" smtClean="0">
                <a:solidFill>
                  <a:srgbClr val="0000CC"/>
                </a:solidFill>
                <a:latin typeface="Arial Black" pitchFamily="34" charset="0"/>
              </a:rPr>
              <a:t>хлеб (зерно), квашня с хлебом, жемчуг, золото;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смерть </a:t>
            </a:r>
            <a:r>
              <a:rPr lang="ru-RU" sz="1800" dirty="0" smtClean="0">
                <a:latin typeface="Arial Black" pitchFamily="34" charset="0"/>
              </a:rPr>
              <a:t>-  </a:t>
            </a:r>
            <a:r>
              <a:rPr lang="ru-RU" sz="1800" dirty="0" smtClean="0">
                <a:solidFill>
                  <a:srgbClr val="0000CC"/>
                </a:solidFill>
                <a:latin typeface="Arial Black" pitchFamily="34" charset="0"/>
              </a:rPr>
              <a:t>ворона (коршун), сидящая на избе;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работу у чужих людей </a:t>
            </a:r>
            <a:r>
              <a:rPr lang="ru-RU" sz="1800" dirty="0" smtClean="0">
                <a:latin typeface="Arial Black" pitchFamily="34" charset="0"/>
              </a:rPr>
              <a:t>- </a:t>
            </a:r>
            <a:r>
              <a:rPr lang="ru-RU" sz="1800" dirty="0" smtClean="0">
                <a:solidFill>
                  <a:srgbClr val="0000CC"/>
                </a:solidFill>
                <a:latin typeface="Arial Black" pitchFamily="34" charset="0"/>
              </a:rPr>
              <a:t>расстилание полотна;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нежеланный уход из родного дома </a:t>
            </a:r>
            <a:r>
              <a:rPr lang="ru-RU" sz="1800" dirty="0" smtClean="0">
                <a:latin typeface="Arial Black" pitchFamily="34" charset="0"/>
              </a:rPr>
              <a:t>– </a:t>
            </a:r>
            <a:r>
              <a:rPr lang="ru-RU" sz="1800" dirty="0" smtClean="0">
                <a:solidFill>
                  <a:srgbClr val="0000CC"/>
                </a:solidFill>
                <a:latin typeface="Arial Black" pitchFamily="34" charset="0"/>
              </a:rPr>
              <a:t>сани;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скорое замужество </a:t>
            </a:r>
            <a:r>
              <a:rPr lang="ru-RU" sz="1800" dirty="0" smtClean="0">
                <a:latin typeface="Arial Black" pitchFamily="34" charset="0"/>
              </a:rPr>
              <a:t>- </a:t>
            </a:r>
            <a:r>
              <a:rPr lang="ru-RU" sz="1800" dirty="0" smtClean="0">
                <a:solidFill>
                  <a:srgbClr val="0000CC"/>
                </a:solidFill>
                <a:latin typeface="Arial Black" pitchFamily="34" charset="0"/>
              </a:rPr>
              <a:t>брачный венец, яхонт, сокол, голубка, кочет.</a:t>
            </a:r>
            <a:endParaRPr lang="ru-RU" sz="18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323528" y="548680"/>
            <a:ext cx="3384376" cy="35283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Девушки пели песни, в которых предсказывалось богатство, замужество или несчастье, безбрачие.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Это были песни-метафоры, предсказания в них передавались через символические образы: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Святки - название веселых двухнедельных зимних праздников. В"/>
          <p:cNvPicPr>
            <a:picLocks noChangeAspect="1" noChangeArrowheads="1"/>
          </p:cNvPicPr>
          <p:nvPr/>
        </p:nvPicPr>
        <p:blipFill>
          <a:blip r:embed="rId4" cstate="print"/>
          <a:srcRect t="2032" b="9566"/>
          <a:stretch>
            <a:fillRect/>
          </a:stretch>
        </p:blipFill>
        <p:spPr bwMode="auto">
          <a:xfrm>
            <a:off x="4427984" y="404664"/>
            <a:ext cx="4116552" cy="3384376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1985</Words>
  <Application>Microsoft Office PowerPoint</Application>
  <PresentationFormat>Экран (4:3)</PresentationFormat>
  <Paragraphs>171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63</cp:revision>
  <dcterms:created xsi:type="dcterms:W3CDTF">2014-02-14T16:31:06Z</dcterms:created>
  <dcterms:modified xsi:type="dcterms:W3CDTF">2014-02-15T14:49:15Z</dcterms:modified>
</cp:coreProperties>
</file>