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72" r:id="rId5"/>
    <p:sldId id="260" r:id="rId6"/>
    <p:sldId id="261" r:id="rId7"/>
    <p:sldId id="262" r:id="rId8"/>
    <p:sldId id="268" r:id="rId9"/>
    <p:sldId id="258" r:id="rId10"/>
    <p:sldId id="263" r:id="rId11"/>
    <p:sldId id="264" r:id="rId12"/>
    <p:sldId id="267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F13"/>
    <a:srgbClr val="FFCC66"/>
    <a:srgbClr val="FFCC99"/>
    <a:srgbClr val="FF66CC"/>
    <a:srgbClr val="FFFF00"/>
    <a:srgbClr val="FFFF66"/>
    <a:srgbClr val="FF99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9" autoAdjust="0"/>
    <p:restoredTop sz="94610" autoAdjust="0"/>
  </p:normalViewPr>
  <p:slideViewPr>
    <p:cSldViewPr>
      <p:cViewPr>
        <p:scale>
          <a:sx n="66" d="100"/>
          <a:sy n="66" d="100"/>
        </p:scale>
        <p:origin x="-11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4CCC-16AF-471F-8A7F-3FE80149379E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1082-B61E-4560-AB6D-019765475A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343532-B595-45A3-98FE-A47D1D5F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89ED-9FAF-4EB5-9188-EA89BBFC3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25AE-93CC-4A22-9AC8-C4F8687AF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4F50-6F9F-46CD-ABC7-2E6E115E1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88B7-A54D-4F21-A3F0-42FF2B4F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A99A-1594-4DA5-B2EF-573AACF27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36E4-3516-4168-B14E-D23ED9A04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0B43-8AB4-4365-B177-66CC6040A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B57A-98D4-4A4F-A2B5-1ADF6FECE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BF07-793B-4E4E-AA85-0BD506E4C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00F5-9BB5-41CD-ADF0-2FA01528C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B083-EEC9-413B-BDF3-A154E41A1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89C3-304A-4DEB-966A-20C418A7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3F27-2800-449F-870A-165BCE82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70BE-01C8-41C4-ACF2-1D941C041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36668-E9CE-4330-A882-F3477DB90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016" y="1988840"/>
            <a:ext cx="8460432" cy="25202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истории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4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Петр Великий</a:t>
            </a:r>
            <a:r>
              <a:rPr lang="ru-RU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класс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32656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defRPr/>
            </a:pPr>
            <a:r>
              <a:rPr lang="ru-RU" sz="16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Государственное бюджетное </a:t>
            </a:r>
          </a:p>
          <a:p>
            <a:pPr algn="ctr">
              <a:defRPr/>
            </a:pPr>
            <a:r>
              <a:rPr lang="ru-RU" sz="16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общеобразовательное учреждение </a:t>
            </a:r>
          </a:p>
          <a:p>
            <a:pPr algn="ctr">
              <a:defRPr/>
            </a:pPr>
            <a:r>
              <a:rPr lang="ru-RU" sz="16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средняя общеобразовательная школа  № 538 </a:t>
            </a:r>
          </a:p>
          <a:p>
            <a:pPr algn="ctr">
              <a:defRPr/>
            </a:pPr>
            <a:r>
              <a:rPr lang="ru-RU" sz="16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углубленным изучением информационных технологий </a:t>
            </a:r>
          </a:p>
          <a:p>
            <a:pPr algn="ctr">
              <a:defRPr/>
            </a:pPr>
            <a:r>
              <a:rPr lang="ru-RU" sz="16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Кировского района Санкт-Петербурга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0080" y="5085184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r">
              <a:defRPr/>
            </a:pPr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Автор-составитель: </a:t>
            </a:r>
          </a:p>
          <a:p>
            <a:pPr algn="r">
              <a:defRPr/>
            </a:pPr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начальной школы </a:t>
            </a:r>
          </a:p>
          <a:p>
            <a:pPr algn="r">
              <a:defRPr/>
            </a:pPr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Андрианова Л.И.</a:t>
            </a:r>
            <a:endParaRPr lang="ru-RU" sz="2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2048" y="5805264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>
              <a:defRPr/>
            </a:pPr>
            <a:r>
              <a:rPr lang="ru-RU" sz="2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  <a:endParaRPr lang="ru-RU" sz="2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ttp://www.shopcoins.ru/uplfile/350/catalog_item/5115-0008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48681"/>
            <a:ext cx="7020272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Гангутское сражение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772816"/>
            <a:ext cx="802838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26-27 июля 1714г. произошло морское сражение между русским и шведским флотами.</a:t>
            </a:r>
          </a:p>
        </p:txBody>
      </p:sp>
      <p:pic>
        <p:nvPicPr>
          <p:cNvPr id="11269" name="Picture 6" descr="http://flot.com/images/pic-g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392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www.rusidea.org/picts/kalendar/battle_of_oe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41100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04664"/>
            <a:ext cx="7704856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Андреевский флаг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628800"/>
            <a:ext cx="72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Был учреждён Петром</a:t>
            </a:r>
            <a:r>
              <a:rPr lang="en-U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I</a:t>
            </a: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в 1699году, официально принят в 1703 году.</a:t>
            </a:r>
          </a:p>
        </p:txBody>
      </p:sp>
      <p:pic>
        <p:nvPicPr>
          <p:cNvPr id="12292" name="Picture 8" descr="http://www.zlatoriza.ru/uploads/items/big/13-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08275"/>
            <a:ext cx="25939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http://korabley.net/_nw/0/s08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708275"/>
            <a:ext cx="5048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6300788" y="2636838"/>
            <a:ext cx="1439862" cy="10080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6825"/>
            <a:ext cx="853244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«Медный всадник»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39884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Памятник был открыт в 1782г. Скульптор Э.М.Фальконе создал статую Петра </a:t>
            </a:r>
            <a:r>
              <a:rPr lang="en-US" sz="24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I</a:t>
            </a:r>
            <a:r>
              <a:rPr lang="ru-RU" sz="24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в образе римлянина, без седла и стремян, стремясь подчеркнуть величие царя и вечность его славы.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16390" name="Picture 6" descr="http://img0.liveinternet.ru/images/attach/c/3/76/781/76781310_378869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975347" cy="2928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http://www.1-tour.ru/assets/images/piter-vsa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032448" cy="302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04664"/>
            <a:ext cx="6821090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Академия наук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39293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Основана в 1725 году по распоряжению Петра</a:t>
            </a:r>
            <a:r>
              <a:rPr lang="en-U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I</a:t>
            </a: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. Она называлась Императорская академия наук и художеств. 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17414" name="Picture 6" descr="http://i.blog.fontanka.ru/photos/2012/09/580x380_v361VRK5Lta3aPIG7879.jpg"/>
          <p:cNvPicPr>
            <a:picLocks noChangeAspect="1" noChangeArrowheads="1"/>
          </p:cNvPicPr>
          <p:nvPr/>
        </p:nvPicPr>
        <p:blipFill>
          <a:blip r:embed="rId2" cstate="print"/>
          <a:srcRect r="1592" b="11102"/>
          <a:stretch>
            <a:fillRect/>
          </a:stretch>
        </p:blipFill>
        <p:spPr bwMode="auto">
          <a:xfrm>
            <a:off x="395536" y="3212976"/>
            <a:ext cx="426607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content.foto.mail.ru/mail/ilya0000000/_blogs/i-12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990415" cy="298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16711"/>
            <a:ext cx="7834064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Тест на закрепление пройденного материала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412776"/>
            <a:ext cx="8424936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Выбери правильный ответ: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AutoNum type="arabicPeriod"/>
              <a:defRPr/>
            </a:pP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Пётр</a:t>
            </a:r>
            <a:r>
              <a:rPr lang="en-US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I </a:t>
            </a: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начал свои преобразования, потому что: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а) надо было строить Санкт-Петербург;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б) Россия отставала от других государств в своём развитии;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в) Россия стала империей.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AutoNum type="arabicPeriod" startAt="2"/>
              <a:defRPr/>
            </a:pP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Побережье Балтийского моря принадлежало: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а) Дании;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б) Швеции;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в) Норвегии.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AutoNum type="arabicPeriod" startAt="3"/>
              <a:defRPr/>
            </a:pP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Пётр</a:t>
            </a:r>
            <a:r>
              <a:rPr lang="en-US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начал войну со Швецией из-за: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а) Балтийского моря;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б) Черноморского побережья;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в) Азовского побережья.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AutoNum type="arabicPeriod" startAt="4"/>
              <a:defRPr/>
            </a:pP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Пётр</a:t>
            </a:r>
            <a:r>
              <a:rPr lang="en-US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I </a:t>
            </a:r>
            <a:r>
              <a:rPr lang="ru-RU" i="1" u="sng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императором в 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а) 1709г.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б) 1703г.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в) 1721г.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49" y="2025908"/>
            <a:ext cx="8791351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Д.Д.Данилов, </a:t>
            </a:r>
            <a:r>
              <a:rPr lang="ru-RU" sz="2800" b="1" i="1" dirty="0" err="1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С.В.Тырин</a:t>
            </a: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  учебник «Моё Отечество»</a:t>
            </a:r>
          </a:p>
          <a:p>
            <a:pPr>
              <a:defRPr/>
            </a:pPr>
            <a:endParaRPr lang="ru-RU" sz="2800" b="1" i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Д.Д.Данилов Методические рекомендации для учителя.</a:t>
            </a:r>
          </a:p>
          <a:p>
            <a:pPr>
              <a:defRPr/>
            </a:pPr>
            <a:endParaRPr lang="ru-RU" sz="2800" b="1" i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Детская энциклопедия «Я познаю мир», «История».</a:t>
            </a:r>
          </a:p>
          <a:p>
            <a:pPr>
              <a:defRPr/>
            </a:pPr>
            <a:endParaRPr lang="ru-RU" sz="2800" b="1" i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Школьная энциклопедия «История России </a:t>
            </a:r>
            <a:r>
              <a:rPr lang="en-US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XVII-XIX </a:t>
            </a:r>
            <a:r>
              <a:rPr lang="ru-RU" sz="2800" b="1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века».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endParaRPr lang="ru-RU" sz="2800" b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001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Используемая литература: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764704"/>
            <a:ext cx="7704856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>
                <a:solidFill>
                  <a:srgbClr val="262F13"/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3200" b="1" dirty="0">
              <a:ln>
                <a:solidFill>
                  <a:srgbClr val="262F13"/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3200" b="1" dirty="0">
              <a:ln>
                <a:solidFill>
                  <a:srgbClr val="262F13"/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>
                <a:ln>
                  <a:solidFill>
                    <a:srgbClr val="262F13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Сформировать у учащихся образ преобразований (реформ) Петра Великого как решительное изменение всех форм общественной и государственной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3783" y="476672"/>
            <a:ext cx="241168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556792"/>
            <a:ext cx="8445624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u="sng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актуализировать приобретённые знания;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помочь учащимся выяснить, почему «река времени сделала поворот и какие события определили начало нового времени в истории нашей страны;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сформировать у учащихся образ Петра</a:t>
            </a:r>
            <a:r>
              <a:rPr lang="en-US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как необыкновенно противоречивой личности;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прививать интерес к науке истории и помочь осознать необходимость знаний.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04664"/>
            <a:ext cx="2914965" cy="8402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60648"/>
            <a:ext cx="560576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Содержание: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7726635" cy="4659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Санкт-Петербург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Пётр-</a:t>
            </a:r>
            <a:r>
              <a:rPr lang="en-US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I</a:t>
            </a:r>
            <a:endParaRPr lang="ru-RU" sz="2800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Пётр в Голландии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Полтавская баталия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Гангутское сражение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Андреевский флаг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Петропавловская крепость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Академия наук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«Медный всадник»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260648"/>
            <a:ext cx="247696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Пётр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I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772816"/>
            <a:ext cx="432048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ru-RU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То академик, то герой,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ru-RU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То мореплаватель, то плотник,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ru-RU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Он всеобъемлющей душой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ru-RU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На троне вечный был работник. </a:t>
            </a:r>
            <a:endParaRPr lang="en-US" sz="3200" i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lang="en-US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                    (</a:t>
            </a:r>
            <a:r>
              <a:rPr lang="ru-RU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А.С.Пушкин)                           </a:t>
            </a:r>
            <a:r>
              <a:rPr lang="en-US" sz="3200" i="1" dirty="0">
                <a:ln w="19050">
                  <a:solidFill>
                    <a:srgbClr val="262F13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  </a:t>
            </a:r>
            <a:endParaRPr lang="ru-RU" sz="3200" i="1" dirty="0">
              <a:ln w="19050">
                <a:solidFill>
                  <a:srgbClr val="262F13"/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</a:endParaRPr>
          </a:p>
        </p:txBody>
      </p:sp>
      <p:pic>
        <p:nvPicPr>
          <p:cNvPr id="9222" name="Picture 6" descr="http://s018.radikal.ru/i518/1308/36/6dc7cb2fb8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54413" cy="499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496944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Пётр в Голландии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00808"/>
            <a:ext cx="58326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6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«Я ученик и нуждаюсь в учителях» , - вырезал Пётр  на  своей личной печати.</a:t>
            </a:r>
          </a:p>
        </p:txBody>
      </p:sp>
      <p:pic>
        <p:nvPicPr>
          <p:cNvPr id="10246" name="Picture 6" descr="http://s11.radikal.ru/i184/1006/ad/a5fb41fec05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1700808"/>
            <a:ext cx="302433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8" descr="http://chron.eduhmao.ru/img_3_27_0_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05263"/>
            <a:ext cx="3960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7416824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Полтавская баталия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27 июня 1709г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676456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Обращаясь к воинам перед битвой,  Пётр   сказал:  «Вы сражаетесь не за Петра, а за государство, ему  вверенное, за  Отечество…    А  о Петре ведайте,  что  ему  жизнь не дорога  жила бы только Россия во славе и благоденствии».</a:t>
            </a:r>
            <a:endParaRPr lang="ru-RU" sz="2800" b="1" i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11270" name="Picture 6" descr="http://www.rastut-goda.ru/images/image/image1/den_voinskoy_slavi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672408" cy="245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 descr="http://young.rzd.ru/dbmm/images/41/4080/4652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566281" cy="241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7848872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Петропавловская крепость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5240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Заложена Петром</a:t>
            </a:r>
            <a:r>
              <a:rPr lang="en-US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I</a:t>
            </a: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16 мая 1703г. </a:t>
            </a:r>
          </a:p>
          <a:p>
            <a:pPr algn="ctr">
              <a:defRPr/>
            </a:pPr>
            <a:r>
              <a:rPr lang="ru-RU" sz="28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Начало строительства крепости считается днём основания города.</a:t>
            </a: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12294" name="Picture 6" descr="http://slovare.coolreferat.com/%D1%81%D0%BB%D0%BE%D0%B2%D0%B0%D1%80%D1%8C/ref-5003_520742883-28192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196" y="3429000"/>
            <a:ext cx="459326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Picture 8" descr="http://hipway.ru/storage/hipway.avatar/travel_2424_4f9d86822006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875584" cy="290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260648"/>
            <a:ext cx="601913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Санкт-Петербург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4824536" cy="5475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Люблю тебя, Петра творенье,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Люблю твой строгий, стройный    вид,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Невы державное теченье,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Береговой её гранит,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Твоих оград узор чугунный,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Твоих задумчивых ночей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Прозрачный сумрак, блеск   безлунный,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Когда я в комнате моей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Пишу, читаю без лампады,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И ясны спящие громады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Пустынных улиц, и светла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Адмиралтейская игла…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2200" b="1" i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</a:rPr>
              <a:t>                                 (А.С.Пушкин)</a:t>
            </a:r>
          </a:p>
        </p:txBody>
      </p:sp>
      <p:pic>
        <p:nvPicPr>
          <p:cNvPr id="10244" name="Picture 9" descr="http://i054.radikal.ru/1003/ba/c348e3d4be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981075"/>
            <a:ext cx="1889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http://www.prikolyonline.com.ua/_ph/71/847833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365625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http://stat19.privet.ru/lr/0b175b5dff704d295242ba31d242d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65400"/>
            <a:ext cx="23018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535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Петровна Шемякина</dc:creator>
  <cp:lastModifiedBy>YANNA SHALYPINA</cp:lastModifiedBy>
  <cp:revision>40</cp:revision>
  <dcterms:created xsi:type="dcterms:W3CDTF">2005-01-21T07:56:47Z</dcterms:created>
  <dcterms:modified xsi:type="dcterms:W3CDTF">2014-07-06T14:05:48Z</dcterms:modified>
</cp:coreProperties>
</file>