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309" r:id="rId4"/>
    <p:sldId id="259" r:id="rId5"/>
    <p:sldId id="290" r:id="rId6"/>
    <p:sldId id="292" r:id="rId7"/>
    <p:sldId id="293" r:id="rId8"/>
    <p:sldId id="294" r:id="rId9"/>
    <p:sldId id="295" r:id="rId10"/>
    <p:sldId id="297" r:id="rId11"/>
    <p:sldId id="302" r:id="rId12"/>
    <p:sldId id="303" r:id="rId13"/>
    <p:sldId id="304" r:id="rId14"/>
    <p:sldId id="305" r:id="rId15"/>
    <p:sldId id="306" r:id="rId16"/>
    <p:sldId id="296" r:id="rId17"/>
    <p:sldId id="307" r:id="rId18"/>
    <p:sldId id="298" r:id="rId19"/>
    <p:sldId id="299" r:id="rId20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EAEA"/>
    <a:srgbClr val="1B9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36" autoAdjust="0"/>
    <p:restoredTop sz="94660" autoAdjust="0"/>
  </p:normalViewPr>
  <p:slideViewPr>
    <p:cSldViewPr>
      <p:cViewPr varScale="1">
        <p:scale>
          <a:sx n="84" d="100"/>
          <a:sy n="84" d="100"/>
        </p:scale>
        <p:origin x="-9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ru-RU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C8F46-E39D-49D4-A84A-7654BADA1FA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8210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8B5AB-FC1F-4292-8298-BB6F29F1FA1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7082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C1EB5A45-7AAC-4A0B-9F65-00800829EE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0178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65758-2D1F-4528-9C7A-93700FF64EC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197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EB9D1-C195-4B21-9E06-FC3A9775B7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3157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C4AB9-2175-4B68-8229-C37FB3124AB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190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A97AC-E65F-44F8-A825-95DF9E2ADAB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966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2CB22-FB2F-4C01-AE1E-FEC4332CEE9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6333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595BD-01E9-4F50-B142-E94BD777069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98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CE6E4-81DF-42C1-B1C2-461D63E2F1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8307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BFEBF-E867-48FB-A7DD-742F4966129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76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" r:id="rId15" imgW="6450794" imgH="952045" progId="Photoshop.Image.6">
                  <p:embed/>
                </p:oleObj>
              </mc:Choice>
              <mc:Fallback>
                <p:oleObj name="Image" r:id="rId15" imgW="6450794" imgH="952045" progId="Photoshop.Image.6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6988"/>
                        <a:ext cx="914400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altLang="ru-RU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CF68CB45-F59F-42C0-8828-1E5F7067C8CE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331640" y="332656"/>
            <a:ext cx="5867400" cy="1752600"/>
          </a:xfrm>
        </p:spPr>
        <p:txBody>
          <a:bodyPr/>
          <a:lstStyle/>
          <a:p>
            <a:pPr algn="ctr"/>
            <a:r>
              <a:rPr lang="ru-RU" altLang="ru-RU" sz="3200" dirty="0" smtClean="0"/>
              <a:t>Математика 3 класс</a:t>
            </a:r>
            <a:endParaRPr lang="en-US" altLang="ru-RU" sz="6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23528" y="2204864"/>
            <a:ext cx="8395320" cy="453008"/>
          </a:xfrm>
        </p:spPr>
        <p:txBody>
          <a:bodyPr/>
          <a:lstStyle/>
          <a:p>
            <a:r>
              <a:rPr lang="ru-RU" altLang="ru-RU" sz="3600" dirty="0" smtClean="0">
                <a:solidFill>
                  <a:srgbClr val="FF0000"/>
                </a:solidFill>
              </a:rPr>
              <a:t>Закрепление пройденного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0" y="3064445"/>
            <a:ext cx="3888432" cy="379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4581128"/>
            <a:ext cx="44644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Учитель начальных классов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МБОУ СОШ №14 г. Балей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Забайкальский край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Calibri"/>
              </a:rPr>
              <a:t>Чередниченко Валентина Ивановна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4020592" y="6089233"/>
            <a:ext cx="5555456" cy="7687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Реши задачу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</a:rPr>
              <a:t>. Масса бидона с молоком 27 кг. Если наполнить молоком половину бидона, то масса бидона с молоком будет равна 15 кг. Найди массу пустого бидона.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88" y="2348880"/>
            <a:ext cx="4488762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2708920"/>
            <a:ext cx="19861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9828" y="37170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 typeface="Arial"/>
              <a:buChar char="•"/>
            </a:pPr>
            <a:r>
              <a:rPr lang="ru-RU" sz="2400" b="1" dirty="0">
                <a:solidFill>
                  <a:srgbClr val="5F5757"/>
                </a:solidFill>
                <a:latin typeface="Tahoma"/>
              </a:rPr>
              <a:t>Решение</a:t>
            </a:r>
            <a:r>
              <a:rPr lang="ru-RU" sz="2400" b="1" dirty="0" smtClean="0">
                <a:solidFill>
                  <a:srgbClr val="5F5757"/>
                </a:solidFill>
                <a:latin typeface="Tahoma"/>
              </a:rPr>
              <a:t>:</a:t>
            </a:r>
          </a:p>
          <a:p>
            <a:pPr algn="l">
              <a:buFont typeface="Arial"/>
              <a:buChar char="•"/>
            </a:pPr>
            <a:r>
              <a:rPr lang="ru-RU" sz="2400" b="1" dirty="0" smtClean="0">
                <a:solidFill>
                  <a:srgbClr val="5F5757"/>
                </a:solidFill>
                <a:latin typeface="Tahoma"/>
              </a:rPr>
              <a:t>1</a:t>
            </a:r>
            <a:r>
              <a:rPr lang="ru-RU" sz="2400" b="1" dirty="0">
                <a:solidFill>
                  <a:srgbClr val="5F5757"/>
                </a:solidFill>
                <a:latin typeface="Tahoma"/>
              </a:rPr>
              <a:t>) 27 - 15 = 12 (кг) масса половины молока для полного бидона;</a:t>
            </a:r>
          </a:p>
          <a:p>
            <a:pPr algn="l">
              <a:buFont typeface="Arial"/>
              <a:buChar char="•"/>
            </a:pPr>
            <a:r>
              <a:rPr lang="ru-RU" sz="2400" b="1" dirty="0">
                <a:solidFill>
                  <a:srgbClr val="5F5757"/>
                </a:solidFill>
                <a:latin typeface="Tahoma"/>
              </a:rPr>
              <a:t>2) 15 - 12 = 3 (кг).</a:t>
            </a:r>
          </a:p>
          <a:p>
            <a:pPr algn="l">
              <a:buFont typeface="Arial"/>
              <a:buChar char="•"/>
            </a:pPr>
            <a:r>
              <a:rPr lang="ru-RU" sz="2400" b="1" dirty="0">
                <a:solidFill>
                  <a:srgbClr val="5F5757"/>
                </a:solidFill>
                <a:latin typeface="Tahoma"/>
              </a:rPr>
              <a:t>Ответ: масса бидона 3 кг</a:t>
            </a:r>
            <a:endParaRPr lang="ru-RU" sz="2400" b="1" i="0" dirty="0">
              <a:solidFill>
                <a:srgbClr val="5F5757"/>
              </a:solidFill>
              <a:effectLst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3794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3111" y="1250587"/>
            <a:ext cx="69573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1 час.20 мин. + 55 мин. = 2 час.15 мин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148064" y="1250587"/>
            <a:ext cx="2452401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0490" y="1916832"/>
            <a:ext cx="4108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1 час.20 мин. = 80 мин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491880" y="1916832"/>
            <a:ext cx="1368152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0861" y="2779872"/>
            <a:ext cx="5703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12 ц. 36 кг – 7 ц 78 кг = 4 ц 58 кг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850848" y="2891652"/>
            <a:ext cx="1586738" cy="37920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8684" y="3671494"/>
            <a:ext cx="3472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12 ц 36 кг = 1236 кг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3148277" y="3671494"/>
            <a:ext cx="864096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8685" y="4440231"/>
            <a:ext cx="3135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7 ц 78 кг = 778 кг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862370" y="4440231"/>
            <a:ext cx="666328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340768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1 час.27 мин. = 87 мин.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4860032" y="1340768"/>
            <a:ext cx="504056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359063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1 час.38 мин. = 98 мин.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004048" y="2359063"/>
            <a:ext cx="504056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7404" y="3167390"/>
            <a:ext cx="4309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000000"/>
                </a:solidFill>
                <a:latin typeface="arial"/>
              </a:rPr>
              <a:t>135 мин. = 2 час.15 мин</a:t>
            </a:r>
            <a:endParaRPr lang="ru-RU" sz="2800" b="1" dirty="0">
              <a:solidFill>
                <a:srgbClr val="1D528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033" y="3150539"/>
            <a:ext cx="23415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3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474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/>
              </a:rPr>
              <a:t>От города до села 25 км. Автомашина выехала из города и проехала по шоссе 18 км 500 м. Затем она свернула на просёлочную дорогу и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проехала ещё 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1 800 м. Какое расстояние до села ей осталось проехать? 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1512"/>
            <a:ext cx="3685406" cy="276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/>
              </a:rPr>
              <a:t> Масса трёх тыкв 33 кг. Масса одной из них равна 12 кг 300 г, масса другой тыквы 9 кг 800 г. Какова масса третьей тыквы?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480407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/>
              </a:rPr>
              <a:t>Уменьшите каждое из чисел: 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>
                <a:solidFill>
                  <a:srgbClr val="000000"/>
                </a:solidFill>
                <a:latin typeface="arial"/>
              </a:rPr>
              <a:t>457 296, 200 000, 180 400, 59 590 на </a:t>
            </a:r>
            <a:r>
              <a:rPr lang="ru-RU" sz="2800" b="1" dirty="0">
                <a:solidFill>
                  <a:srgbClr val="FF0000"/>
                </a:solidFill>
                <a:latin typeface="arial"/>
              </a:rPr>
              <a:t>5342.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85689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/>
              </a:rPr>
              <a:t> Сумма двух чисел равна 100 000. Одно из слагаемых 90 803. Чему равно другое слагаемое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?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8012" y="3645024"/>
            <a:ext cx="90359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/>
              </a:rPr>
              <a:t>. К какому числу надо прибавить 37 428, чтобы получить 86 513? 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97152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 Какое число следует вычесть из 1907, чтобы разность оказалось равной 374?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94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Вставь пропущенные цифры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pic>
        <p:nvPicPr>
          <p:cNvPr id="1054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17759152" cy="24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 bwMode="auto">
          <a:xfrm>
            <a:off x="395536" y="2445792"/>
            <a:ext cx="15121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2483768" y="2492896"/>
            <a:ext cx="151216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5001970" y="2492896"/>
            <a:ext cx="144016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7471403" y="2513525"/>
            <a:ext cx="125963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2745708" cy="18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8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7849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arial"/>
              </a:rPr>
              <a:t>На складе было 4 т сахарного песка. В один магазин отправили 1250 кг, во второй на 350 кг больше. Сколько сахара отправили в третий магазин, если на складе осталось 500 кг сахара?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3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676875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3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http://images.yandex.ru/yandsearch?text=%D0%BA%D0%B0%D1%80%D1%82%D0%B8%D0%BD%D0%B0%20%D0%B1%D0%B8%D0%B4%D0%BE%D0%BD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708920"/>
            <a:ext cx="496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http://www.umk-garmoniya.ru/about/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1971" y="33810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http://www.umk-garmoniya.ru/matemat/metod/tem_plan_mat_3.pdf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75836" y="4365104"/>
            <a:ext cx="7944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http://yandex.ru/yandsearch?text=%D1%83%D0%BC%D0%BA%20%D0%B3%D0%B0%D1%80%D0%BC%D0%BE%D0%BD%D0%B8%D1%8F%203%20%D0%BA%D0%BB%D0%B0%D1%81%D1%81&amp;lr=68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82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arial"/>
              </a:rPr>
              <a:t>Всем, всем добрый день! 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arial"/>
              </a:rPr>
              <a:t>Прочь с дороги наша лень! 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arial"/>
              </a:rPr>
              <a:t>Не мешай трудиться, 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  <a:latin typeface="arial"/>
              </a:rPr>
              <a:t>Не мешай учиться! 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8760"/>
            <a:ext cx="4448207" cy="3002726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89543"/>
            <a:ext cx="7128792" cy="6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6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ru-RU" smtClean="0"/>
              <a:t>www.themegallery.com</a:t>
            </a:r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ru-RU" smtClean="0"/>
              <a:t>Company Logo</a:t>
            </a:r>
            <a:endParaRPr lang="en-US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4864"/>
            <a:ext cx="4894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 9 999 +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90001 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= 100 000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915816" y="2204864"/>
            <a:ext cx="1008112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7700" y="2996952"/>
            <a:ext cx="4214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 6000 + 300 +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21 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= 6 321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851920" y="2996952"/>
            <a:ext cx="504056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2082" y="3883100"/>
            <a:ext cx="3805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100 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+ 100 = 300 – 100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712082" y="3883100"/>
            <a:ext cx="699678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941168"/>
            <a:ext cx="40102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 7 002 –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2 </a:t>
            </a:r>
            <a:r>
              <a:rPr lang="ru-RU" sz="2800" b="1" dirty="0">
                <a:solidFill>
                  <a:srgbClr val="000000"/>
                </a:solidFill>
                <a:latin typeface="arial"/>
              </a:rPr>
              <a:t>= 7000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249843" y="4941168"/>
            <a:ext cx="340058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9"/>
            <a:ext cx="7848872" cy="242640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Запиши число </a:t>
            </a:r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102 512 </a:t>
            </a: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виде суммы разрядных слагаемых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b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endParaRPr lang="en-US" altLang="ru-RU" dirty="0">
              <a:solidFill>
                <a:schemeClr val="accent1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ru-RU" alt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774771" y="1908899"/>
            <a:ext cx="4824413" cy="4088482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703" name="AutoShape 47"/>
          <p:cNvSpPr>
            <a:spLocks noChangeArrowheads="1"/>
          </p:cNvSpPr>
          <p:nvPr/>
        </p:nvSpPr>
        <p:spPr bwMode="ltGray">
          <a:xfrm rot="5400000" flipH="1">
            <a:off x="-2332969" y="2226606"/>
            <a:ext cx="4032251" cy="3296964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6000"/>
                </a:srgbClr>
              </a:gs>
              <a:gs pos="100000">
                <a:srgbClr val="1B9AD9">
                  <a:gamma/>
                  <a:tint val="3372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180528" y="4653136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Продолжи ряды чисел.</a:t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  82 395, 82 396, 82 397, …, …, …</a:t>
            </a:r>
            <a:b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  500 004, 500 003, 500 002, …, …, …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492861"/>
            <a:ext cx="67011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Запиши число 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964 230 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в виде суммы разрядных слагаемых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1D528D"/>
                </a:solidFill>
              </a:rPr>
              <a:t>Сравни числа.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r>
              <a:rPr lang="en-US" altLang="ru-RU" b="1" dirty="0" smtClean="0"/>
              <a:t> </a:t>
            </a:r>
            <a:endParaRPr lang="en-US" alt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84482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82 164 … 82 048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             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8127" y="2492896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484 703 … 484 730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         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980" y="3136612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89 183 … 80 282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6745" y="3939892"/>
            <a:ext cx="3584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235 176 … 48 209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79" y="1963692"/>
            <a:ext cx="4225041" cy="3265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Найди значения выражений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468560" y="1879543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   694 </a:t>
            </a:r>
            <a:r>
              <a:rPr lang="ru-RU" sz="2800" b="1" dirty="0">
                <a:solidFill>
                  <a:srgbClr val="000000"/>
                </a:solidFill>
              </a:rPr>
              <a:t>382 – 374 </a:t>
            </a:r>
            <a:r>
              <a:rPr lang="ru-RU" sz="2800" b="1" dirty="0" smtClean="0">
                <a:solidFill>
                  <a:srgbClr val="000000"/>
                </a:solidFill>
              </a:rPr>
              <a:t>927=319 455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         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468560" y="3005699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 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   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27963" y="2636913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442 305 + 75 </a:t>
            </a:r>
            <a:r>
              <a:rPr lang="ru-RU" sz="2800" b="1" dirty="0" smtClean="0">
                <a:solidFill>
                  <a:srgbClr val="000000"/>
                </a:solidFill>
              </a:rPr>
              <a:t>116=517 421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68560" y="3452521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694 382 – 374 </a:t>
            </a:r>
            <a:r>
              <a:rPr lang="ru-RU" sz="2800" b="1" dirty="0" smtClean="0">
                <a:solidFill>
                  <a:srgbClr val="000000"/>
                </a:solidFill>
              </a:rPr>
              <a:t>927= 319 455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538087" y="1912352"/>
            <a:ext cx="1368152" cy="5551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3419872" y="2701782"/>
            <a:ext cx="1440160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706700" y="3368475"/>
            <a:ext cx="1270343" cy="5847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2208888"/>
            <a:ext cx="2957957" cy="18681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077072"/>
            <a:ext cx="4248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28 706 + 13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049=41755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142043" y="4077072"/>
            <a:ext cx="1080120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4743562"/>
            <a:ext cx="4591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950 + 1 839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861=1840811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275856" y="4775996"/>
            <a:ext cx="1331640" cy="45835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707" y="5469634"/>
            <a:ext cx="4517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arial"/>
              </a:rPr>
              <a:t>619 001 – 36 </a:t>
            </a:r>
            <a:r>
              <a:rPr lang="ru-RU" sz="2800" b="1" dirty="0" smtClean="0">
                <a:solidFill>
                  <a:srgbClr val="000000"/>
                </a:solidFill>
                <a:latin typeface="arial"/>
              </a:rPr>
              <a:t>924=582077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 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3538087" y="5469634"/>
            <a:ext cx="1232624" cy="5232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Реши задачу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557" y="1412776"/>
            <a:ext cx="8596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3600" b="1" dirty="0"/>
              <a:t>После того как Женя купил 6 карандашей по 3 р., у него осталось 15 р. Сколько </a:t>
            </a:r>
            <a:r>
              <a:rPr lang="ru-RU" sz="3600" b="1" dirty="0" smtClean="0"/>
              <a:t>денег </a:t>
            </a:r>
            <a:r>
              <a:rPr lang="ru-RU" sz="3600" b="1" dirty="0"/>
              <a:t>было у Жени?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1491268" y="5788130"/>
            <a:ext cx="6120680" cy="0"/>
          </a:xfrm>
          <a:prstGeom prst="line">
            <a:avLst/>
          </a:prstGeom>
          <a:ln w="571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1491268" y="5800487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2303970" y="5827488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/>
          <p:nvPr/>
        </p:nvCxnSpPr>
        <p:spPr bwMode="auto">
          <a:xfrm>
            <a:off x="3078560" y="5823827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3755468" y="5807335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4428855" y="5847985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5076056" y="5847985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5652120" y="5832936"/>
            <a:ext cx="0" cy="1440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Прямоугольник 24"/>
          <p:cNvSpPr/>
          <p:nvPr/>
        </p:nvSpPr>
        <p:spPr>
          <a:xfrm>
            <a:off x="1808224" y="582382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15108" y="580733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44068" y="5827488"/>
            <a:ext cx="432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3</a:t>
            </a:r>
            <a:endParaRPr lang="ru-RU" dirty="0"/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55" y="5807335"/>
            <a:ext cx="517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47" y="5781829"/>
            <a:ext cx="517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6452483" y="585697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15</a:t>
            </a:r>
            <a:endParaRPr lang="ru-RU" dirty="0"/>
          </a:p>
        </p:txBody>
      </p:sp>
      <p:sp>
        <p:nvSpPr>
          <p:cNvPr id="29" name="Выгнутая вверх стрелка 28"/>
          <p:cNvSpPr/>
          <p:nvPr/>
        </p:nvSpPr>
        <p:spPr bwMode="auto">
          <a:xfrm>
            <a:off x="1491268" y="3915922"/>
            <a:ext cx="6623464" cy="187220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211965" y="3429000"/>
            <a:ext cx="548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 ?</a:t>
            </a:r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68" y="5823827"/>
            <a:ext cx="517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13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0" grpId="0"/>
      <p:bldP spid="27" grpId="0"/>
      <p:bldP spid="29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Проверим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3х6 = 18(руб.) - ?</a:t>
            </a:r>
          </a:p>
          <a:p>
            <a:r>
              <a:rPr lang="ru-RU" b="1" dirty="0" smtClean="0"/>
              <a:t>18+15=33(руб.)- ?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89" y="2440100"/>
            <a:ext cx="4687168" cy="401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Найди значения выражений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199856"/>
          </a:xfrm>
        </p:spPr>
        <p:txBody>
          <a:bodyPr/>
          <a:lstStyle/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  5 • 100 000 + 6 • 10 000 + 2 • 1 000 + 5 • 100 + 8 • 2=</a:t>
            </a: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  4 • 100 000 + 3 • 1 000 + 6 • 100 – 1= </a:t>
            </a:r>
          </a:p>
          <a:p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   8 • 100 000 + 7 • 10 000 + 4 • 9 – 3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 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9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е разводы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синие разводы</Template>
  <TotalTime>142</TotalTime>
  <Words>451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синие разводы</vt:lpstr>
      <vt:lpstr>Image</vt:lpstr>
      <vt:lpstr>Математика 3 класс</vt:lpstr>
      <vt:lpstr>Презентация PowerPoint</vt:lpstr>
      <vt:lpstr>Презентация PowerPoint</vt:lpstr>
      <vt:lpstr>Запиши число 102 512 в виде суммы разрядных слагаемых. </vt:lpstr>
      <vt:lpstr>Сравни числа.. </vt:lpstr>
      <vt:lpstr>Найди значения выражений.</vt:lpstr>
      <vt:lpstr>Реши задачу</vt:lpstr>
      <vt:lpstr>Проверим</vt:lpstr>
      <vt:lpstr>Найди значения выражений.</vt:lpstr>
      <vt:lpstr>Реши задачу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Вставь пропущенные цифры.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qew1</dc:creator>
  <cp:lastModifiedBy>qew1</cp:lastModifiedBy>
  <cp:revision>17</cp:revision>
  <dcterms:created xsi:type="dcterms:W3CDTF">2014-05-09T23:49:38Z</dcterms:created>
  <dcterms:modified xsi:type="dcterms:W3CDTF">2014-05-21T11:43:15Z</dcterms:modified>
</cp:coreProperties>
</file>