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58" r:id="rId22"/>
    <p:sldId id="260" r:id="rId23"/>
    <p:sldId id="259" r:id="rId24"/>
    <p:sldId id="261" r:id="rId25"/>
    <p:sldId id="262" r:id="rId26"/>
    <p:sldId id="263" r:id="rId27"/>
    <p:sldId id="264" r:id="rId28"/>
    <p:sldId id="265" r:id="rId29"/>
    <p:sldId id="286" r:id="rId30"/>
    <p:sldId id="287" r:id="rId31"/>
    <p:sldId id="289" r:id="rId32"/>
    <p:sldId id="288" r:id="rId33"/>
    <p:sldId id="290" r:id="rId34"/>
    <p:sldId id="292" r:id="rId35"/>
    <p:sldId id="293" r:id="rId36"/>
    <p:sldId id="294" r:id="rId37"/>
    <p:sldId id="295" r:id="rId38"/>
    <p:sldId id="299" r:id="rId39"/>
    <p:sldId id="296" r:id="rId40"/>
    <p:sldId id="297" r:id="rId41"/>
    <p:sldId id="298"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291" y="-7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712FF8F1-078D-4E99-BA89-3B870D493C52}" type="datetimeFigureOut">
              <a:rPr lang="ru-RU" smtClean="0"/>
              <a:pPr/>
              <a:t>16.02.2014</a:t>
            </a:fld>
            <a:endParaRPr lang="ru-RU"/>
          </a:p>
        </p:txBody>
      </p:sp>
      <p:sp>
        <p:nvSpPr>
          <p:cNvPr id="8" name="Slide Number Placeholder 7"/>
          <p:cNvSpPr>
            <a:spLocks noGrp="1"/>
          </p:cNvSpPr>
          <p:nvPr>
            <p:ph type="sldNum" sz="quarter" idx="11"/>
          </p:nvPr>
        </p:nvSpPr>
        <p:spPr/>
        <p:txBody>
          <a:bodyPr/>
          <a:lstStyle/>
          <a:p>
            <a:fld id="{15FB5EF3-CC00-48BF-B269-F2F10130EA6C}"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12FF8F1-078D-4E99-BA89-3B870D493C52}" type="datetimeFigureOut">
              <a:rPr lang="ru-RU" smtClean="0"/>
              <a:pPr/>
              <a:t>16.02.2014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5FB5EF3-CC00-48BF-B269-F2F10130EA6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12FF8F1-078D-4E99-BA89-3B870D493C52}" type="datetimeFigureOut">
              <a:rPr lang="ru-RU" smtClean="0"/>
              <a:pPr/>
              <a:t>16.02.2014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5FB5EF3-CC00-48BF-B269-F2F10130EA6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8"/>
          <p:cNvSpPr>
            <a:spLocks noGrp="1"/>
          </p:cNvSpPr>
          <p:nvPr>
            <p:ph type="dt" sz="half" idx="14"/>
          </p:nvPr>
        </p:nvSpPr>
        <p:spPr/>
        <p:txBody>
          <a:bodyPr/>
          <a:lstStyle/>
          <a:p>
            <a:fld id="{712FF8F1-078D-4E99-BA89-3B870D493C52}" type="datetimeFigureOut">
              <a:rPr lang="ru-RU" smtClean="0"/>
              <a:pPr/>
              <a:t>16.02.2014</a:t>
            </a:fld>
            <a:endParaRPr lang="ru-RU"/>
          </a:p>
        </p:txBody>
      </p:sp>
      <p:sp>
        <p:nvSpPr>
          <p:cNvPr id="10" name="Slide Number Placeholder 9"/>
          <p:cNvSpPr>
            <a:spLocks noGrp="1"/>
          </p:cNvSpPr>
          <p:nvPr>
            <p:ph type="sldNum" sz="quarter" idx="15"/>
          </p:nvPr>
        </p:nvSpPr>
        <p:spPr/>
        <p:txBody>
          <a:bodyPr/>
          <a:lstStyle/>
          <a:p>
            <a:fld id="{15FB5EF3-CC00-48BF-B269-F2F10130EA6C}" type="slidenum">
              <a:rPr lang="ru-RU" smtClean="0"/>
              <a:pPr/>
              <a:t>‹#›</a:t>
            </a:fld>
            <a:endParaRPr lang="ru-RU"/>
          </a:p>
        </p:txBody>
      </p:sp>
      <p:sp>
        <p:nvSpPr>
          <p:cNvPr id="11" name="Footer Placeholder 10"/>
          <p:cNvSpPr>
            <a:spLocks noGrp="1"/>
          </p:cNvSpPr>
          <p:nvPr>
            <p:ph type="ftr" sz="quarter" idx="16"/>
          </p:nvPr>
        </p:nvSpPr>
        <p:spPr/>
        <p:txBody>
          <a:bodyPr/>
          <a:lstStyle/>
          <a:p>
            <a:endParaRPr lang="ru-RU"/>
          </a:p>
        </p:txBody>
      </p:sp>
      <p:sp>
        <p:nvSpPr>
          <p:cNvPr id="12" name="Title 11"/>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ru-RU" smtClean="0"/>
              <a:t>Образец заголовка</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712FF8F1-078D-4E99-BA89-3B870D493C52}" type="datetimeFigureOut">
              <a:rPr lang="ru-RU" smtClean="0"/>
              <a:pPr/>
              <a:t>16.02.2014</a:t>
            </a:fld>
            <a:endParaRPr lang="ru-RU"/>
          </a:p>
        </p:txBody>
      </p:sp>
      <p:sp>
        <p:nvSpPr>
          <p:cNvPr id="8" name="Slide Number Placeholder 7"/>
          <p:cNvSpPr>
            <a:spLocks noGrp="1"/>
          </p:cNvSpPr>
          <p:nvPr>
            <p:ph type="sldNum" sz="quarter" idx="11"/>
          </p:nvPr>
        </p:nvSpPr>
        <p:spPr/>
        <p:txBody>
          <a:bodyPr/>
          <a:lstStyle/>
          <a:p>
            <a:fld id="{15FB5EF3-CC00-48BF-B269-F2F10130EA6C}"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0"/>
          </p:nvPr>
        </p:nvSpPr>
        <p:spPr/>
        <p:txBody>
          <a:bodyPr/>
          <a:lstStyle/>
          <a:p>
            <a:fld id="{712FF8F1-078D-4E99-BA89-3B870D493C52}" type="datetimeFigureOut">
              <a:rPr lang="ru-RU" smtClean="0"/>
              <a:pPr/>
              <a:t>16.02.2014</a:t>
            </a:fld>
            <a:endParaRPr lang="ru-RU"/>
          </a:p>
        </p:txBody>
      </p:sp>
      <p:sp>
        <p:nvSpPr>
          <p:cNvPr id="10" name="Slide Number Placeholder 9"/>
          <p:cNvSpPr>
            <a:spLocks noGrp="1"/>
          </p:cNvSpPr>
          <p:nvPr>
            <p:ph type="sldNum" sz="quarter" idx="11"/>
          </p:nvPr>
        </p:nvSpPr>
        <p:spPr/>
        <p:txBody>
          <a:bodyPr/>
          <a:lstStyle/>
          <a:p>
            <a:fld id="{15FB5EF3-CC00-48BF-B269-F2F10130EA6C}" type="slidenum">
              <a:rPr lang="ru-RU" smtClean="0"/>
              <a:pPr/>
              <a:t>‹#›</a:t>
            </a:fld>
            <a:endParaRPr lang="ru-RU"/>
          </a:p>
        </p:txBody>
      </p:sp>
      <p:sp>
        <p:nvSpPr>
          <p:cNvPr id="11" name="Footer Placeholder 10"/>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Date Placeholder 9"/>
          <p:cNvSpPr>
            <a:spLocks noGrp="1"/>
          </p:cNvSpPr>
          <p:nvPr>
            <p:ph type="dt" sz="half" idx="10"/>
          </p:nvPr>
        </p:nvSpPr>
        <p:spPr/>
        <p:txBody>
          <a:bodyPr/>
          <a:lstStyle/>
          <a:p>
            <a:fld id="{712FF8F1-078D-4E99-BA89-3B870D493C52}" type="datetimeFigureOut">
              <a:rPr lang="ru-RU" smtClean="0"/>
              <a:pPr/>
              <a:t>16.02.2014</a:t>
            </a:fld>
            <a:endParaRPr lang="ru-RU"/>
          </a:p>
        </p:txBody>
      </p:sp>
      <p:sp>
        <p:nvSpPr>
          <p:cNvPr id="11" name="Slide Number Placeholder 10"/>
          <p:cNvSpPr>
            <a:spLocks noGrp="1"/>
          </p:cNvSpPr>
          <p:nvPr>
            <p:ph type="sldNum" sz="quarter" idx="11"/>
          </p:nvPr>
        </p:nvSpPr>
        <p:spPr/>
        <p:txBody>
          <a:bodyPr/>
          <a:lstStyle/>
          <a:p>
            <a:fld id="{15FB5EF3-CC00-48BF-B269-F2F10130EA6C}" type="slidenum">
              <a:rPr lang="ru-RU" smtClean="0"/>
              <a:pPr/>
              <a:t>‹#›</a:t>
            </a:fld>
            <a:endParaRPr lang="ru-RU"/>
          </a:p>
        </p:txBody>
      </p:sp>
      <p:sp>
        <p:nvSpPr>
          <p:cNvPr id="12" name="Footer Placeholder 11"/>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712FF8F1-078D-4E99-BA89-3B870D493C52}" type="datetimeFigureOut">
              <a:rPr lang="ru-RU" smtClean="0"/>
              <a:pPr/>
              <a:t>16.02.2014</a:t>
            </a:fld>
            <a:endParaRPr lang="ru-RU"/>
          </a:p>
        </p:txBody>
      </p:sp>
      <p:sp>
        <p:nvSpPr>
          <p:cNvPr id="5" name="Title 4"/>
          <p:cNvSpPr>
            <a:spLocks noGrp="1"/>
          </p:cNvSpPr>
          <p:nvPr>
            <p:ph type="title"/>
          </p:nvPr>
        </p:nvSpPr>
        <p:spPr/>
        <p:txBody>
          <a:bodyPr/>
          <a:lstStyle/>
          <a:p>
            <a:r>
              <a:rPr lang="ru-RU" smtClean="0"/>
              <a:t>Образец заголовка</a:t>
            </a:r>
            <a:endParaRPr lang="en-US" dirty="0"/>
          </a:p>
        </p:txBody>
      </p:sp>
      <p:sp>
        <p:nvSpPr>
          <p:cNvPr id="4" name="Slide Number Placeholder 3"/>
          <p:cNvSpPr>
            <a:spLocks noGrp="1"/>
          </p:cNvSpPr>
          <p:nvPr>
            <p:ph type="sldNum" sz="quarter" idx="11"/>
          </p:nvPr>
        </p:nvSpPr>
        <p:spPr/>
        <p:txBody>
          <a:bodyPr/>
          <a:lstStyle/>
          <a:p>
            <a:fld id="{15FB5EF3-CC00-48BF-B269-F2F10130EA6C}" type="slidenum">
              <a:rPr lang="ru-RU" smtClean="0"/>
              <a:pPr/>
              <a:t>‹#›</a:t>
            </a:fld>
            <a:endParaRPr lang="ru-RU"/>
          </a:p>
        </p:txBody>
      </p:sp>
      <p:sp>
        <p:nvSpPr>
          <p:cNvPr id="6" name="Footer Placeholder 5"/>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FF8F1-078D-4E99-BA89-3B870D493C52}" type="datetimeFigureOut">
              <a:rPr lang="ru-RU" smtClean="0"/>
              <a:pPr/>
              <a:t>16.02.2014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5FB5EF3-CC00-48BF-B269-F2F10130EA6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712FF8F1-078D-4E99-BA89-3B870D493C52}" type="datetimeFigureOut">
              <a:rPr lang="ru-RU" smtClean="0"/>
              <a:pPr/>
              <a:t>16.02.2014</a:t>
            </a:fld>
            <a:endParaRPr lang="ru-RU"/>
          </a:p>
        </p:txBody>
      </p:sp>
      <p:sp>
        <p:nvSpPr>
          <p:cNvPr id="9" name="Slide Number Placeholder 8"/>
          <p:cNvSpPr>
            <a:spLocks noGrp="1"/>
          </p:cNvSpPr>
          <p:nvPr>
            <p:ph type="sldNum" sz="quarter" idx="11"/>
          </p:nvPr>
        </p:nvSpPr>
        <p:spPr/>
        <p:txBody>
          <a:bodyPr/>
          <a:lstStyle/>
          <a:p>
            <a:fld id="{15FB5EF3-CC00-48BF-B269-F2F10130EA6C}" type="slidenum">
              <a:rPr lang="ru-RU" smtClean="0"/>
              <a:pPr/>
              <a:t>‹#›</a:t>
            </a:fld>
            <a:endParaRPr lang="ru-RU"/>
          </a:p>
        </p:txBody>
      </p:sp>
      <p:sp>
        <p:nvSpPr>
          <p:cNvPr id="10" name="Footer Placeholder 9"/>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ru-RU" smtClean="0"/>
              <a:t>Образец заголовка</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712FF8F1-078D-4E99-BA89-3B870D493C52}" type="datetimeFigureOut">
              <a:rPr lang="ru-RU" smtClean="0"/>
              <a:pPr/>
              <a:t>16.02.2014</a:t>
            </a:fld>
            <a:endParaRPr lang="ru-RU"/>
          </a:p>
        </p:txBody>
      </p:sp>
      <p:sp>
        <p:nvSpPr>
          <p:cNvPr id="9" name="Slide Number Placeholder 8"/>
          <p:cNvSpPr>
            <a:spLocks noGrp="1"/>
          </p:cNvSpPr>
          <p:nvPr>
            <p:ph type="sldNum" sz="quarter" idx="11"/>
          </p:nvPr>
        </p:nvSpPr>
        <p:spPr/>
        <p:txBody>
          <a:bodyPr/>
          <a:lstStyle/>
          <a:p>
            <a:fld id="{15FB5EF3-CC00-48BF-B269-F2F10130EA6C}" type="slidenum">
              <a:rPr lang="ru-RU" smtClean="0"/>
              <a:pPr/>
              <a:t>‹#›</a:t>
            </a:fld>
            <a:endParaRPr lang="ru-RU"/>
          </a:p>
        </p:txBody>
      </p:sp>
      <p:sp>
        <p:nvSpPr>
          <p:cNvPr id="10" name="Footer Placeholder 9"/>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712FF8F1-078D-4E99-BA89-3B870D493C52}" type="datetimeFigureOut">
              <a:rPr lang="ru-RU" smtClean="0"/>
              <a:pPr/>
              <a:t>16.02.2014</a:t>
            </a:fld>
            <a:endParaRPr lang="ru-RU"/>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ru-RU"/>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15FB5EF3-CC00-48BF-B269-F2F10130EA6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011-015-3-gruppa-Svjaschennoe-sooruzhenie-iudeev-sinagoga.jpg"/>
          <p:cNvPicPr>
            <a:picLocks noChangeAspect="1"/>
          </p:cNvPicPr>
          <p:nvPr/>
        </p:nvPicPr>
        <p:blipFill>
          <a:blip r:embed="rId2" cstate="print"/>
          <a:stretch>
            <a:fillRect/>
          </a:stretch>
        </p:blipFill>
        <p:spPr>
          <a:xfrm>
            <a:off x="1907704" y="476672"/>
            <a:ext cx="6746203" cy="5760640"/>
          </a:xfrm>
          <a:prstGeom prst="rect">
            <a:avLst/>
          </a:prstGeom>
          <a:ln w="19050">
            <a:solidFill>
              <a:schemeClr val="bg1"/>
            </a:solidFill>
          </a:ln>
        </p:spPr>
      </p:pic>
      <p:sp>
        <p:nvSpPr>
          <p:cNvPr id="2" name="TextBox 1"/>
          <p:cNvSpPr txBox="1"/>
          <p:nvPr/>
        </p:nvSpPr>
        <p:spPr>
          <a:xfrm>
            <a:off x="539552" y="548680"/>
            <a:ext cx="761747" cy="5909310"/>
          </a:xfrm>
          <a:prstGeom prst="rect">
            <a:avLst/>
          </a:prstGeom>
          <a:noFill/>
        </p:spPr>
        <p:txBody>
          <a:bodyPr wrap="none" rtlCol="0">
            <a:spAutoFit/>
          </a:bodyPr>
          <a:lstStyle/>
          <a:p>
            <a:r>
              <a:rPr lang="ru-RU" sz="5400" dirty="0" smtClean="0">
                <a:latin typeface="Arial" pitchFamily="34" charset="0"/>
                <a:cs typeface="Arial" pitchFamily="34" charset="0"/>
              </a:rPr>
              <a:t>И</a:t>
            </a:r>
            <a:br>
              <a:rPr lang="ru-RU" sz="5400" dirty="0" smtClean="0">
                <a:latin typeface="Arial" pitchFamily="34" charset="0"/>
                <a:cs typeface="Arial" pitchFamily="34" charset="0"/>
              </a:rPr>
            </a:br>
            <a:r>
              <a:rPr lang="ru-RU" sz="5400" dirty="0" smtClean="0">
                <a:latin typeface="Arial" pitchFamily="34" charset="0"/>
                <a:cs typeface="Arial" pitchFamily="34" charset="0"/>
              </a:rPr>
              <a:t>У</a:t>
            </a:r>
            <a:br>
              <a:rPr lang="ru-RU" sz="5400" dirty="0" smtClean="0">
                <a:latin typeface="Arial" pitchFamily="34" charset="0"/>
                <a:cs typeface="Arial" pitchFamily="34" charset="0"/>
              </a:rPr>
            </a:br>
            <a:r>
              <a:rPr lang="ru-RU" sz="5400" dirty="0" smtClean="0">
                <a:latin typeface="Arial" pitchFamily="34" charset="0"/>
                <a:cs typeface="Arial" pitchFamily="34" charset="0"/>
              </a:rPr>
              <a:t>Д</a:t>
            </a:r>
            <a:br>
              <a:rPr lang="ru-RU" sz="5400" dirty="0" smtClean="0">
                <a:latin typeface="Arial" pitchFamily="34" charset="0"/>
                <a:cs typeface="Arial" pitchFamily="34" charset="0"/>
              </a:rPr>
            </a:br>
            <a:r>
              <a:rPr lang="ru-RU" sz="5400" dirty="0" smtClean="0">
                <a:latin typeface="Arial" pitchFamily="34" charset="0"/>
                <a:cs typeface="Arial" pitchFamily="34" charset="0"/>
              </a:rPr>
              <a:t>А</a:t>
            </a:r>
            <a:br>
              <a:rPr lang="ru-RU" sz="5400" dirty="0" smtClean="0">
                <a:latin typeface="Arial" pitchFamily="34" charset="0"/>
                <a:cs typeface="Arial" pitchFamily="34" charset="0"/>
              </a:rPr>
            </a:br>
            <a:r>
              <a:rPr lang="ru-RU" sz="5400" dirty="0" smtClean="0">
                <a:latin typeface="Arial" pitchFamily="34" charset="0"/>
                <a:cs typeface="Arial" pitchFamily="34" charset="0"/>
              </a:rPr>
              <a:t>И</a:t>
            </a:r>
            <a:br>
              <a:rPr lang="ru-RU" sz="5400" dirty="0" smtClean="0">
                <a:latin typeface="Arial" pitchFamily="34" charset="0"/>
                <a:cs typeface="Arial" pitchFamily="34" charset="0"/>
              </a:rPr>
            </a:br>
            <a:r>
              <a:rPr lang="ru-RU" sz="5400" dirty="0" smtClean="0">
                <a:latin typeface="Arial" pitchFamily="34" charset="0"/>
                <a:cs typeface="Arial" pitchFamily="34" charset="0"/>
              </a:rPr>
              <a:t>З</a:t>
            </a:r>
            <a:br>
              <a:rPr lang="ru-RU" sz="5400" dirty="0" smtClean="0">
                <a:latin typeface="Arial" pitchFamily="34" charset="0"/>
                <a:cs typeface="Arial" pitchFamily="34" charset="0"/>
              </a:rPr>
            </a:br>
            <a:r>
              <a:rPr lang="ru-RU" sz="5400" dirty="0" smtClean="0">
                <a:latin typeface="Arial" pitchFamily="34" charset="0"/>
                <a:cs typeface="Arial" pitchFamily="34" charset="0"/>
              </a:rPr>
              <a:t>М</a:t>
            </a:r>
            <a:endParaRPr lang="ru-RU" sz="5400" dirty="0">
              <a:latin typeface="Arial" pitchFamily="34" charset="0"/>
              <a:cs typeface="Arial" pitchFamily="34" charset="0"/>
            </a:endParaRPr>
          </a:p>
        </p:txBody>
      </p:sp>
    </p:spTree>
    <p:extLst>
      <p:ext uri="{BB962C8B-B14F-4D97-AF65-F5344CB8AC3E}">
        <p14:creationId xmlns:p14="http://schemas.microsoft.com/office/powerpoint/2010/main" xmlns="" val="27228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рождение моисея.jpg"/>
          <p:cNvPicPr>
            <a:picLocks noGrp="1" noChangeAspect="1"/>
          </p:cNvPicPr>
          <p:nvPr>
            <p:ph idx="4294967295"/>
          </p:nvPr>
        </p:nvPicPr>
        <p:blipFill>
          <a:blip r:embed="rId2" cstate="print"/>
          <a:stretch>
            <a:fillRect/>
          </a:stretch>
        </p:blipFill>
        <p:spPr>
          <a:xfrm>
            <a:off x="251520" y="260648"/>
            <a:ext cx="8640960" cy="3185144"/>
          </a:xfrm>
          <a:prstGeom prst="rect">
            <a:avLst/>
          </a:prstGeom>
          <a:ln w="19050">
            <a:solidFill>
              <a:schemeClr val="bg1"/>
            </a:solidFill>
          </a:ln>
        </p:spPr>
      </p:pic>
      <p:sp>
        <p:nvSpPr>
          <p:cNvPr id="7" name="TextBox 6"/>
          <p:cNvSpPr txBox="1"/>
          <p:nvPr/>
        </p:nvSpPr>
        <p:spPr>
          <a:xfrm>
            <a:off x="192912" y="3429000"/>
            <a:ext cx="8712968" cy="3785652"/>
          </a:xfrm>
          <a:prstGeom prst="rect">
            <a:avLst/>
          </a:prstGeom>
          <a:noFill/>
        </p:spPr>
        <p:txBody>
          <a:bodyPr wrap="square" rtlCol="0">
            <a:spAutoFit/>
          </a:bodyPr>
          <a:lstStyle/>
          <a:p>
            <a:pPr algn="just"/>
            <a:r>
              <a:rPr lang="ru-RU" sz="2000" b="1" dirty="0" smtClean="0">
                <a:solidFill>
                  <a:schemeClr val="bg1"/>
                </a:solidFill>
                <a:latin typeface="Arial" pitchFamily="34" charset="0"/>
                <a:cs typeface="Arial" pitchFamily="34" charset="0"/>
              </a:rPr>
              <a:t>Иосиф умер, к власти в Египте пришел новый фараон. Он, опасаясь, что евреи примкнут к врагам Египта, превратил их в рабов. Евреи с утра до ночи трудились на стройках и на полях, но их становилось все больше и тогда фараон приказал умерщвлять всех младенцев мужского пола. Одна еврейка, чтобы спасти своего сына, сплела корзинку из прутьев, положила туда мальчика и спрятала в камышах на берегу Нила. Через некоторое время на берег пришла царевна  со своими служанками и нашла прекрасного младенца. Ей стало жаль его и она забрала его во дворец, где он вырос вместе с царскими детьми. Она назвала его Моисеем.</a:t>
            </a:r>
          </a:p>
          <a:p>
            <a:endParaRPr lang="ru-RU" sz="2000" b="1" dirty="0">
              <a:solidFill>
                <a:schemeClr val="bg1"/>
              </a:solidFill>
            </a:endParaRPr>
          </a:p>
        </p:txBody>
      </p:sp>
    </p:spTree>
    <p:extLst>
      <p:ext uri="{BB962C8B-B14F-4D97-AF65-F5344CB8AC3E}">
        <p14:creationId xmlns:p14="http://schemas.microsoft.com/office/powerpoint/2010/main" xmlns="" val="418696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516" y="3579765"/>
            <a:ext cx="8640960" cy="3170099"/>
          </a:xfrm>
          <a:prstGeom prst="rect">
            <a:avLst/>
          </a:prstGeom>
          <a:noFill/>
        </p:spPr>
        <p:txBody>
          <a:bodyPr wrap="square" rtlCol="0">
            <a:spAutoFit/>
          </a:bodyPr>
          <a:lstStyle/>
          <a:p>
            <a:pPr algn="just"/>
            <a:r>
              <a:rPr lang="ru-RU" sz="2000" b="1" dirty="0" smtClean="0">
                <a:solidFill>
                  <a:schemeClr val="bg1"/>
                </a:solidFill>
                <a:latin typeface="Arial" pitchFamily="34" charset="0"/>
                <a:cs typeface="Arial" pitchFamily="34" charset="0"/>
              </a:rPr>
              <a:t>Когда Моисей вырос, то однажды увидел, как надсмотрщик издевается над евреями и убил его. Затем вырыл яму в песке и закопал. Но фараон узнал об этом и захотел лишить жизни Моисея. Моисей бежал в другую страну. Однажды Моисей пас овец около горы, на которой рос кустарник. Вдруг Моисей увидел, что один куст пылает пламенем, но при этом все его листики целы и услышал голос «Я Бог отцов твоих. Я вижу как тяжело израильтянам в Египте, я слышу вопли их и решил спасти их. Моисей, иди в Египет и выведи из Египта народ Мой, детей Израиля и введи их в землю </a:t>
            </a:r>
            <a:r>
              <a:rPr lang="ru-RU" sz="2000" b="1" dirty="0" err="1" smtClean="0">
                <a:solidFill>
                  <a:schemeClr val="bg1"/>
                </a:solidFill>
                <a:latin typeface="Arial" pitchFamily="34" charset="0"/>
                <a:cs typeface="Arial" pitchFamily="34" charset="0"/>
              </a:rPr>
              <a:t>ханаанскую</a:t>
            </a:r>
            <a:r>
              <a:rPr lang="ru-RU" sz="2000" b="1" dirty="0" smtClean="0">
                <a:solidFill>
                  <a:schemeClr val="bg1"/>
                </a:solidFill>
                <a:latin typeface="Arial" pitchFamily="34" charset="0"/>
                <a:cs typeface="Arial" pitchFamily="34" charset="0"/>
              </a:rPr>
              <a:t>, где течет мед и молоко»</a:t>
            </a:r>
            <a:endParaRPr lang="ru-RU" sz="2000" b="1" dirty="0">
              <a:solidFill>
                <a:schemeClr val="bg1"/>
              </a:solidFill>
              <a:latin typeface="Arial" pitchFamily="34" charset="0"/>
              <a:cs typeface="Arial" pitchFamily="34" charset="0"/>
            </a:endParaRPr>
          </a:p>
        </p:txBody>
      </p:sp>
      <p:pic>
        <p:nvPicPr>
          <p:cNvPr id="6" name="Рисунок 5" descr="моисей и куст.jpg"/>
          <p:cNvPicPr>
            <a:picLocks noChangeAspect="1"/>
          </p:cNvPicPr>
          <p:nvPr/>
        </p:nvPicPr>
        <p:blipFill>
          <a:blip r:embed="rId2" cstate="print"/>
          <a:stretch>
            <a:fillRect/>
          </a:stretch>
        </p:blipFill>
        <p:spPr>
          <a:xfrm>
            <a:off x="236516" y="260648"/>
            <a:ext cx="8640960" cy="3312368"/>
          </a:xfrm>
          <a:prstGeom prst="rect">
            <a:avLst/>
          </a:prstGeom>
          <a:ln w="19050">
            <a:solidFill>
              <a:schemeClr val="bg1"/>
            </a:solidFill>
          </a:ln>
        </p:spPr>
      </p:pic>
    </p:spTree>
    <p:extLst>
      <p:ext uri="{BB962C8B-B14F-4D97-AF65-F5344CB8AC3E}">
        <p14:creationId xmlns:p14="http://schemas.microsoft.com/office/powerpoint/2010/main" xmlns="" val="3752359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есять казней.jpg"/>
          <p:cNvPicPr>
            <a:picLocks noChangeAspect="1"/>
          </p:cNvPicPr>
          <p:nvPr/>
        </p:nvPicPr>
        <p:blipFill>
          <a:blip r:embed="rId2" cstate="print"/>
          <a:stretch>
            <a:fillRect/>
          </a:stretch>
        </p:blipFill>
        <p:spPr>
          <a:xfrm>
            <a:off x="179512" y="764704"/>
            <a:ext cx="3672408" cy="4608512"/>
          </a:xfrm>
          <a:prstGeom prst="rect">
            <a:avLst/>
          </a:prstGeom>
          <a:ln>
            <a:solidFill>
              <a:schemeClr val="bg1"/>
            </a:solidFill>
          </a:ln>
        </p:spPr>
      </p:pic>
      <p:sp>
        <p:nvSpPr>
          <p:cNvPr id="5" name="TextBox 4"/>
          <p:cNvSpPr txBox="1"/>
          <p:nvPr/>
        </p:nvSpPr>
        <p:spPr>
          <a:xfrm>
            <a:off x="3923928" y="116632"/>
            <a:ext cx="5112568" cy="7171194"/>
          </a:xfrm>
          <a:prstGeom prst="rect">
            <a:avLst/>
          </a:prstGeom>
          <a:noFill/>
        </p:spPr>
        <p:txBody>
          <a:bodyPr wrap="square" rtlCol="0">
            <a:spAutoFit/>
          </a:bodyPr>
          <a:lstStyle/>
          <a:p>
            <a:pPr algn="just"/>
            <a:r>
              <a:rPr lang="ru-RU" sz="2000" b="1" dirty="0" smtClean="0">
                <a:solidFill>
                  <a:schemeClr val="bg1"/>
                </a:solidFill>
                <a:latin typeface="Arial" pitchFamily="34" charset="0"/>
                <a:cs typeface="Arial" pitchFamily="34" charset="0"/>
              </a:rPr>
              <a:t>Моисей пришел в Египет, но фараон отказался отпускать </a:t>
            </a:r>
            <a:r>
              <a:rPr lang="ru-RU" sz="2000" b="1" dirty="0" smtClean="0">
                <a:solidFill>
                  <a:schemeClr val="bg1"/>
                </a:solidFill>
                <a:latin typeface="Arial" pitchFamily="34" charset="0"/>
                <a:cs typeface="Arial" pitchFamily="34" charset="0"/>
              </a:rPr>
              <a:t>евреев</a:t>
            </a:r>
            <a:r>
              <a:rPr lang="ru-RU" sz="2000" b="1" dirty="0" smtClean="0">
                <a:solidFill>
                  <a:schemeClr val="bg1"/>
                </a:solidFill>
                <a:latin typeface="Arial" pitchFamily="34" charset="0"/>
                <a:cs typeface="Arial" pitchFamily="34" charset="0"/>
              </a:rPr>
              <a:t>. Тогда Бог наслал на египтян десять страшных бедствий, которые стали называться казнями египетскими:</a:t>
            </a:r>
          </a:p>
          <a:p>
            <a:pPr algn="just">
              <a:buFontTx/>
              <a:buChar char="-"/>
            </a:pPr>
            <a:r>
              <a:rPr lang="ru-RU" sz="2000" b="1" dirty="0" smtClean="0">
                <a:solidFill>
                  <a:schemeClr val="bg1"/>
                </a:solidFill>
                <a:latin typeface="Arial" pitchFamily="34" charset="0"/>
                <a:cs typeface="Arial" pitchFamily="34" charset="0"/>
              </a:rPr>
              <a:t>Сначала вода в реке превратилась в кровь, и египтяне могли пить ее;</a:t>
            </a:r>
          </a:p>
          <a:p>
            <a:pPr algn="just">
              <a:buFontTx/>
              <a:buChar char="-"/>
            </a:pPr>
            <a:r>
              <a:rPr lang="ru-RU" sz="2000" b="1" dirty="0" smtClean="0">
                <a:solidFill>
                  <a:schemeClr val="bg1"/>
                </a:solidFill>
                <a:latin typeface="Arial" pitchFamily="34" charset="0"/>
                <a:cs typeface="Arial" pitchFamily="34" charset="0"/>
              </a:rPr>
              <a:t>Из всех щелей выползали лягушки и жабы, вползали в дома, в горшки с кушаньем</a:t>
            </a:r>
          </a:p>
          <a:p>
            <a:pPr algn="just">
              <a:buFontTx/>
              <a:buChar char="-"/>
            </a:pPr>
            <a:r>
              <a:rPr lang="ru-RU" sz="2000" b="1" dirty="0" smtClean="0">
                <a:solidFill>
                  <a:schemeClr val="bg1"/>
                </a:solidFill>
                <a:latin typeface="Arial" pitchFamily="34" charset="0"/>
                <a:cs typeface="Arial" pitchFamily="34" charset="0"/>
              </a:rPr>
              <a:t> вся пыль дорог обратилась в маленьких, кусающихся мошек</a:t>
            </a:r>
          </a:p>
          <a:p>
            <a:pPr algn="just">
              <a:buFontTx/>
              <a:buChar char="-"/>
            </a:pPr>
            <a:r>
              <a:rPr lang="ru-RU" sz="2000" b="1" dirty="0" smtClean="0">
                <a:solidFill>
                  <a:schemeClr val="bg1"/>
                </a:solidFill>
                <a:latin typeface="Arial" pitchFamily="34" charset="0"/>
                <a:cs typeface="Arial" pitchFamily="34" charset="0"/>
              </a:rPr>
              <a:t>Появились слепни и большие мухи</a:t>
            </a:r>
          </a:p>
          <a:p>
            <a:pPr algn="just">
              <a:buFontTx/>
              <a:buChar char="-"/>
            </a:pPr>
            <a:r>
              <a:rPr lang="ru-RU" sz="2000" b="1" dirty="0" smtClean="0">
                <a:solidFill>
                  <a:schemeClr val="bg1"/>
                </a:solidFill>
                <a:latin typeface="Arial" pitchFamily="34" charset="0"/>
                <a:cs typeface="Arial" pitchFamily="34" charset="0"/>
              </a:rPr>
              <a:t>Напал мор на домашний скот</a:t>
            </a:r>
          </a:p>
          <a:p>
            <a:pPr algn="just">
              <a:buFontTx/>
              <a:buChar char="-"/>
            </a:pPr>
            <a:r>
              <a:rPr lang="ru-RU" sz="2000" b="1" dirty="0" smtClean="0">
                <a:solidFill>
                  <a:schemeClr val="bg1"/>
                </a:solidFill>
                <a:latin typeface="Arial" pitchFamily="34" charset="0"/>
                <a:cs typeface="Arial" pitchFamily="34" charset="0"/>
              </a:rPr>
              <a:t>На людях и животных появились нарывы, от которых было очень больно</a:t>
            </a:r>
          </a:p>
          <a:p>
            <a:pPr algn="just">
              <a:buFontTx/>
              <a:buChar char="-"/>
            </a:pPr>
            <a:r>
              <a:rPr lang="ru-RU" sz="2000" b="1" dirty="0" smtClean="0">
                <a:solidFill>
                  <a:schemeClr val="bg1"/>
                </a:solidFill>
                <a:latin typeface="Arial" pitchFamily="34" charset="0"/>
                <a:cs typeface="Arial" pitchFamily="34" charset="0"/>
              </a:rPr>
              <a:t>Началась </a:t>
            </a:r>
            <a:r>
              <a:rPr lang="ru-RU" sz="2000" b="1" dirty="0" smtClean="0">
                <a:solidFill>
                  <a:schemeClr val="bg1"/>
                </a:solidFill>
                <a:latin typeface="Arial" pitchFamily="34" charset="0"/>
                <a:cs typeface="Arial" pitchFamily="34" charset="0"/>
              </a:rPr>
              <a:t>буря </a:t>
            </a:r>
            <a:r>
              <a:rPr lang="ru-RU" sz="2000" b="1" dirty="0" smtClean="0">
                <a:solidFill>
                  <a:schemeClr val="bg1"/>
                </a:solidFill>
                <a:latin typeface="Arial" pitchFamily="34" charset="0"/>
                <a:cs typeface="Arial" pitchFamily="34" charset="0"/>
              </a:rPr>
              <a:t>с градом</a:t>
            </a:r>
          </a:p>
          <a:p>
            <a:pPr algn="just">
              <a:buFontTx/>
              <a:buChar char="-"/>
            </a:pPr>
            <a:r>
              <a:rPr lang="ru-RU" sz="2000" b="1" dirty="0" smtClean="0">
                <a:solidFill>
                  <a:schemeClr val="bg1"/>
                </a:solidFill>
                <a:latin typeface="Arial" pitchFamily="34" charset="0"/>
                <a:cs typeface="Arial" pitchFamily="34" charset="0"/>
              </a:rPr>
              <a:t>Нашествие прожорливой саранчи, которая уничтожила все посевы</a:t>
            </a:r>
          </a:p>
          <a:p>
            <a:pPr algn="just">
              <a:buFontTx/>
              <a:buChar char="-"/>
            </a:pPr>
            <a:r>
              <a:rPr lang="ru-RU" sz="2000" b="1" dirty="0" smtClean="0">
                <a:solidFill>
                  <a:schemeClr val="bg1"/>
                </a:solidFill>
                <a:latin typeface="Arial" pitchFamily="34" charset="0"/>
                <a:cs typeface="Arial" pitchFamily="34" charset="0"/>
              </a:rPr>
              <a:t>Тьма опустилась на Египет и никто не мог видеть друг друга.</a:t>
            </a:r>
          </a:p>
          <a:p>
            <a:pPr>
              <a:buFontTx/>
              <a:buChar char="-"/>
            </a:pPr>
            <a:endParaRPr lang="ru-RU" sz="2000" b="1" dirty="0">
              <a:solidFill>
                <a:schemeClr val="bg1"/>
              </a:solidFill>
            </a:endParaRPr>
          </a:p>
        </p:txBody>
      </p:sp>
    </p:spTree>
    <p:extLst>
      <p:ext uri="{BB962C8B-B14F-4D97-AF65-F5344CB8AC3E}">
        <p14:creationId xmlns:p14="http://schemas.microsoft.com/office/powerpoint/2010/main" xmlns="" val="4048069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rnson.jpg"/>
          <p:cNvPicPr>
            <a:picLocks noGrp="1" noChangeAspect="1"/>
          </p:cNvPicPr>
          <p:nvPr>
            <p:ph idx="4294967295"/>
          </p:nvPr>
        </p:nvPicPr>
        <p:blipFill>
          <a:blip r:embed="rId2" cstate="print"/>
          <a:stretch>
            <a:fillRect/>
          </a:stretch>
        </p:blipFill>
        <p:spPr>
          <a:xfrm>
            <a:off x="1187624" y="260648"/>
            <a:ext cx="6610350" cy="4067175"/>
          </a:xfrm>
          <a:prstGeom prst="rect">
            <a:avLst/>
          </a:prstGeom>
          <a:ln w="19050">
            <a:solidFill>
              <a:schemeClr val="bg1"/>
            </a:solidFill>
          </a:ln>
        </p:spPr>
      </p:pic>
      <p:sp>
        <p:nvSpPr>
          <p:cNvPr id="5" name="TextBox 4"/>
          <p:cNvSpPr txBox="1"/>
          <p:nvPr/>
        </p:nvSpPr>
        <p:spPr>
          <a:xfrm>
            <a:off x="683568" y="4303455"/>
            <a:ext cx="7920880" cy="2554545"/>
          </a:xfrm>
          <a:prstGeom prst="rect">
            <a:avLst/>
          </a:prstGeom>
          <a:noFill/>
        </p:spPr>
        <p:txBody>
          <a:bodyPr wrap="square" rtlCol="0">
            <a:spAutoFit/>
          </a:bodyPr>
          <a:lstStyle/>
          <a:p>
            <a:pPr algn="just"/>
            <a:r>
              <a:rPr lang="ru-RU" sz="2000" b="1" dirty="0" smtClean="0">
                <a:solidFill>
                  <a:schemeClr val="bg1"/>
                </a:solidFill>
                <a:latin typeface="Arial" pitchFamily="34" charset="0"/>
                <a:cs typeface="Arial" pitchFamily="34" charset="0"/>
              </a:rPr>
              <a:t>Десятая – самая страшная казнь заключалась в том, что во всех египетских семьях умерли старшие сыновья. Перед этим Бог повелел евреям совершить ритуальную трапезу, приготовив жареного ягненка. Его кровью следовало помазать косяки и перекладины дверей, чтобы ангел смерти миновал еврейские дома.  По преданию с тех пор ведет свое начало еврейский праздник  ПЕСАХ. Только после этого фараон приказал отпустить евреев.</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062931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c134346fd2d7efe61b7ece53eb807d3.jpeg"/>
          <p:cNvPicPr>
            <a:picLocks noGrp="1" noChangeAspect="1"/>
          </p:cNvPicPr>
          <p:nvPr>
            <p:ph idx="4294967295"/>
          </p:nvPr>
        </p:nvPicPr>
        <p:blipFill>
          <a:blip r:embed="rId2" cstate="print"/>
          <a:stretch>
            <a:fillRect/>
          </a:stretch>
        </p:blipFill>
        <p:spPr>
          <a:xfrm>
            <a:off x="251520" y="1340768"/>
            <a:ext cx="5238750" cy="3914775"/>
          </a:xfrm>
          <a:prstGeom prst="rect">
            <a:avLst/>
          </a:prstGeom>
          <a:ln w="19050">
            <a:solidFill>
              <a:schemeClr val="bg1"/>
            </a:solidFill>
          </a:ln>
        </p:spPr>
      </p:pic>
      <p:sp>
        <p:nvSpPr>
          <p:cNvPr id="6" name="TextBox 5"/>
          <p:cNvSpPr txBox="1"/>
          <p:nvPr/>
        </p:nvSpPr>
        <p:spPr>
          <a:xfrm>
            <a:off x="5580112" y="32291"/>
            <a:ext cx="3384376" cy="6863417"/>
          </a:xfrm>
          <a:prstGeom prst="rect">
            <a:avLst/>
          </a:prstGeom>
          <a:noFill/>
        </p:spPr>
        <p:txBody>
          <a:bodyPr wrap="square" rtlCol="0">
            <a:spAutoFit/>
          </a:bodyPr>
          <a:lstStyle/>
          <a:p>
            <a:pPr algn="just"/>
            <a:r>
              <a:rPr lang="ru-RU" sz="2000" b="1" dirty="0" smtClean="0">
                <a:solidFill>
                  <a:schemeClr val="bg1"/>
                </a:solidFill>
                <a:latin typeface="Arial" pitchFamily="34" charset="0"/>
                <a:cs typeface="Arial" pitchFamily="34" charset="0"/>
              </a:rPr>
              <a:t>Евреи покинули Египет. Однако фараон отправил за ними погоню и почти настиг их у берега моря. Тогда Моисей поднял свой посох, воды моря расступились. Евреи по морскому дну, как по сухому пути, перебрались на другую сторону. Фараон со своим войском тоже хотел перейти по морскому дну, но когда он достиг середины моря, вода с обеих сторон соединилась опять и фараон со своим войском и лошадьми погиб в его пучине.</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876333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3xcx68cnbfknph939.gif.jpeg"/>
          <p:cNvPicPr>
            <a:picLocks noGrp="1" noChangeAspect="1"/>
          </p:cNvPicPr>
          <p:nvPr>
            <p:ph idx="4294967295"/>
          </p:nvPr>
        </p:nvPicPr>
        <p:blipFill>
          <a:blip r:embed="rId2" cstate="print"/>
          <a:stretch>
            <a:fillRect/>
          </a:stretch>
        </p:blipFill>
        <p:spPr>
          <a:xfrm>
            <a:off x="395536" y="260648"/>
            <a:ext cx="3456384" cy="3810000"/>
          </a:xfrm>
          <a:prstGeom prst="rect">
            <a:avLst/>
          </a:prstGeom>
          <a:ln w="19050">
            <a:solidFill>
              <a:schemeClr val="accent1"/>
            </a:solidFill>
          </a:ln>
        </p:spPr>
      </p:pic>
      <p:pic>
        <p:nvPicPr>
          <p:cNvPr id="5" name="Рисунок 4" descr="2239066610100178050S425x425Q85.jpg"/>
          <p:cNvPicPr>
            <a:picLocks noChangeAspect="1"/>
          </p:cNvPicPr>
          <p:nvPr/>
        </p:nvPicPr>
        <p:blipFill>
          <a:blip r:embed="rId3" cstate="print"/>
          <a:stretch>
            <a:fillRect/>
          </a:stretch>
        </p:blipFill>
        <p:spPr>
          <a:xfrm>
            <a:off x="4608090" y="260648"/>
            <a:ext cx="4095909" cy="3816424"/>
          </a:xfrm>
          <a:prstGeom prst="rect">
            <a:avLst/>
          </a:prstGeom>
          <a:ln w="19050">
            <a:solidFill>
              <a:schemeClr val="bg1"/>
            </a:solidFill>
          </a:ln>
        </p:spPr>
      </p:pic>
      <p:sp>
        <p:nvSpPr>
          <p:cNvPr id="6" name="TextBox 5"/>
          <p:cNvSpPr txBox="1"/>
          <p:nvPr/>
        </p:nvSpPr>
        <p:spPr>
          <a:xfrm>
            <a:off x="395536" y="4293096"/>
            <a:ext cx="8424936" cy="2246769"/>
          </a:xfrm>
          <a:prstGeom prst="rect">
            <a:avLst/>
          </a:prstGeom>
          <a:noFill/>
        </p:spPr>
        <p:txBody>
          <a:bodyPr wrap="square" rtlCol="0">
            <a:spAutoFit/>
          </a:bodyPr>
          <a:lstStyle/>
          <a:p>
            <a:pPr algn="just"/>
            <a:r>
              <a:rPr lang="ru-RU" sz="2000" b="1" dirty="0" smtClean="0">
                <a:solidFill>
                  <a:schemeClr val="bg1"/>
                </a:solidFill>
                <a:latin typeface="Arial" pitchFamily="34" charset="0"/>
                <a:cs typeface="Arial" pitchFamily="34" charset="0"/>
              </a:rPr>
              <a:t>НО на этом испытания евреев не закончились. Они шли по пустыне, где не было ни воды, ни еды. Евреи начали роптать «Лучше бы мы остались в Египте, там у нас была вода и мясо. И тогда Бог послал им пищу: каждое утро евреи просыпались и видели, что земля покрыта какими-то белыми крупинками, имеющими сладкий вкус. Израильтяне назвали ее манною небесной, собирали ее и варили из нее кушанье, пекли хлеб.</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351892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media-174601-2.jpg"/>
          <p:cNvPicPr>
            <a:picLocks noGrp="1" noChangeAspect="1"/>
          </p:cNvPicPr>
          <p:nvPr>
            <p:ph idx="4294967295"/>
          </p:nvPr>
        </p:nvPicPr>
        <p:blipFill>
          <a:blip r:embed="rId2" cstate="print"/>
          <a:stretch>
            <a:fillRect/>
          </a:stretch>
        </p:blipFill>
        <p:spPr>
          <a:xfrm>
            <a:off x="1259632" y="332656"/>
            <a:ext cx="6612632" cy="4114800"/>
          </a:xfrm>
          <a:prstGeom prst="rect">
            <a:avLst/>
          </a:prstGeom>
          <a:ln w="19050">
            <a:solidFill>
              <a:schemeClr val="bg1"/>
            </a:solidFill>
          </a:ln>
        </p:spPr>
      </p:pic>
      <p:sp>
        <p:nvSpPr>
          <p:cNvPr id="6" name="TextBox 5"/>
          <p:cNvSpPr txBox="1"/>
          <p:nvPr/>
        </p:nvSpPr>
        <p:spPr>
          <a:xfrm>
            <a:off x="467544" y="4509120"/>
            <a:ext cx="8280920" cy="1323439"/>
          </a:xfrm>
          <a:prstGeom prst="rect">
            <a:avLst/>
          </a:prstGeom>
          <a:noFill/>
        </p:spPr>
        <p:txBody>
          <a:bodyPr wrap="square" rtlCol="0">
            <a:spAutoFit/>
          </a:bodyPr>
          <a:lstStyle/>
          <a:p>
            <a:pPr algn="just"/>
            <a:r>
              <a:rPr lang="ru-RU" sz="2000" b="1" dirty="0" smtClean="0">
                <a:solidFill>
                  <a:schemeClr val="bg1"/>
                </a:solidFill>
                <a:latin typeface="Arial" pitchFamily="34" charset="0"/>
                <a:cs typeface="Arial" pitchFamily="34" charset="0"/>
              </a:rPr>
              <a:t>Во время странствия по пустыне Бог призвал Моисея на гору </a:t>
            </a:r>
            <a:r>
              <a:rPr lang="ru-RU" sz="2000" b="1" dirty="0" err="1" smtClean="0">
                <a:solidFill>
                  <a:schemeClr val="bg1"/>
                </a:solidFill>
                <a:latin typeface="Arial" pitchFamily="34" charset="0"/>
                <a:cs typeface="Arial" pitchFamily="34" charset="0"/>
              </a:rPr>
              <a:t>Синай</a:t>
            </a:r>
            <a:r>
              <a:rPr lang="ru-RU" sz="2000" b="1" dirty="0" smtClean="0">
                <a:solidFill>
                  <a:schemeClr val="bg1"/>
                </a:solidFill>
                <a:latin typeface="Arial" pitchFamily="34" charset="0"/>
                <a:cs typeface="Arial" pitchFamily="34" charset="0"/>
              </a:rPr>
              <a:t>, где тот пробыл сорок дней. Там он получил от Бога две каменные доски с десятью заповедями, которые назвали скрижалями.</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643644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936104"/>
          </a:xfrm>
        </p:spPr>
        <p:txBody>
          <a:bodyPr>
            <a:normAutofit/>
          </a:bodyPr>
          <a:lstStyle/>
          <a:p>
            <a:pPr algn="ctr"/>
            <a:r>
              <a:rPr lang="ru-RU" sz="5400" b="1" dirty="0" smtClean="0">
                <a:latin typeface="Arial" pitchFamily="34" charset="0"/>
                <a:cs typeface="Arial" pitchFamily="34" charset="0"/>
              </a:rPr>
              <a:t>ЗАПОВЕДИ ГОСПОДНИ</a:t>
            </a:r>
            <a:r>
              <a:rPr lang="ru-RU" sz="5400" dirty="0" smtClean="0">
                <a:latin typeface="Arial" pitchFamily="34" charset="0"/>
                <a:cs typeface="Arial" pitchFamily="34" charset="0"/>
              </a:rPr>
              <a:t>:</a:t>
            </a:r>
            <a:endParaRPr lang="ru-RU" sz="5400" dirty="0">
              <a:latin typeface="Arial" pitchFamily="34" charset="0"/>
              <a:cs typeface="Arial" pitchFamily="34" charset="0"/>
            </a:endParaRPr>
          </a:p>
        </p:txBody>
      </p:sp>
      <p:sp>
        <p:nvSpPr>
          <p:cNvPr id="3" name="Содержимое 2"/>
          <p:cNvSpPr>
            <a:spLocks noGrp="1"/>
          </p:cNvSpPr>
          <p:nvPr>
            <p:ph idx="4294967295"/>
          </p:nvPr>
        </p:nvSpPr>
        <p:spPr>
          <a:xfrm>
            <a:off x="611560" y="1340768"/>
            <a:ext cx="8229600" cy="3645024"/>
          </a:xfrm>
          <a:prstGeom prst="rect">
            <a:avLst/>
          </a:prstGeom>
        </p:spPr>
        <p:txBody>
          <a:bodyPr>
            <a:noAutofit/>
          </a:bodyPr>
          <a:lstStyle/>
          <a:p>
            <a:pPr algn="just"/>
            <a:r>
              <a:rPr lang="ru-RU" sz="2000" i="0" dirty="0" smtClean="0">
                <a:solidFill>
                  <a:schemeClr val="bg1"/>
                </a:solidFill>
                <a:latin typeface="Arial" pitchFamily="34" charset="0"/>
                <a:cs typeface="Arial" pitchFamily="34" charset="0"/>
              </a:rPr>
              <a:t>Я Господь Бог твой, чтобы у тебя не было других богов, кроме меня</a:t>
            </a:r>
          </a:p>
          <a:p>
            <a:pPr algn="just"/>
            <a:r>
              <a:rPr lang="ru-RU" sz="2000" i="0" dirty="0" smtClean="0">
                <a:solidFill>
                  <a:schemeClr val="bg1"/>
                </a:solidFill>
                <a:latin typeface="Arial" pitchFamily="34" charset="0"/>
                <a:cs typeface="Arial" pitchFamily="34" charset="0"/>
              </a:rPr>
              <a:t>Не сотвори себе кумира. Не молись изваяниям и не приноси им жертвы</a:t>
            </a:r>
          </a:p>
          <a:p>
            <a:pPr algn="just"/>
            <a:r>
              <a:rPr lang="ru-RU" sz="2000" i="0" dirty="0" smtClean="0">
                <a:solidFill>
                  <a:schemeClr val="bg1"/>
                </a:solidFill>
                <a:latin typeface="Arial" pitchFamily="34" charset="0"/>
                <a:cs typeface="Arial" pitchFamily="34" charset="0"/>
              </a:rPr>
              <a:t>Не произноси напрасно имени Божия</a:t>
            </a:r>
          </a:p>
          <a:p>
            <a:pPr algn="just"/>
            <a:r>
              <a:rPr lang="ru-RU" sz="2000" i="0" dirty="0" smtClean="0">
                <a:solidFill>
                  <a:schemeClr val="bg1"/>
                </a:solidFill>
                <a:latin typeface="Arial" pitchFamily="34" charset="0"/>
                <a:cs typeface="Arial" pitchFamily="34" charset="0"/>
              </a:rPr>
              <a:t>Шесть дней трудись, а седьмой посвяти Господу твоему.</a:t>
            </a:r>
          </a:p>
          <a:p>
            <a:pPr algn="just"/>
            <a:r>
              <a:rPr lang="ru-RU" sz="2000" i="0" dirty="0" smtClean="0">
                <a:solidFill>
                  <a:schemeClr val="bg1"/>
                </a:solidFill>
                <a:latin typeface="Arial" pitchFamily="34" charset="0"/>
                <a:cs typeface="Arial" pitchFamily="34" charset="0"/>
              </a:rPr>
              <a:t>Почитай отца своего, и мать свою и хорошо тебе будет</a:t>
            </a:r>
          </a:p>
          <a:p>
            <a:pPr algn="just"/>
            <a:r>
              <a:rPr lang="ru-RU" sz="2000" i="0" dirty="0" smtClean="0">
                <a:solidFill>
                  <a:schemeClr val="bg1"/>
                </a:solidFill>
                <a:latin typeface="Arial" pitchFamily="34" charset="0"/>
                <a:cs typeface="Arial" pitchFamily="34" charset="0"/>
              </a:rPr>
              <a:t>Не убивай</a:t>
            </a:r>
          </a:p>
          <a:p>
            <a:pPr algn="just"/>
            <a:r>
              <a:rPr lang="ru-RU" sz="2000" i="0" dirty="0" smtClean="0">
                <a:solidFill>
                  <a:schemeClr val="bg1"/>
                </a:solidFill>
                <a:latin typeface="Arial" pitchFamily="34" charset="0"/>
                <a:cs typeface="Arial" pitchFamily="34" charset="0"/>
              </a:rPr>
              <a:t>Не прелюбодействуй</a:t>
            </a:r>
          </a:p>
          <a:p>
            <a:pPr algn="just"/>
            <a:r>
              <a:rPr lang="ru-RU" sz="2000" i="0" dirty="0" smtClean="0">
                <a:solidFill>
                  <a:schemeClr val="bg1"/>
                </a:solidFill>
                <a:latin typeface="Arial" pitchFamily="34" charset="0"/>
                <a:cs typeface="Arial" pitchFamily="34" charset="0"/>
              </a:rPr>
              <a:t>Не кради</a:t>
            </a:r>
          </a:p>
          <a:p>
            <a:pPr algn="just"/>
            <a:r>
              <a:rPr lang="ru-RU" sz="2000" i="0" dirty="0" smtClean="0">
                <a:solidFill>
                  <a:schemeClr val="bg1"/>
                </a:solidFill>
                <a:latin typeface="Arial" pitchFamily="34" charset="0"/>
                <a:cs typeface="Arial" pitchFamily="34" charset="0"/>
              </a:rPr>
              <a:t>Не произноси и не принимай ложного свидетельства, или показания на ближнего твоего</a:t>
            </a:r>
          </a:p>
          <a:p>
            <a:pPr algn="just"/>
            <a:r>
              <a:rPr lang="ru-RU" sz="2000" i="0" dirty="0" smtClean="0">
                <a:solidFill>
                  <a:schemeClr val="bg1"/>
                </a:solidFill>
                <a:latin typeface="Arial" pitchFamily="34" charset="0"/>
                <a:cs typeface="Arial" pitchFamily="34" charset="0"/>
              </a:rPr>
              <a:t>Не пожелай жены ближнего твоего, ни скота его, ни дома, ничего, что принадлежит ближнему твоему.</a:t>
            </a:r>
            <a:endParaRPr lang="ru-RU" sz="2000" i="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047060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lide18.jpg"/>
          <p:cNvPicPr>
            <a:picLocks noGrp="1" noChangeAspect="1"/>
          </p:cNvPicPr>
          <p:nvPr>
            <p:ph idx="4294967295"/>
          </p:nvPr>
        </p:nvPicPr>
        <p:blipFill>
          <a:blip r:embed="rId2" cstate="print"/>
          <a:stretch>
            <a:fillRect/>
          </a:stretch>
        </p:blipFill>
        <p:spPr>
          <a:xfrm>
            <a:off x="1547664" y="260648"/>
            <a:ext cx="6034617" cy="4525963"/>
          </a:xfrm>
          <a:prstGeom prst="rect">
            <a:avLst/>
          </a:prstGeom>
          <a:ln w="19050">
            <a:solidFill>
              <a:schemeClr val="bg1"/>
            </a:solidFill>
          </a:ln>
        </p:spPr>
      </p:pic>
      <p:sp>
        <p:nvSpPr>
          <p:cNvPr id="5" name="TextBox 4"/>
          <p:cNvSpPr txBox="1"/>
          <p:nvPr/>
        </p:nvSpPr>
        <p:spPr>
          <a:xfrm>
            <a:off x="899592" y="4869160"/>
            <a:ext cx="7488832" cy="1323439"/>
          </a:xfrm>
          <a:prstGeom prst="rect">
            <a:avLst/>
          </a:prstGeom>
          <a:noFill/>
        </p:spPr>
        <p:txBody>
          <a:bodyPr wrap="square" rtlCol="0">
            <a:spAutoFit/>
          </a:bodyPr>
          <a:lstStyle/>
          <a:p>
            <a:pPr algn="just"/>
            <a:r>
              <a:rPr lang="ru-RU" sz="2000" b="1" dirty="0" smtClean="0">
                <a:solidFill>
                  <a:schemeClr val="bg1"/>
                </a:solidFill>
                <a:latin typeface="Arial" pitchFamily="34" charset="0"/>
                <a:cs typeface="Arial" pitchFamily="34" charset="0"/>
              </a:rPr>
              <a:t>Евреи странствовали по пустыне 40 лет, прежде чем пришли в Ханаан. Прошло много лет, и они создали там могущественное Израильское царство со столицей в городе Иерусалиме.</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751249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8062-53988.jpeg"/>
          <p:cNvPicPr>
            <a:picLocks noGrp="1" noChangeAspect="1"/>
          </p:cNvPicPr>
          <p:nvPr>
            <p:ph idx="4294967295"/>
          </p:nvPr>
        </p:nvPicPr>
        <p:blipFill>
          <a:blip r:embed="rId2" cstate="print"/>
          <a:stretch>
            <a:fillRect/>
          </a:stretch>
        </p:blipFill>
        <p:spPr>
          <a:xfrm>
            <a:off x="179512" y="3140968"/>
            <a:ext cx="3871316" cy="3278770"/>
          </a:xfrm>
          <a:prstGeom prst="rect">
            <a:avLst/>
          </a:prstGeom>
          <a:ln w="19050">
            <a:solidFill>
              <a:schemeClr val="bg1"/>
            </a:solidFill>
          </a:ln>
        </p:spPr>
      </p:pic>
      <p:pic>
        <p:nvPicPr>
          <p:cNvPr id="5" name="Рисунок 4" descr="храм соломона.jpg"/>
          <p:cNvPicPr>
            <a:picLocks noChangeAspect="1"/>
          </p:cNvPicPr>
          <p:nvPr/>
        </p:nvPicPr>
        <p:blipFill>
          <a:blip r:embed="rId3" cstate="print"/>
          <a:stretch>
            <a:fillRect/>
          </a:stretch>
        </p:blipFill>
        <p:spPr>
          <a:xfrm>
            <a:off x="179512" y="188640"/>
            <a:ext cx="3888432" cy="2901615"/>
          </a:xfrm>
          <a:prstGeom prst="rect">
            <a:avLst/>
          </a:prstGeom>
          <a:ln w="19050">
            <a:solidFill>
              <a:schemeClr val="bg1"/>
            </a:solidFill>
          </a:ln>
        </p:spPr>
      </p:pic>
      <p:sp>
        <p:nvSpPr>
          <p:cNvPr id="6" name="TextBox 5"/>
          <p:cNvSpPr txBox="1"/>
          <p:nvPr/>
        </p:nvSpPr>
        <p:spPr>
          <a:xfrm>
            <a:off x="4283968" y="164606"/>
            <a:ext cx="4824536" cy="6555641"/>
          </a:xfrm>
          <a:prstGeom prst="rect">
            <a:avLst/>
          </a:prstGeom>
          <a:noFill/>
        </p:spPr>
        <p:txBody>
          <a:bodyPr wrap="square" rtlCol="0">
            <a:spAutoFit/>
          </a:bodyPr>
          <a:lstStyle/>
          <a:p>
            <a:pPr algn="just"/>
            <a:r>
              <a:rPr lang="ru-RU" sz="2000" b="1" dirty="0" smtClean="0">
                <a:solidFill>
                  <a:schemeClr val="bg1"/>
                </a:solidFill>
                <a:latin typeface="Arial" pitchFamily="34" charset="0"/>
                <a:cs typeface="Arial" pitchFamily="34" charset="0"/>
              </a:rPr>
              <a:t>Во времена правления царя Соломона в Иерусалиме был построен храм, где в особом ларце – Ковчеге хранились скрижали, данные Богом Моисею. После смерти Соломона Иерусалим был захвачен, иерусалимский храм разрушен, многие евреи уведены в Вавилон. Вскоре Вавилон был захвачен персами. Евреи вернулись в Иерусалим, восстановили храм, но и он был разрушен следующими завоевателями – древними римлянами. Скрижали пропали вместе с Ковчегом. До сих пор любители артефактов пытаются найти их. Произошло это событие в 70г. </a:t>
            </a:r>
            <a:r>
              <a:rPr lang="ru-RU" sz="2000" b="1" dirty="0">
                <a:solidFill>
                  <a:schemeClr val="bg1"/>
                </a:solidFill>
                <a:latin typeface="Arial" pitchFamily="34" charset="0"/>
                <a:cs typeface="Arial" pitchFamily="34" charset="0"/>
              </a:rPr>
              <a:t>н</a:t>
            </a:r>
            <a:r>
              <a:rPr lang="ru-RU" sz="2000" b="1" dirty="0" smtClean="0">
                <a:solidFill>
                  <a:schemeClr val="bg1"/>
                </a:solidFill>
                <a:latin typeface="Arial" pitchFamily="34" charset="0"/>
                <a:cs typeface="Arial" pitchFamily="34" charset="0"/>
              </a:rPr>
              <a:t>.э., когда уже существовало христианство. Большинство евреев покинули родину, расселившись по разным странам.</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714043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008112"/>
          </a:xfrm>
        </p:spPr>
        <p:txBody>
          <a:bodyPr/>
          <a:lstStyle/>
          <a:p>
            <a:pPr algn="ctr"/>
            <a:r>
              <a:rPr lang="ru-RU" sz="4400" b="1" dirty="0" smtClean="0"/>
              <a:t>ИУДАИЗМ</a:t>
            </a:r>
            <a:r>
              <a:rPr lang="ru-RU" b="1" dirty="0" smtClean="0"/>
              <a:t> </a:t>
            </a:r>
            <a:endParaRPr lang="ru-RU" b="1" dirty="0"/>
          </a:p>
        </p:txBody>
      </p:sp>
      <p:sp>
        <p:nvSpPr>
          <p:cNvPr id="3" name="Содержимое 2"/>
          <p:cNvSpPr>
            <a:spLocks noGrp="1"/>
          </p:cNvSpPr>
          <p:nvPr>
            <p:ph idx="4294967295"/>
          </p:nvPr>
        </p:nvSpPr>
        <p:spPr>
          <a:xfrm>
            <a:off x="457200" y="980728"/>
            <a:ext cx="8229600" cy="5145435"/>
          </a:xfrm>
          <a:prstGeom prst="rect">
            <a:avLst/>
          </a:prstGeom>
        </p:spPr>
        <p:txBody>
          <a:bodyPr/>
          <a:lstStyle/>
          <a:p>
            <a:pPr marL="0" indent="0">
              <a:buNone/>
            </a:pPr>
            <a:r>
              <a:rPr lang="ru-RU" sz="3200" i="0" dirty="0" smtClean="0">
                <a:latin typeface="Arial" pitchFamily="34" charset="0"/>
                <a:cs typeface="Arial" pitchFamily="34" charset="0"/>
              </a:rPr>
              <a:t>Самая древняя религия в единого Бога,</a:t>
            </a:r>
          </a:p>
          <a:p>
            <a:pPr marL="0" indent="0">
              <a:buNone/>
            </a:pPr>
            <a:r>
              <a:rPr lang="ru-RU" sz="3200" i="0" dirty="0">
                <a:latin typeface="Arial" pitchFamily="34" charset="0"/>
                <a:cs typeface="Arial" pitchFamily="34" charset="0"/>
              </a:rPr>
              <a:t>в</a:t>
            </a:r>
            <a:r>
              <a:rPr lang="ru-RU" sz="3200" i="0" dirty="0" smtClean="0">
                <a:latin typeface="Arial" pitchFamily="34" charset="0"/>
                <a:cs typeface="Arial" pitchFamily="34" charset="0"/>
              </a:rPr>
              <a:t>ера одного народа – евреев.</a:t>
            </a:r>
            <a:endParaRPr lang="ru-RU" sz="3200" i="0" dirty="0">
              <a:latin typeface="Arial" pitchFamily="34" charset="0"/>
              <a:cs typeface="Arial" pitchFamily="34" charset="0"/>
            </a:endParaRPr>
          </a:p>
        </p:txBody>
      </p:sp>
      <p:pic>
        <p:nvPicPr>
          <p:cNvPr id="4" name="Рисунок 3" descr="иудеи.jpg"/>
          <p:cNvPicPr>
            <a:picLocks noChangeAspect="1"/>
          </p:cNvPicPr>
          <p:nvPr/>
        </p:nvPicPr>
        <p:blipFill>
          <a:blip r:embed="rId2" cstate="print"/>
          <a:stretch>
            <a:fillRect/>
          </a:stretch>
        </p:blipFill>
        <p:spPr>
          <a:xfrm>
            <a:off x="179512" y="3573016"/>
            <a:ext cx="8773988" cy="2952750"/>
          </a:xfrm>
          <a:prstGeom prst="rect">
            <a:avLst/>
          </a:prstGeom>
          <a:ln w="19050">
            <a:solidFill>
              <a:schemeClr val="bg1"/>
            </a:solidFill>
          </a:ln>
        </p:spPr>
      </p:pic>
    </p:spTree>
    <p:extLst>
      <p:ext uri="{BB962C8B-B14F-4D97-AF65-F5344CB8AC3E}">
        <p14:creationId xmlns:p14="http://schemas.microsoft.com/office/powerpoint/2010/main" xmlns="" val="1451189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eab1313c59b.jpg"/>
          <p:cNvPicPr>
            <a:picLocks noGrp="1" noChangeAspect="1"/>
          </p:cNvPicPr>
          <p:nvPr>
            <p:ph idx="4294967295"/>
          </p:nvPr>
        </p:nvPicPr>
        <p:blipFill>
          <a:blip r:embed="rId2" cstate="print"/>
          <a:stretch>
            <a:fillRect/>
          </a:stretch>
        </p:blipFill>
        <p:spPr>
          <a:xfrm>
            <a:off x="1187624" y="260648"/>
            <a:ext cx="6705130" cy="4525963"/>
          </a:xfrm>
          <a:prstGeom prst="rect">
            <a:avLst/>
          </a:prstGeom>
          <a:ln w="19050">
            <a:solidFill>
              <a:schemeClr val="bg1"/>
            </a:solidFill>
          </a:ln>
        </p:spPr>
      </p:pic>
      <p:sp>
        <p:nvSpPr>
          <p:cNvPr id="7" name="TextBox 6"/>
          <p:cNvSpPr txBox="1"/>
          <p:nvPr/>
        </p:nvSpPr>
        <p:spPr>
          <a:xfrm>
            <a:off x="611560" y="4941168"/>
            <a:ext cx="7704856" cy="1323439"/>
          </a:xfrm>
          <a:prstGeom prst="rect">
            <a:avLst/>
          </a:prstGeom>
          <a:noFill/>
        </p:spPr>
        <p:txBody>
          <a:bodyPr wrap="square" rtlCol="0">
            <a:spAutoFit/>
          </a:bodyPr>
          <a:lstStyle/>
          <a:p>
            <a:pPr algn="just"/>
            <a:r>
              <a:rPr lang="ru-RU" sz="2000" b="1" dirty="0" smtClean="0">
                <a:solidFill>
                  <a:schemeClr val="bg1"/>
                </a:solidFill>
                <a:latin typeface="Arial" pitchFamily="34" charset="0"/>
                <a:cs typeface="Arial" pitchFamily="34" charset="0"/>
              </a:rPr>
              <a:t>Эти события положили начало жизни евреев вдали друг от друга и от земли своих предков – древнего Ханаана. Только иудаизм помогал им сохранять древние традиции и ощущать себя одним народом.</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524680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586701.jpg"/>
          <p:cNvPicPr>
            <a:picLocks noGrp="1" noChangeAspect="1"/>
          </p:cNvPicPr>
          <p:nvPr>
            <p:ph sz="quarter" idx="13"/>
          </p:nvPr>
        </p:nvPicPr>
        <p:blipFill>
          <a:blip r:embed="rId2" cstate="print"/>
          <a:stretch>
            <a:fillRect/>
          </a:stretch>
        </p:blipFill>
        <p:spPr>
          <a:xfrm>
            <a:off x="1331640" y="260648"/>
            <a:ext cx="6034617" cy="4525963"/>
          </a:xfrm>
          <a:ln w="19050">
            <a:solidFill>
              <a:schemeClr val="bg1"/>
            </a:solidFill>
          </a:ln>
        </p:spPr>
      </p:pic>
      <p:sp>
        <p:nvSpPr>
          <p:cNvPr id="5" name="TextBox 4"/>
          <p:cNvSpPr txBox="1"/>
          <p:nvPr/>
        </p:nvSpPr>
        <p:spPr>
          <a:xfrm>
            <a:off x="500027" y="4797152"/>
            <a:ext cx="8064896" cy="1938992"/>
          </a:xfrm>
          <a:prstGeom prst="rect">
            <a:avLst/>
          </a:prstGeom>
          <a:noFill/>
        </p:spPr>
        <p:txBody>
          <a:bodyPr wrap="square" rtlCol="0">
            <a:spAutoFit/>
          </a:bodyPr>
          <a:lstStyle/>
          <a:p>
            <a:pPr algn="just"/>
            <a:r>
              <a:rPr lang="ru-RU" sz="2000" dirty="0" smtClean="0">
                <a:solidFill>
                  <a:schemeClr val="bg1"/>
                </a:solidFill>
                <a:latin typeface="Arial" pitchFamily="34" charset="0"/>
                <a:cs typeface="Arial" pitchFamily="34" charset="0"/>
              </a:rPr>
              <a:t>Иудеи верят в единого Бога – </a:t>
            </a:r>
            <a:r>
              <a:rPr lang="ru-RU" sz="2000" b="1" dirty="0" err="1" smtClean="0">
                <a:solidFill>
                  <a:schemeClr val="bg1"/>
                </a:solidFill>
                <a:latin typeface="Arial" pitchFamily="34" charset="0"/>
                <a:cs typeface="Arial" pitchFamily="34" charset="0"/>
              </a:rPr>
              <a:t>Яхве</a:t>
            </a:r>
            <a:r>
              <a:rPr lang="ru-RU" sz="2000" dirty="0" smtClean="0">
                <a:solidFill>
                  <a:schemeClr val="bg1"/>
                </a:solidFill>
                <a:latin typeface="Arial" pitchFamily="34" charset="0"/>
                <a:cs typeface="Arial" pitchFamily="34" charset="0"/>
              </a:rPr>
              <a:t> или </a:t>
            </a:r>
            <a:r>
              <a:rPr lang="ru-RU" sz="2000" b="1" dirty="0" smtClean="0">
                <a:solidFill>
                  <a:schemeClr val="bg1"/>
                </a:solidFill>
                <a:latin typeface="Arial" pitchFamily="34" charset="0"/>
                <a:cs typeface="Arial" pitchFamily="34" charset="0"/>
              </a:rPr>
              <a:t>Иегова</a:t>
            </a:r>
            <a:r>
              <a:rPr lang="ru-RU" sz="2000" dirty="0" smtClean="0">
                <a:solidFill>
                  <a:schemeClr val="bg1"/>
                </a:solidFill>
                <a:latin typeface="Arial" pitchFamily="34" charset="0"/>
                <a:cs typeface="Arial" pitchFamily="34" charset="0"/>
              </a:rPr>
              <a:t>.  Бог – Творец и Владыка мира бестелесен и Его нельзя увидеть. Поэтому изображения Бога строго запрещено в иудаизме. </a:t>
            </a:r>
          </a:p>
          <a:p>
            <a:pPr algn="just"/>
            <a:r>
              <a:rPr lang="ru-RU" sz="2000" dirty="0" smtClean="0">
                <a:solidFill>
                  <a:schemeClr val="bg1"/>
                </a:solidFill>
                <a:latin typeface="Arial" pitchFamily="34" charset="0"/>
                <a:cs typeface="Arial" pitchFamily="34" charset="0"/>
              </a:rPr>
              <a:t>«</a:t>
            </a:r>
            <a:r>
              <a:rPr lang="ru-RU" sz="2000" i="1" dirty="0" smtClean="0">
                <a:solidFill>
                  <a:schemeClr val="bg1"/>
                </a:solidFill>
                <a:latin typeface="Arial" pitchFamily="34" charset="0"/>
                <a:cs typeface="Arial" pitchFamily="34" charset="0"/>
              </a:rPr>
              <a:t>Я </a:t>
            </a:r>
            <a:r>
              <a:rPr lang="ru-RU" sz="2000" i="1" dirty="0" smtClean="0">
                <a:solidFill>
                  <a:schemeClr val="bg1"/>
                </a:solidFill>
                <a:latin typeface="Arial" pitchFamily="34" charset="0"/>
                <a:cs typeface="Arial" pitchFamily="34" charset="0"/>
              </a:rPr>
              <a:t>Господь, </a:t>
            </a:r>
            <a:r>
              <a:rPr lang="ru-RU" sz="2000" i="1" dirty="0" smtClean="0">
                <a:solidFill>
                  <a:schemeClr val="bg1"/>
                </a:solidFill>
                <a:latin typeface="Arial" pitchFamily="34" charset="0"/>
                <a:cs typeface="Arial" pitchFamily="34" charset="0"/>
              </a:rPr>
              <a:t>Бог твой, который вывел тебя из земли Египетской, из дома рабства; да не будет у тебя других богов перед лицом Моим</a:t>
            </a:r>
            <a:r>
              <a:rPr lang="ru-RU" sz="2000" dirty="0" smtClean="0">
                <a:solidFill>
                  <a:schemeClr val="bg1"/>
                </a:solidFill>
                <a:latin typeface="Arial" pitchFamily="34" charset="0"/>
                <a:cs typeface="Arial" pitchFamily="34" charset="0"/>
              </a:rPr>
              <a:t>»</a:t>
            </a:r>
            <a:endParaRPr lang="ru-RU"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663163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57200" y="4581128"/>
            <a:ext cx="8229600" cy="2016224"/>
          </a:xfrm>
        </p:spPr>
        <p:txBody>
          <a:bodyPr>
            <a:normAutofit/>
          </a:bodyPr>
          <a:lstStyle/>
          <a:p>
            <a:pPr marL="0" indent="0" algn="just">
              <a:buNone/>
            </a:pPr>
            <a:r>
              <a:rPr lang="ru-RU" sz="2000" i="0" dirty="0" smtClean="0">
                <a:solidFill>
                  <a:schemeClr val="bg1"/>
                </a:solidFill>
                <a:latin typeface="Arial" pitchFamily="34" charset="0"/>
                <a:cs typeface="Arial" pitchFamily="34" charset="0"/>
              </a:rPr>
              <a:t>Священное писание иудеи называют </a:t>
            </a:r>
            <a:r>
              <a:rPr lang="ru-RU" sz="2000" b="1" i="0" dirty="0" smtClean="0">
                <a:solidFill>
                  <a:schemeClr val="bg1"/>
                </a:solidFill>
                <a:latin typeface="Arial" pitchFamily="34" charset="0"/>
                <a:cs typeface="Arial" pitchFamily="34" charset="0"/>
              </a:rPr>
              <a:t>Танах</a:t>
            </a:r>
            <a:r>
              <a:rPr lang="ru-RU" sz="2000" i="0" dirty="0" smtClean="0">
                <a:solidFill>
                  <a:schemeClr val="bg1"/>
                </a:solidFill>
                <a:latin typeface="Arial" pitchFamily="34" charset="0"/>
                <a:cs typeface="Arial" pitchFamily="34" charset="0"/>
              </a:rPr>
              <a:t>. Они считают, что в нём сам Бог открыл им истину. </a:t>
            </a:r>
            <a:r>
              <a:rPr lang="ru-RU" sz="2000" i="0" dirty="0">
                <a:solidFill>
                  <a:schemeClr val="bg1"/>
                </a:solidFill>
                <a:latin typeface="Arial" pitchFamily="34" charset="0"/>
                <a:cs typeface="Arial" pitchFamily="34" charset="0"/>
              </a:rPr>
              <a:t>П</a:t>
            </a:r>
            <a:r>
              <a:rPr lang="ru-RU" sz="2000" i="0" dirty="0" smtClean="0">
                <a:solidFill>
                  <a:schemeClr val="bg1"/>
                </a:solidFill>
                <a:latin typeface="Arial" pitchFamily="34" charset="0"/>
                <a:cs typeface="Arial" pitchFamily="34" charset="0"/>
              </a:rPr>
              <a:t>ервая его часть  называется  </a:t>
            </a:r>
            <a:r>
              <a:rPr lang="ru-RU" sz="2000" b="1" i="0" dirty="0" smtClean="0">
                <a:solidFill>
                  <a:schemeClr val="bg1"/>
                </a:solidFill>
                <a:latin typeface="Arial" pitchFamily="34" charset="0"/>
                <a:cs typeface="Arial" pitchFamily="34" charset="0"/>
              </a:rPr>
              <a:t>Пятикнижие, или Тора</a:t>
            </a:r>
            <a:r>
              <a:rPr lang="ru-RU" sz="2000" i="0" dirty="0" smtClean="0">
                <a:solidFill>
                  <a:schemeClr val="bg1"/>
                </a:solidFill>
                <a:latin typeface="Arial" pitchFamily="34" charset="0"/>
                <a:cs typeface="Arial" pitchFamily="34" charset="0"/>
              </a:rPr>
              <a:t>. </a:t>
            </a:r>
          </a:p>
          <a:p>
            <a:endParaRPr lang="ru-RU" dirty="0"/>
          </a:p>
        </p:txBody>
      </p:sp>
      <p:pic>
        <p:nvPicPr>
          <p:cNvPr id="4" name="Рисунок 3" descr="талмуд.jpg"/>
          <p:cNvPicPr>
            <a:picLocks noChangeAspect="1"/>
          </p:cNvPicPr>
          <p:nvPr/>
        </p:nvPicPr>
        <p:blipFill>
          <a:blip r:embed="rId2" cstate="print"/>
          <a:stretch>
            <a:fillRect/>
          </a:stretch>
        </p:blipFill>
        <p:spPr>
          <a:xfrm>
            <a:off x="1547664" y="116632"/>
            <a:ext cx="5753100" cy="4314825"/>
          </a:xfrm>
          <a:prstGeom prst="rect">
            <a:avLst/>
          </a:prstGeom>
          <a:ln w="19050">
            <a:solidFill>
              <a:schemeClr val="bg1"/>
            </a:solidFill>
          </a:ln>
        </p:spPr>
      </p:pic>
    </p:spTree>
    <p:extLst>
      <p:ext uri="{BB962C8B-B14F-4D97-AF65-F5344CB8AC3E}">
        <p14:creationId xmlns:p14="http://schemas.microsoft.com/office/powerpoint/2010/main" xmlns="" val="537561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раввин.jpg"/>
          <p:cNvPicPr>
            <a:picLocks noGrp="1" noChangeAspect="1"/>
          </p:cNvPicPr>
          <p:nvPr>
            <p:ph sz="quarter" idx="13"/>
          </p:nvPr>
        </p:nvPicPr>
        <p:blipFill>
          <a:blip r:embed="rId2" cstate="print"/>
          <a:stretch>
            <a:fillRect/>
          </a:stretch>
        </p:blipFill>
        <p:spPr>
          <a:xfrm>
            <a:off x="179512" y="332656"/>
            <a:ext cx="3024336" cy="2793221"/>
          </a:xfrm>
          <a:ln w="19050">
            <a:solidFill>
              <a:schemeClr val="bg1"/>
            </a:solidFill>
          </a:ln>
        </p:spPr>
      </p:pic>
      <p:sp>
        <p:nvSpPr>
          <p:cNvPr id="5" name="TextBox 4"/>
          <p:cNvSpPr txBox="1"/>
          <p:nvPr/>
        </p:nvSpPr>
        <p:spPr>
          <a:xfrm>
            <a:off x="3563888" y="3119477"/>
            <a:ext cx="5184576" cy="3785652"/>
          </a:xfrm>
          <a:prstGeom prst="rect">
            <a:avLst/>
          </a:prstGeom>
          <a:noFill/>
        </p:spPr>
        <p:txBody>
          <a:bodyPr wrap="square" rtlCol="0">
            <a:spAutoFit/>
          </a:bodyPr>
          <a:lstStyle/>
          <a:p>
            <a:pPr algn="just"/>
            <a:r>
              <a:rPr lang="ru-RU" sz="2400" dirty="0" smtClean="0">
                <a:solidFill>
                  <a:schemeClr val="bg1"/>
                </a:solidFill>
                <a:latin typeface="Arial" pitchFamily="34" charset="0"/>
                <a:cs typeface="Arial" pitchFamily="34" charset="0"/>
              </a:rPr>
              <a:t>На протяжении многих сотен лет иудеи, проживавшие в той или иной стране объединялись в общины, во главе которой стоял </a:t>
            </a:r>
            <a:r>
              <a:rPr lang="ru-RU" sz="2400" b="1" dirty="0" smtClean="0">
                <a:solidFill>
                  <a:schemeClr val="bg1"/>
                </a:solidFill>
                <a:latin typeface="Arial" pitchFamily="34" charset="0"/>
                <a:cs typeface="Arial" pitchFamily="34" charset="0"/>
              </a:rPr>
              <a:t>раввин</a:t>
            </a:r>
            <a:r>
              <a:rPr lang="ru-RU" sz="2400" dirty="0" smtClean="0">
                <a:solidFill>
                  <a:schemeClr val="bg1"/>
                </a:solidFill>
                <a:latin typeface="Arial" pitchFamily="34" charset="0"/>
                <a:cs typeface="Arial" pitchFamily="34" charset="0"/>
              </a:rPr>
              <a:t> – человек хорошо знающий священное писание - </a:t>
            </a:r>
            <a:r>
              <a:rPr lang="ru-RU" sz="2400" b="1" dirty="0" smtClean="0">
                <a:solidFill>
                  <a:schemeClr val="bg1"/>
                </a:solidFill>
                <a:latin typeface="Arial" pitchFamily="34" charset="0"/>
                <a:cs typeface="Arial" pitchFamily="34" charset="0"/>
              </a:rPr>
              <a:t>Танах</a:t>
            </a:r>
            <a:r>
              <a:rPr lang="ru-RU" sz="2400" dirty="0" smtClean="0">
                <a:solidFill>
                  <a:schemeClr val="bg1"/>
                </a:solidFill>
                <a:latin typeface="Arial" pitchFamily="34" charset="0"/>
                <a:cs typeface="Arial" pitchFamily="34" charset="0"/>
              </a:rPr>
              <a:t>. </a:t>
            </a:r>
          </a:p>
          <a:p>
            <a:pPr algn="just"/>
            <a:r>
              <a:rPr lang="ru-RU" sz="2400" dirty="0" smtClean="0">
                <a:solidFill>
                  <a:schemeClr val="bg1"/>
                </a:solidFill>
                <a:latin typeface="Arial" pitchFamily="34" charset="0"/>
                <a:cs typeface="Arial" pitchFamily="34" charset="0"/>
              </a:rPr>
              <a:t>Местом собрания членов иудейской общины является </a:t>
            </a:r>
            <a:r>
              <a:rPr lang="ru-RU" sz="2400" b="1" dirty="0" smtClean="0">
                <a:solidFill>
                  <a:schemeClr val="bg1"/>
                </a:solidFill>
                <a:latin typeface="Arial" pitchFamily="34" charset="0"/>
                <a:cs typeface="Arial" pitchFamily="34" charset="0"/>
              </a:rPr>
              <a:t>синагога</a:t>
            </a:r>
            <a:r>
              <a:rPr lang="ru-RU" sz="2400" dirty="0" smtClean="0">
                <a:solidFill>
                  <a:schemeClr val="bg1"/>
                </a:solidFill>
                <a:latin typeface="Arial" pitchFamily="34" charset="0"/>
                <a:cs typeface="Arial" pitchFamily="34" charset="0"/>
              </a:rPr>
              <a:t>. </a:t>
            </a:r>
            <a:endParaRPr lang="ru-RU" sz="2400" dirty="0">
              <a:solidFill>
                <a:schemeClr val="bg1"/>
              </a:solidFill>
              <a:latin typeface="Arial" pitchFamily="34" charset="0"/>
              <a:cs typeface="Arial" pitchFamily="34" charset="0"/>
            </a:endParaRPr>
          </a:p>
        </p:txBody>
      </p:sp>
      <p:pic>
        <p:nvPicPr>
          <p:cNvPr id="7" name="Рисунок 6" descr="синагога.jpg"/>
          <p:cNvPicPr>
            <a:picLocks noChangeAspect="1"/>
          </p:cNvPicPr>
          <p:nvPr/>
        </p:nvPicPr>
        <p:blipFill>
          <a:blip r:embed="rId3" cstate="print"/>
          <a:stretch>
            <a:fillRect/>
          </a:stretch>
        </p:blipFill>
        <p:spPr>
          <a:xfrm>
            <a:off x="3851920" y="359605"/>
            <a:ext cx="4896544" cy="2691181"/>
          </a:xfrm>
          <a:prstGeom prst="rect">
            <a:avLst/>
          </a:prstGeom>
          <a:ln w="19050">
            <a:solidFill>
              <a:schemeClr val="bg1"/>
            </a:solidFill>
          </a:ln>
        </p:spPr>
      </p:pic>
      <p:pic>
        <p:nvPicPr>
          <p:cNvPr id="1026" name="Picture 2" descr="C:\Users\Луиза\Pictures\i4E8AP6J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3403120"/>
            <a:ext cx="3024336" cy="3194232"/>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0140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шабат.gif"/>
          <p:cNvPicPr>
            <a:picLocks noGrp="1" noChangeAspect="1"/>
          </p:cNvPicPr>
          <p:nvPr>
            <p:ph sz="quarter" idx="13"/>
          </p:nvPr>
        </p:nvPicPr>
        <p:blipFill>
          <a:blip r:embed="rId2" cstate="print"/>
          <a:stretch>
            <a:fillRect/>
          </a:stretch>
        </p:blipFill>
        <p:spPr>
          <a:xfrm>
            <a:off x="251520" y="1052736"/>
            <a:ext cx="3209925" cy="4286250"/>
          </a:xfrm>
          <a:ln>
            <a:solidFill>
              <a:schemeClr val="bg1"/>
            </a:solidFill>
          </a:ln>
        </p:spPr>
      </p:pic>
      <p:sp>
        <p:nvSpPr>
          <p:cNvPr id="5" name="TextBox 4"/>
          <p:cNvSpPr txBox="1"/>
          <p:nvPr/>
        </p:nvSpPr>
        <p:spPr>
          <a:xfrm>
            <a:off x="3707904" y="1124744"/>
            <a:ext cx="5148063" cy="4154984"/>
          </a:xfrm>
          <a:prstGeom prst="rect">
            <a:avLst/>
          </a:prstGeom>
          <a:noFill/>
        </p:spPr>
        <p:txBody>
          <a:bodyPr wrap="square" rtlCol="0">
            <a:spAutoFit/>
          </a:bodyPr>
          <a:lstStyle/>
          <a:p>
            <a:pPr algn="just"/>
            <a:r>
              <a:rPr lang="ru-RU" sz="2400" dirty="0" smtClean="0">
                <a:solidFill>
                  <a:schemeClr val="bg1"/>
                </a:solidFill>
                <a:latin typeface="Arial" pitchFamily="34" charset="0"/>
                <a:cs typeface="Arial" pitchFamily="34" charset="0"/>
              </a:rPr>
              <a:t>Главной традицией для евреев является соблюдение субботы (</a:t>
            </a:r>
            <a:r>
              <a:rPr lang="ru-RU" sz="2400" dirty="0" err="1" smtClean="0">
                <a:solidFill>
                  <a:schemeClr val="bg1"/>
                </a:solidFill>
                <a:latin typeface="Arial" pitchFamily="34" charset="0"/>
                <a:cs typeface="Arial" pitchFamily="34" charset="0"/>
              </a:rPr>
              <a:t>шаббат</a:t>
            </a:r>
            <a:r>
              <a:rPr lang="ru-RU" sz="2400" dirty="0" smtClean="0">
                <a:solidFill>
                  <a:schemeClr val="bg1"/>
                </a:solidFill>
                <a:latin typeface="Arial" pitchFamily="34" charset="0"/>
                <a:cs typeface="Arial" pitchFamily="34" charset="0"/>
              </a:rPr>
              <a:t>).</a:t>
            </a:r>
            <a:r>
              <a:rPr lang="ru-RU" sz="2400" b="1" dirty="0" smtClean="0">
                <a:solidFill>
                  <a:schemeClr val="bg1"/>
                </a:solidFill>
                <a:latin typeface="Arial" pitchFamily="34" charset="0"/>
                <a:cs typeface="Arial" pitchFamily="34" charset="0"/>
              </a:rPr>
              <a:t> Шабат (суббота)</a:t>
            </a:r>
            <a:r>
              <a:rPr lang="ru-RU" sz="2400" dirty="0" smtClean="0">
                <a:solidFill>
                  <a:schemeClr val="bg1"/>
                </a:solidFill>
                <a:latin typeface="Arial" pitchFamily="34" charset="0"/>
                <a:cs typeface="Arial" pitchFamily="34" charset="0"/>
              </a:rPr>
              <a:t> – седьмой день недели, когда Бог, сотворив мир, «почил от всех дел». В этот день иудеям категорически запрещается работать. </a:t>
            </a:r>
            <a:r>
              <a:rPr lang="ru-RU" sz="2400" dirty="0" smtClean="0">
                <a:solidFill>
                  <a:schemeClr val="bg1"/>
                </a:solidFill>
                <a:latin typeface="Arial" pitchFamily="34" charset="0"/>
                <a:cs typeface="Arial" pitchFamily="34" charset="0"/>
              </a:rPr>
              <a:t>Суббота </a:t>
            </a:r>
            <a:r>
              <a:rPr lang="ru-RU" sz="2400" dirty="0" smtClean="0">
                <a:solidFill>
                  <a:schemeClr val="bg1"/>
                </a:solidFill>
                <a:latin typeface="Arial" pitchFamily="34" charset="0"/>
                <a:cs typeface="Arial" pitchFamily="34" charset="0"/>
              </a:rPr>
              <a:t>– семейный праздник, который иудеи посвящают особым молитвам и обрядам. </a:t>
            </a:r>
            <a:endParaRPr lang="ru-RU"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249571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еврейский новый год.jpg"/>
          <p:cNvPicPr>
            <a:picLocks noGrp="1" noChangeAspect="1"/>
          </p:cNvPicPr>
          <p:nvPr>
            <p:ph sz="quarter" idx="13"/>
          </p:nvPr>
        </p:nvPicPr>
        <p:blipFill>
          <a:blip r:embed="rId2" cstate="print"/>
          <a:stretch>
            <a:fillRect/>
          </a:stretch>
        </p:blipFill>
        <p:spPr>
          <a:xfrm>
            <a:off x="179512" y="188640"/>
            <a:ext cx="5084509" cy="3528392"/>
          </a:xfrm>
          <a:prstGeom prst="rect">
            <a:avLst/>
          </a:prstGeom>
          <a:ln w="19050">
            <a:solidFill>
              <a:schemeClr val="bg1"/>
            </a:solidFill>
          </a:ln>
          <a:effectLst>
            <a:softEdge rad="112500"/>
          </a:effectLst>
        </p:spPr>
      </p:pic>
      <p:pic>
        <p:nvPicPr>
          <p:cNvPr id="5" name="Рисунок 4" descr="рош-ашана.jpg"/>
          <p:cNvPicPr>
            <a:picLocks noChangeAspect="1"/>
          </p:cNvPicPr>
          <p:nvPr/>
        </p:nvPicPr>
        <p:blipFill>
          <a:blip r:embed="rId3" cstate="print"/>
          <a:stretch>
            <a:fillRect/>
          </a:stretch>
        </p:blipFill>
        <p:spPr>
          <a:xfrm>
            <a:off x="5724128" y="188640"/>
            <a:ext cx="2713484" cy="3617979"/>
          </a:xfrm>
          <a:prstGeom prst="rect">
            <a:avLst/>
          </a:prstGeom>
          <a:ln w="19050">
            <a:solidFill>
              <a:schemeClr val="bg1"/>
            </a:solidFill>
          </a:ln>
          <a:effectLst>
            <a:softEdge rad="112500"/>
          </a:effectLst>
        </p:spPr>
      </p:pic>
      <p:sp>
        <p:nvSpPr>
          <p:cNvPr id="6" name="TextBox 5"/>
          <p:cNvSpPr txBox="1"/>
          <p:nvPr/>
        </p:nvSpPr>
        <p:spPr>
          <a:xfrm>
            <a:off x="251520" y="3861048"/>
            <a:ext cx="8496944" cy="2862322"/>
          </a:xfrm>
          <a:prstGeom prst="rect">
            <a:avLst/>
          </a:prstGeom>
          <a:noFill/>
        </p:spPr>
        <p:txBody>
          <a:bodyPr wrap="square" rtlCol="0">
            <a:spAutoFit/>
          </a:bodyPr>
          <a:lstStyle/>
          <a:p>
            <a:pPr algn="just"/>
            <a:r>
              <a:rPr lang="ru-RU" sz="2000" b="1" dirty="0" err="1" smtClean="0">
                <a:solidFill>
                  <a:schemeClr val="bg1"/>
                </a:solidFill>
                <a:latin typeface="Arial" pitchFamily="34" charset="0"/>
                <a:cs typeface="Arial" pitchFamily="34" charset="0"/>
              </a:rPr>
              <a:t>Рош-ашана</a:t>
            </a:r>
            <a:r>
              <a:rPr lang="ru-RU" sz="2000" b="1" dirty="0" smtClean="0">
                <a:solidFill>
                  <a:schemeClr val="bg1"/>
                </a:solidFill>
                <a:latin typeface="Arial" pitchFamily="34" charset="0"/>
                <a:cs typeface="Arial" pitchFamily="34" charset="0"/>
              </a:rPr>
              <a:t> – </a:t>
            </a:r>
            <a:r>
              <a:rPr lang="ru-RU" sz="2000" dirty="0" smtClean="0">
                <a:solidFill>
                  <a:schemeClr val="bg1"/>
                </a:solidFill>
                <a:latin typeface="Arial" pitchFamily="34" charset="0"/>
                <a:cs typeface="Arial" pitchFamily="34" charset="0"/>
              </a:rPr>
              <a:t>еврейский Новый год. Празднуется два дня в сентябре-октябре. Это День суда над всеми обитателями Вселенной. В этот день определяется, что произойдет с человеком в течение наступающего года. Во время праздничного угощения принято обмакивать хлеб в мед, а также есть яблоки с медом. Это символ того, что наступающий год будет сладким, т.е. удачным. Во время праздничных </a:t>
            </a:r>
            <a:r>
              <a:rPr lang="ru-RU" sz="2000" dirty="0" err="1" smtClean="0">
                <a:solidFill>
                  <a:schemeClr val="bg1"/>
                </a:solidFill>
                <a:latin typeface="Arial" pitchFamily="34" charset="0"/>
                <a:cs typeface="Arial" pitchFamily="34" charset="0"/>
              </a:rPr>
              <a:t>болгослужений</a:t>
            </a:r>
            <a:r>
              <a:rPr lang="ru-RU" sz="2000" dirty="0" smtClean="0">
                <a:solidFill>
                  <a:schemeClr val="bg1"/>
                </a:solidFill>
                <a:latin typeface="Arial" pitchFamily="34" charset="0"/>
                <a:cs typeface="Arial" pitchFamily="34" charset="0"/>
              </a:rPr>
              <a:t> обычно трубят в бараний рог – </a:t>
            </a:r>
            <a:r>
              <a:rPr lang="ru-RU" sz="2000" b="1" i="1" dirty="0" err="1" smtClean="0">
                <a:solidFill>
                  <a:schemeClr val="bg1"/>
                </a:solidFill>
                <a:latin typeface="Arial" pitchFamily="34" charset="0"/>
                <a:cs typeface="Arial" pitchFamily="34" charset="0"/>
              </a:rPr>
              <a:t>шофар</a:t>
            </a:r>
            <a:r>
              <a:rPr lang="ru-RU" sz="2000" b="1" i="1" dirty="0" smtClean="0">
                <a:solidFill>
                  <a:schemeClr val="bg1"/>
                </a:solidFill>
                <a:latin typeface="Arial" pitchFamily="34" charset="0"/>
                <a:cs typeface="Arial" pitchFamily="34" charset="0"/>
              </a:rPr>
              <a:t>. </a:t>
            </a:r>
            <a:r>
              <a:rPr lang="ru-RU" sz="2000" dirty="0" smtClean="0">
                <a:solidFill>
                  <a:schemeClr val="bg1"/>
                </a:solidFill>
                <a:latin typeface="Arial" pitchFamily="34" charset="0"/>
                <a:cs typeface="Arial" pitchFamily="34" charset="0"/>
              </a:rPr>
              <a:t>Звук </a:t>
            </a:r>
            <a:r>
              <a:rPr lang="ru-RU" sz="2000" dirty="0" err="1" smtClean="0">
                <a:solidFill>
                  <a:schemeClr val="bg1"/>
                </a:solidFill>
                <a:latin typeface="Arial" pitchFamily="34" charset="0"/>
                <a:cs typeface="Arial" pitchFamily="34" charset="0"/>
              </a:rPr>
              <a:t>шофара</a:t>
            </a:r>
            <a:r>
              <a:rPr lang="ru-RU" sz="2000" dirty="0" smtClean="0">
                <a:solidFill>
                  <a:schemeClr val="bg1"/>
                </a:solidFill>
                <a:latin typeface="Arial" pitchFamily="34" charset="0"/>
                <a:cs typeface="Arial" pitchFamily="34" charset="0"/>
              </a:rPr>
              <a:t> означает для всех иудеев призыв к покаянию. С этого дня наступают десять «грозных дней» покаяния.</a:t>
            </a:r>
            <a:endParaRPr lang="ru-RU" sz="2000"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742712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йом-кипур.jpg"/>
          <p:cNvPicPr>
            <a:picLocks noGrp="1" noChangeAspect="1"/>
          </p:cNvPicPr>
          <p:nvPr>
            <p:ph sz="quarter" idx="13"/>
          </p:nvPr>
        </p:nvPicPr>
        <p:blipFill>
          <a:blip r:embed="rId2" cstate="print"/>
          <a:stretch>
            <a:fillRect/>
          </a:stretch>
        </p:blipFill>
        <p:spPr>
          <a:xfrm>
            <a:off x="467544" y="1196752"/>
            <a:ext cx="3498365" cy="4525963"/>
          </a:xfrm>
          <a:prstGeom prst="rect">
            <a:avLst/>
          </a:prstGeom>
          <a:ln w="19050">
            <a:solidFill>
              <a:schemeClr val="bg1"/>
            </a:solidFill>
          </a:ln>
          <a:effectLst>
            <a:softEdge rad="112500"/>
          </a:effectLst>
        </p:spPr>
      </p:pic>
      <p:sp>
        <p:nvSpPr>
          <p:cNvPr id="5" name="TextBox 4"/>
          <p:cNvSpPr txBox="1"/>
          <p:nvPr/>
        </p:nvSpPr>
        <p:spPr>
          <a:xfrm>
            <a:off x="4355976" y="1268760"/>
            <a:ext cx="4248472" cy="4154984"/>
          </a:xfrm>
          <a:prstGeom prst="rect">
            <a:avLst/>
          </a:prstGeom>
          <a:noFill/>
        </p:spPr>
        <p:txBody>
          <a:bodyPr wrap="square" rtlCol="0">
            <a:spAutoFit/>
          </a:bodyPr>
          <a:lstStyle/>
          <a:p>
            <a:pPr algn="just"/>
            <a:r>
              <a:rPr lang="ru-RU" sz="2400" b="1" dirty="0" err="1" smtClean="0">
                <a:solidFill>
                  <a:schemeClr val="bg1"/>
                </a:solidFill>
                <a:latin typeface="Arial" pitchFamily="34" charset="0"/>
                <a:cs typeface="Arial" pitchFamily="34" charset="0"/>
              </a:rPr>
              <a:t>Йом-кипур</a:t>
            </a:r>
            <a:r>
              <a:rPr lang="ru-RU" sz="2400" dirty="0" smtClean="0">
                <a:solidFill>
                  <a:schemeClr val="bg1"/>
                </a:solidFill>
                <a:latin typeface="Arial" pitchFamily="34" charset="0"/>
                <a:cs typeface="Arial" pitchFamily="34" charset="0"/>
              </a:rPr>
              <a:t> – Судный день. В этот день все иудеи соблюдают строгий пост и все время проводят в молитвах. На протяжении </a:t>
            </a:r>
            <a:r>
              <a:rPr lang="ru-RU" sz="2400" dirty="0" err="1" smtClean="0">
                <a:solidFill>
                  <a:schemeClr val="bg1"/>
                </a:solidFill>
                <a:latin typeface="Arial" pitchFamily="34" charset="0"/>
                <a:cs typeface="Arial" pitchFamily="34" charset="0"/>
              </a:rPr>
              <a:t>Йом-кипура</a:t>
            </a:r>
            <a:r>
              <a:rPr lang="ru-RU" sz="2400" dirty="0" smtClean="0">
                <a:solidFill>
                  <a:schemeClr val="bg1"/>
                </a:solidFill>
                <a:latin typeface="Arial" pitchFamily="34" charset="0"/>
                <a:cs typeface="Arial" pitchFamily="34" charset="0"/>
              </a:rPr>
              <a:t> действуют пять запретов. </a:t>
            </a:r>
            <a:r>
              <a:rPr lang="ru-RU" sz="2400" b="1" i="1" dirty="0" smtClean="0">
                <a:solidFill>
                  <a:schemeClr val="bg1"/>
                </a:solidFill>
                <a:latin typeface="Arial" pitchFamily="34" charset="0"/>
                <a:cs typeface="Arial" pitchFamily="34" charset="0"/>
              </a:rPr>
              <a:t>Нельзя:</a:t>
            </a:r>
          </a:p>
          <a:p>
            <a:pPr algn="just"/>
            <a:r>
              <a:rPr lang="ru-RU" sz="2400" dirty="0" smtClean="0">
                <a:solidFill>
                  <a:schemeClr val="bg1"/>
                </a:solidFill>
                <a:latin typeface="Arial" pitchFamily="34" charset="0"/>
                <a:cs typeface="Arial" pitchFamily="34" charset="0"/>
              </a:rPr>
              <a:t>есть и пить, </a:t>
            </a:r>
          </a:p>
          <a:p>
            <a:pPr algn="just"/>
            <a:r>
              <a:rPr lang="ru-RU" sz="2400" dirty="0" smtClean="0">
                <a:solidFill>
                  <a:schemeClr val="bg1"/>
                </a:solidFill>
                <a:latin typeface="Arial" pitchFamily="34" charset="0"/>
                <a:cs typeface="Arial" pitchFamily="34" charset="0"/>
              </a:rPr>
              <a:t>умываться, </a:t>
            </a:r>
          </a:p>
          <a:p>
            <a:pPr algn="just"/>
            <a:r>
              <a:rPr lang="ru-RU" sz="2400" dirty="0" smtClean="0">
                <a:solidFill>
                  <a:schemeClr val="bg1"/>
                </a:solidFill>
                <a:latin typeface="Arial" pitchFamily="34" charset="0"/>
                <a:cs typeface="Arial" pitchFamily="34" charset="0"/>
              </a:rPr>
              <a:t>чем-либо покрывать кожу, </a:t>
            </a:r>
          </a:p>
          <a:p>
            <a:pPr algn="just"/>
            <a:r>
              <a:rPr lang="ru-RU" sz="2400" dirty="0" smtClean="0">
                <a:solidFill>
                  <a:schemeClr val="bg1"/>
                </a:solidFill>
                <a:latin typeface="Arial" pitchFamily="34" charset="0"/>
                <a:cs typeface="Arial" pitchFamily="34" charset="0"/>
              </a:rPr>
              <a:t>носить кожаную обувь</a:t>
            </a:r>
            <a:r>
              <a:rPr lang="ru-RU" sz="2400" dirty="0">
                <a:solidFill>
                  <a:schemeClr val="bg1"/>
                </a:solidFill>
                <a:latin typeface="Arial" pitchFamily="34" charset="0"/>
                <a:cs typeface="Arial" pitchFamily="34" charset="0"/>
              </a:rPr>
              <a:t>.</a:t>
            </a:r>
            <a:endParaRPr lang="ru-RU" sz="2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928026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57200" y="4725144"/>
            <a:ext cx="8229600" cy="2132856"/>
          </a:xfrm>
        </p:spPr>
        <p:txBody>
          <a:bodyPr>
            <a:normAutofit fontScale="85000" lnSpcReduction="20000"/>
          </a:bodyPr>
          <a:lstStyle/>
          <a:p>
            <a:pPr marL="0" indent="0" algn="just">
              <a:buNone/>
            </a:pPr>
            <a:r>
              <a:rPr lang="ru-RU" sz="2900" b="1" i="0" dirty="0" err="1" smtClean="0">
                <a:solidFill>
                  <a:schemeClr val="bg1"/>
                </a:solidFill>
                <a:latin typeface="Arial" pitchFamily="34" charset="0"/>
                <a:cs typeface="Arial" pitchFamily="34" charset="0"/>
              </a:rPr>
              <a:t>Песах</a:t>
            </a:r>
            <a:r>
              <a:rPr lang="ru-RU" sz="2900" b="1" i="0" dirty="0" smtClean="0">
                <a:solidFill>
                  <a:schemeClr val="bg1"/>
                </a:solidFill>
                <a:latin typeface="Arial" pitchFamily="34" charset="0"/>
                <a:cs typeface="Arial" pitchFamily="34" charset="0"/>
              </a:rPr>
              <a:t> (пасха)</a:t>
            </a:r>
            <a:r>
              <a:rPr lang="ru-RU" sz="2900" i="0" dirty="0" smtClean="0">
                <a:solidFill>
                  <a:schemeClr val="bg1"/>
                </a:solidFill>
                <a:latin typeface="Arial" pitchFamily="34" charset="0"/>
                <a:cs typeface="Arial" pitchFamily="34" charset="0"/>
              </a:rPr>
              <a:t> – отмечается в память о выходе </a:t>
            </a:r>
            <a:r>
              <a:rPr lang="ru-RU" sz="2900" i="0" dirty="0" smtClean="0">
                <a:solidFill>
                  <a:schemeClr val="bg1"/>
                </a:solidFill>
                <a:latin typeface="Arial" pitchFamily="34" charset="0"/>
                <a:cs typeface="Arial" pitchFamily="34" charset="0"/>
              </a:rPr>
              <a:t>евреев </a:t>
            </a:r>
            <a:r>
              <a:rPr lang="ru-RU" sz="2900" i="0" dirty="0" smtClean="0">
                <a:solidFill>
                  <a:schemeClr val="bg1"/>
                </a:solidFill>
                <a:latin typeface="Arial" pitchFamily="34" charset="0"/>
                <a:cs typeface="Arial" pitchFamily="34" charset="0"/>
              </a:rPr>
              <a:t>из </a:t>
            </a:r>
            <a:r>
              <a:rPr lang="ru-RU" sz="2900" i="0" dirty="0" smtClean="0">
                <a:solidFill>
                  <a:schemeClr val="bg1"/>
                </a:solidFill>
                <a:latin typeface="Arial" pitchFamily="34" charset="0"/>
                <a:cs typeface="Arial" pitchFamily="34" charset="0"/>
              </a:rPr>
              <a:t>Египта. </a:t>
            </a:r>
            <a:r>
              <a:rPr lang="ru-RU" sz="2900" i="0" dirty="0" smtClean="0">
                <a:solidFill>
                  <a:schemeClr val="bg1"/>
                </a:solidFill>
                <a:latin typeface="Arial" pitchFamily="34" charset="0"/>
                <a:cs typeface="Arial" pitchFamily="34" charset="0"/>
              </a:rPr>
              <a:t>В дни праздника иудеям запрещено есть любую пищу, подвергшуюся хоть какому-брожению: кефир, сметану, пироги и хлеб из дрожжевого теста. Поэтому евреи изготавливают специальный пресный хлеб – </a:t>
            </a:r>
            <a:r>
              <a:rPr lang="ru-RU" sz="2900" b="1" i="0" dirty="0" smtClean="0">
                <a:solidFill>
                  <a:schemeClr val="bg1"/>
                </a:solidFill>
                <a:latin typeface="Arial" pitchFamily="34" charset="0"/>
                <a:cs typeface="Arial" pitchFamily="34" charset="0"/>
              </a:rPr>
              <a:t>мацу.</a:t>
            </a:r>
          </a:p>
          <a:p>
            <a:pPr marL="0" indent="0">
              <a:buNone/>
            </a:pPr>
            <a:endParaRPr lang="ru-RU" sz="2400" dirty="0">
              <a:latin typeface="Arial" pitchFamily="34" charset="0"/>
              <a:cs typeface="Arial" pitchFamily="34" charset="0"/>
            </a:endParaRPr>
          </a:p>
        </p:txBody>
      </p:sp>
      <p:pic>
        <p:nvPicPr>
          <p:cNvPr id="4" name="Содержимое 4" descr="песах.jpg"/>
          <p:cNvPicPr>
            <a:picLocks noGrp="1" noChangeAspect="1"/>
          </p:cNvPicPr>
          <p:nvPr/>
        </p:nvPicPr>
        <p:blipFill>
          <a:blip r:embed="rId2" cstate="print"/>
          <a:stretch>
            <a:fillRect/>
          </a:stretch>
        </p:blipFill>
        <p:spPr>
          <a:xfrm>
            <a:off x="1765801" y="188640"/>
            <a:ext cx="5544616" cy="4431754"/>
          </a:xfrm>
          <a:prstGeom prst="rect">
            <a:avLst/>
          </a:prstGeom>
          <a:ln w="19050">
            <a:solidFill>
              <a:schemeClr val="bg1"/>
            </a:solidFill>
          </a:ln>
        </p:spPr>
      </p:pic>
    </p:spTree>
    <p:extLst>
      <p:ext uri="{BB962C8B-B14F-4D97-AF65-F5344CB8AC3E}">
        <p14:creationId xmlns:p14="http://schemas.microsoft.com/office/powerpoint/2010/main" xmlns="" val="1736329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шавуот.jpg"/>
          <p:cNvPicPr>
            <a:picLocks noGrp="1" noChangeAspect="1"/>
          </p:cNvPicPr>
          <p:nvPr>
            <p:ph sz="quarter" idx="13"/>
          </p:nvPr>
        </p:nvPicPr>
        <p:blipFill>
          <a:blip r:embed="rId2" cstate="print"/>
          <a:stretch>
            <a:fillRect/>
          </a:stretch>
        </p:blipFill>
        <p:spPr>
          <a:xfrm>
            <a:off x="611560" y="1772816"/>
            <a:ext cx="3240360" cy="3816424"/>
          </a:xfrm>
          <a:ln w="19050">
            <a:solidFill>
              <a:schemeClr val="bg1"/>
            </a:solidFill>
          </a:ln>
        </p:spPr>
      </p:pic>
      <p:sp>
        <p:nvSpPr>
          <p:cNvPr id="5" name="TextBox 4"/>
          <p:cNvSpPr txBox="1"/>
          <p:nvPr/>
        </p:nvSpPr>
        <p:spPr>
          <a:xfrm>
            <a:off x="4067944" y="980728"/>
            <a:ext cx="4824536" cy="5262979"/>
          </a:xfrm>
          <a:prstGeom prst="rect">
            <a:avLst/>
          </a:prstGeom>
          <a:noFill/>
        </p:spPr>
        <p:txBody>
          <a:bodyPr wrap="square" rtlCol="0">
            <a:spAutoFit/>
          </a:bodyPr>
          <a:lstStyle/>
          <a:p>
            <a:pPr algn="just"/>
            <a:r>
              <a:rPr lang="ru-RU" sz="2400" b="1" dirty="0" err="1" smtClean="0">
                <a:solidFill>
                  <a:schemeClr val="bg1"/>
                </a:solidFill>
                <a:latin typeface="Arial" pitchFamily="34" charset="0"/>
                <a:cs typeface="Arial" pitchFamily="34" charset="0"/>
              </a:rPr>
              <a:t>Шавуот</a:t>
            </a:r>
            <a:r>
              <a:rPr lang="ru-RU" sz="2400" b="1" dirty="0" smtClean="0">
                <a:solidFill>
                  <a:schemeClr val="bg1"/>
                </a:solidFill>
                <a:latin typeface="Arial" pitchFamily="34" charset="0"/>
                <a:cs typeface="Arial" pitchFamily="34" charset="0"/>
              </a:rPr>
              <a:t> (Пятидесятница) </a:t>
            </a:r>
            <a:r>
              <a:rPr lang="ru-RU" sz="2400" dirty="0" smtClean="0">
                <a:solidFill>
                  <a:schemeClr val="bg1"/>
                </a:solidFill>
                <a:latin typeface="Arial" pitchFamily="34" charset="0"/>
                <a:cs typeface="Arial" pitchFamily="34" charset="0"/>
              </a:rPr>
              <a:t>– наступает на пятидесятый день после </a:t>
            </a:r>
            <a:r>
              <a:rPr lang="ru-RU" sz="2400" dirty="0" err="1" smtClean="0">
                <a:solidFill>
                  <a:schemeClr val="bg1"/>
                </a:solidFill>
                <a:latin typeface="Arial" pitchFamily="34" charset="0"/>
                <a:cs typeface="Arial" pitchFamily="34" charset="0"/>
              </a:rPr>
              <a:t>Песаха</a:t>
            </a:r>
            <a:r>
              <a:rPr lang="ru-RU" sz="2400" dirty="0" smtClean="0">
                <a:solidFill>
                  <a:schemeClr val="bg1"/>
                </a:solidFill>
                <a:latin typeface="Arial" pitchFamily="34" charset="0"/>
                <a:cs typeface="Arial" pitchFamily="34" charset="0"/>
              </a:rPr>
              <a:t>. В этот день иудеи отмечают дарование Моисею Богом скрижалей с десятью заповедями на горе </a:t>
            </a:r>
            <a:r>
              <a:rPr lang="ru-RU" sz="2400" dirty="0" err="1" smtClean="0">
                <a:solidFill>
                  <a:schemeClr val="bg1"/>
                </a:solidFill>
                <a:latin typeface="Arial" pitchFamily="34" charset="0"/>
                <a:cs typeface="Arial" pitchFamily="34" charset="0"/>
              </a:rPr>
              <a:t>Синай</a:t>
            </a:r>
            <a:r>
              <a:rPr lang="ru-RU" sz="2400" dirty="0" smtClean="0">
                <a:solidFill>
                  <a:schemeClr val="bg1"/>
                </a:solidFill>
                <a:latin typeface="Arial" pitchFamily="34" charset="0"/>
                <a:cs typeface="Arial" pitchFamily="34" charset="0"/>
              </a:rPr>
              <a:t>. В праздник </a:t>
            </a:r>
            <a:r>
              <a:rPr lang="ru-RU" sz="2400" dirty="0" err="1" smtClean="0">
                <a:solidFill>
                  <a:schemeClr val="bg1"/>
                </a:solidFill>
                <a:latin typeface="Arial" pitchFamily="34" charset="0"/>
                <a:cs typeface="Arial" pitchFamily="34" charset="0"/>
              </a:rPr>
              <a:t>Шавуот</a:t>
            </a:r>
            <a:r>
              <a:rPr lang="ru-RU" sz="2400" dirty="0" smtClean="0">
                <a:solidFill>
                  <a:schemeClr val="bg1"/>
                </a:solidFill>
                <a:latin typeface="Arial" pitchFamily="34" charset="0"/>
                <a:cs typeface="Arial" pitchFamily="34" charset="0"/>
              </a:rPr>
              <a:t> принято читать в синагоге книгу Руфь. Также существует обычай не спать всю ночь праздника, подготавливая себя учением и молитвами к дарованию Торы. В этот день также запрещена работа.</a:t>
            </a:r>
            <a:endParaRPr lang="ru-RU"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533799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698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744974"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730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7105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804248"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286225"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691909"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16249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75106"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242184"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61356" y="423373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761356"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771050"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61356" y="2204864"/>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280167"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776111"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84223"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216981" y="120051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216981" y="171345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203087"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216981" y="221751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206357" y="69646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169759" y="524184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169759" y="473779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169759" y="422210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162491"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3162491" y="321297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162491"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658435"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1664716" y="575275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3691909"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168772"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ая прямоугольная выноска 33"/>
          <p:cNvSpPr/>
          <p:nvPr/>
        </p:nvSpPr>
        <p:spPr>
          <a:xfrm>
            <a:off x="467544" y="548680"/>
            <a:ext cx="3312368" cy="172819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683568" y="751056"/>
            <a:ext cx="2371803" cy="1323439"/>
          </a:xfrm>
          <a:prstGeom prst="rect">
            <a:avLst/>
          </a:prstGeom>
          <a:noFill/>
        </p:spPr>
        <p:txBody>
          <a:bodyPr wrap="none" rtlCol="0">
            <a:spAutoFit/>
          </a:bodyPr>
          <a:lstStyle/>
          <a:p>
            <a:r>
              <a:rPr lang="ru-RU" sz="4000" dirty="0" smtClean="0">
                <a:latin typeface="Arial" pitchFamily="34" charset="0"/>
                <a:cs typeface="Arial" pitchFamily="34" charset="0"/>
              </a:rPr>
              <a:t>Проверь </a:t>
            </a:r>
          </a:p>
          <a:p>
            <a:r>
              <a:rPr lang="ru-RU" sz="4000" dirty="0" smtClean="0">
                <a:latin typeface="Arial" pitchFamily="34" charset="0"/>
                <a:cs typeface="Arial" pitchFamily="34" charset="0"/>
              </a:rPr>
              <a:t>себя</a:t>
            </a:r>
            <a:r>
              <a:rPr lang="ru-RU" dirty="0" smtClean="0">
                <a:latin typeface="Arial" pitchFamily="34" charset="0"/>
                <a:cs typeface="Arial" pitchFamily="34" charset="0"/>
              </a:rPr>
              <a:t>.</a:t>
            </a:r>
            <a:endParaRPr lang="ru-RU" dirty="0">
              <a:latin typeface="Arial" pitchFamily="34" charset="0"/>
              <a:cs typeface="Arial" pitchFamily="34" charset="0"/>
            </a:endParaRPr>
          </a:p>
        </p:txBody>
      </p:sp>
      <p:sp>
        <p:nvSpPr>
          <p:cNvPr id="36" name="TextBox 35"/>
          <p:cNvSpPr txBox="1"/>
          <p:nvPr/>
        </p:nvSpPr>
        <p:spPr>
          <a:xfrm>
            <a:off x="4203087" y="352670"/>
            <a:ext cx="312906" cy="369332"/>
          </a:xfrm>
          <a:prstGeom prst="rect">
            <a:avLst/>
          </a:prstGeom>
          <a:noFill/>
        </p:spPr>
        <p:txBody>
          <a:bodyPr wrap="none" rtlCol="0">
            <a:spAutoFit/>
          </a:bodyPr>
          <a:lstStyle/>
          <a:p>
            <a:r>
              <a:rPr lang="ru-RU" b="1" dirty="0" smtClean="0">
                <a:latin typeface="Arial" pitchFamily="34" charset="0"/>
                <a:cs typeface="Arial" pitchFamily="34" charset="0"/>
              </a:rPr>
              <a:t>2</a:t>
            </a:r>
            <a:endParaRPr lang="ru-RU" b="1" dirty="0">
              <a:latin typeface="Arial" pitchFamily="34" charset="0"/>
              <a:cs typeface="Arial" pitchFamily="34" charset="0"/>
            </a:endParaRPr>
          </a:p>
        </p:txBody>
      </p:sp>
      <p:sp>
        <p:nvSpPr>
          <p:cNvPr id="37" name="TextBox 36"/>
          <p:cNvSpPr txBox="1"/>
          <p:nvPr/>
        </p:nvSpPr>
        <p:spPr>
          <a:xfrm>
            <a:off x="5746240" y="1835532"/>
            <a:ext cx="252028" cy="369332"/>
          </a:xfrm>
          <a:prstGeom prst="rect">
            <a:avLst/>
          </a:prstGeom>
          <a:noFill/>
        </p:spPr>
        <p:txBody>
          <a:bodyPr wrap="square" rtlCol="0">
            <a:spAutoFit/>
          </a:bodyPr>
          <a:lstStyle/>
          <a:p>
            <a:r>
              <a:rPr lang="ru-RU" b="1" dirty="0" smtClean="0">
                <a:latin typeface="Arial" pitchFamily="34" charset="0"/>
                <a:cs typeface="Arial" pitchFamily="34" charset="0"/>
              </a:rPr>
              <a:t>3</a:t>
            </a:r>
            <a:endParaRPr lang="ru-RU" b="1" dirty="0">
              <a:latin typeface="Arial" pitchFamily="34" charset="0"/>
              <a:cs typeface="Arial" pitchFamily="34" charset="0"/>
            </a:endParaRPr>
          </a:p>
        </p:txBody>
      </p:sp>
      <p:sp>
        <p:nvSpPr>
          <p:cNvPr id="38" name="TextBox 37"/>
          <p:cNvSpPr txBox="1"/>
          <p:nvPr/>
        </p:nvSpPr>
        <p:spPr>
          <a:xfrm>
            <a:off x="2843808" y="2721569"/>
            <a:ext cx="318683" cy="369332"/>
          </a:xfrm>
          <a:prstGeom prst="rect">
            <a:avLst/>
          </a:prstGeom>
          <a:noFill/>
        </p:spPr>
        <p:txBody>
          <a:bodyPr wrap="square" rtlCol="0">
            <a:spAutoFit/>
          </a:bodyPr>
          <a:lstStyle/>
          <a:p>
            <a:r>
              <a:rPr lang="ru-RU" b="1" dirty="0" smtClean="0">
                <a:latin typeface="Arial" pitchFamily="34" charset="0"/>
                <a:cs typeface="Arial" pitchFamily="34" charset="0"/>
              </a:rPr>
              <a:t>1</a:t>
            </a:r>
            <a:endParaRPr lang="ru-RU" b="1" dirty="0">
              <a:latin typeface="Arial" pitchFamily="34" charset="0"/>
              <a:cs typeface="Arial" pitchFamily="34" charset="0"/>
            </a:endParaRPr>
          </a:p>
        </p:txBody>
      </p:sp>
      <p:sp>
        <p:nvSpPr>
          <p:cNvPr id="39" name="TextBox 38"/>
          <p:cNvSpPr txBox="1"/>
          <p:nvPr/>
        </p:nvSpPr>
        <p:spPr>
          <a:xfrm>
            <a:off x="4984193" y="3733542"/>
            <a:ext cx="245182" cy="369332"/>
          </a:xfrm>
          <a:prstGeom prst="rect">
            <a:avLst/>
          </a:prstGeom>
          <a:noFill/>
        </p:spPr>
        <p:txBody>
          <a:bodyPr wrap="square" rtlCol="0">
            <a:spAutoFit/>
          </a:bodyPr>
          <a:lstStyle/>
          <a:p>
            <a:r>
              <a:rPr lang="ru-RU" b="1" dirty="0">
                <a:latin typeface="Arial" pitchFamily="34" charset="0"/>
                <a:cs typeface="Arial" pitchFamily="34" charset="0"/>
              </a:rPr>
              <a:t>4</a:t>
            </a:r>
          </a:p>
        </p:txBody>
      </p:sp>
      <p:sp>
        <p:nvSpPr>
          <p:cNvPr id="40" name="TextBox 39"/>
          <p:cNvSpPr txBox="1"/>
          <p:nvPr/>
        </p:nvSpPr>
        <p:spPr>
          <a:xfrm>
            <a:off x="1403648" y="5805264"/>
            <a:ext cx="216024" cy="369332"/>
          </a:xfrm>
          <a:prstGeom prst="rect">
            <a:avLst/>
          </a:prstGeom>
          <a:noFill/>
        </p:spPr>
        <p:txBody>
          <a:bodyPr wrap="square" rtlCol="0">
            <a:spAutoFit/>
          </a:bodyPr>
          <a:lstStyle/>
          <a:p>
            <a:r>
              <a:rPr lang="ru-RU" b="1" dirty="0">
                <a:latin typeface="Arial" pitchFamily="34" charset="0"/>
                <a:cs typeface="Arial" pitchFamily="34" charset="0"/>
              </a:rPr>
              <a:t>5</a:t>
            </a:r>
          </a:p>
        </p:txBody>
      </p:sp>
    </p:spTree>
    <p:extLst>
      <p:ext uri="{BB962C8B-B14F-4D97-AF65-F5344CB8AC3E}">
        <p14:creationId xmlns:p14="http://schemas.microsoft.com/office/powerpoint/2010/main" xmlns="" val="2909358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авраам.gif"/>
          <p:cNvPicPr>
            <a:picLocks noGrp="1" noChangeAspect="1"/>
          </p:cNvPicPr>
          <p:nvPr>
            <p:ph idx="4294967295"/>
          </p:nvPr>
        </p:nvPicPr>
        <p:blipFill>
          <a:blip r:embed="rId2" cstate="print"/>
          <a:stretch>
            <a:fillRect/>
          </a:stretch>
        </p:blipFill>
        <p:spPr>
          <a:xfrm>
            <a:off x="251520" y="1556792"/>
            <a:ext cx="3867150" cy="2724150"/>
          </a:xfrm>
          <a:prstGeom prst="rect">
            <a:avLst/>
          </a:prstGeom>
          <a:ln w="19050">
            <a:solidFill>
              <a:schemeClr val="bg1"/>
            </a:solidFill>
          </a:ln>
        </p:spPr>
      </p:pic>
      <p:sp>
        <p:nvSpPr>
          <p:cNvPr id="6" name="TextBox 5"/>
          <p:cNvSpPr txBox="1"/>
          <p:nvPr/>
        </p:nvSpPr>
        <p:spPr>
          <a:xfrm>
            <a:off x="4327909" y="34524"/>
            <a:ext cx="4564572" cy="6247864"/>
          </a:xfrm>
          <a:prstGeom prst="rect">
            <a:avLst/>
          </a:prstGeom>
          <a:noFill/>
        </p:spPr>
        <p:txBody>
          <a:bodyPr wrap="square" rtlCol="0">
            <a:spAutoFit/>
          </a:bodyPr>
          <a:lstStyle/>
          <a:p>
            <a:endParaRPr lang="ru-RU" sz="2000" b="1" dirty="0" smtClean="0">
              <a:solidFill>
                <a:schemeClr val="bg1"/>
              </a:solidFill>
              <a:latin typeface="Arial" pitchFamily="34" charset="0"/>
              <a:cs typeface="Arial" pitchFamily="34" charset="0"/>
            </a:endParaRPr>
          </a:p>
          <a:p>
            <a:pPr algn="just"/>
            <a:r>
              <a:rPr lang="ru-RU" sz="2000" b="1" dirty="0" smtClean="0">
                <a:solidFill>
                  <a:schemeClr val="bg1"/>
                </a:solidFill>
                <a:latin typeface="Arial" pitchFamily="34" charset="0"/>
                <a:cs typeface="Arial" pitchFamily="34" charset="0"/>
              </a:rPr>
              <a:t>Авраам был потомком Ноя.  Был он очень богат, имел большие стада овец, коров, верблюдов, много золота и серебра. Он заключил с Богом священный договор – ЗАВЕТ. Однажды Бог сказал ему «Мой возлюбленный Авраам, уйди из земли, в которой ты теперь живешь. Я введу тебя в большую, прекрасную землю, которую Я отдам твоим детям. Из твоих потомков образуется большой народ. И в этом народе родится обещанный Адаму и Еве Спаситель, через которого все </a:t>
            </a:r>
            <a:r>
              <a:rPr lang="ru-RU" sz="2000" b="1" dirty="0">
                <a:solidFill>
                  <a:schemeClr val="bg1"/>
                </a:solidFill>
                <a:latin typeface="Arial" pitchFamily="34" charset="0"/>
                <a:cs typeface="Arial" pitchFamily="34" charset="0"/>
              </a:rPr>
              <a:t>з</a:t>
            </a:r>
            <a:r>
              <a:rPr lang="ru-RU" sz="2000" b="1" dirty="0" smtClean="0">
                <a:solidFill>
                  <a:schemeClr val="bg1"/>
                </a:solidFill>
                <a:latin typeface="Arial" pitchFamily="34" charset="0"/>
                <a:cs typeface="Arial" pitchFamily="34" charset="0"/>
              </a:rPr>
              <a:t>емные народы будут благословенны». Называлась эта земля Ханааном. Позже ее стали называть Землей обетованной. </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977157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698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744974"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730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7105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804248"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286225"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691909"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16249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75106"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242184"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61356" y="423373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761356"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771050"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61356" y="2204864"/>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280167"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776111"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84223"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216981" y="120051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216981" y="171345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203087"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216981" y="221751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206357" y="69646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169759" y="524184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169759" y="473779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169759" y="422210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162491"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3162491" y="321297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162491"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658435"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1664716" y="575275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3691909"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168772"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ая прямоугольная выноска 33"/>
          <p:cNvSpPr/>
          <p:nvPr/>
        </p:nvSpPr>
        <p:spPr>
          <a:xfrm>
            <a:off x="467544" y="548680"/>
            <a:ext cx="3312368" cy="172819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650245" y="636936"/>
            <a:ext cx="2982979" cy="1631216"/>
          </a:xfrm>
          <a:prstGeom prst="rect">
            <a:avLst/>
          </a:prstGeom>
          <a:noFill/>
        </p:spPr>
        <p:txBody>
          <a:bodyPr wrap="square" rtlCol="0">
            <a:spAutoFit/>
          </a:bodyPr>
          <a:lstStyle/>
          <a:p>
            <a:r>
              <a:rPr lang="ru-RU" sz="2000" dirty="0" smtClean="0">
                <a:latin typeface="Arial" pitchFamily="34" charset="0"/>
                <a:cs typeface="Arial" pitchFamily="34" charset="0"/>
              </a:rPr>
              <a:t>1. Каменные таблички, на которых были записаны заповеди Бога еврейскому народу.</a:t>
            </a:r>
            <a:endParaRPr lang="ru-RU" sz="2000" dirty="0">
              <a:latin typeface="Arial" pitchFamily="34" charset="0"/>
              <a:cs typeface="Arial" pitchFamily="34" charset="0"/>
            </a:endParaRPr>
          </a:p>
        </p:txBody>
      </p:sp>
      <p:sp>
        <p:nvSpPr>
          <p:cNvPr id="36" name="TextBox 35"/>
          <p:cNvSpPr txBox="1"/>
          <p:nvPr/>
        </p:nvSpPr>
        <p:spPr>
          <a:xfrm>
            <a:off x="4203087" y="352670"/>
            <a:ext cx="312906" cy="369332"/>
          </a:xfrm>
          <a:prstGeom prst="rect">
            <a:avLst/>
          </a:prstGeom>
          <a:noFill/>
        </p:spPr>
        <p:txBody>
          <a:bodyPr wrap="none" rtlCol="0">
            <a:spAutoFit/>
          </a:bodyPr>
          <a:lstStyle/>
          <a:p>
            <a:r>
              <a:rPr lang="ru-RU" b="1" dirty="0" smtClean="0">
                <a:latin typeface="Arial" pitchFamily="34" charset="0"/>
                <a:cs typeface="Arial" pitchFamily="34" charset="0"/>
              </a:rPr>
              <a:t>2</a:t>
            </a:r>
            <a:endParaRPr lang="ru-RU" b="1" dirty="0">
              <a:latin typeface="Arial" pitchFamily="34" charset="0"/>
              <a:cs typeface="Arial" pitchFamily="34" charset="0"/>
            </a:endParaRPr>
          </a:p>
        </p:txBody>
      </p:sp>
      <p:sp>
        <p:nvSpPr>
          <p:cNvPr id="37" name="TextBox 36"/>
          <p:cNvSpPr txBox="1"/>
          <p:nvPr/>
        </p:nvSpPr>
        <p:spPr>
          <a:xfrm>
            <a:off x="5746240" y="1835532"/>
            <a:ext cx="252028" cy="369332"/>
          </a:xfrm>
          <a:prstGeom prst="rect">
            <a:avLst/>
          </a:prstGeom>
          <a:noFill/>
        </p:spPr>
        <p:txBody>
          <a:bodyPr wrap="square" rtlCol="0">
            <a:spAutoFit/>
          </a:bodyPr>
          <a:lstStyle/>
          <a:p>
            <a:r>
              <a:rPr lang="ru-RU" b="1" dirty="0" smtClean="0">
                <a:latin typeface="Arial" pitchFamily="34" charset="0"/>
                <a:cs typeface="Arial" pitchFamily="34" charset="0"/>
              </a:rPr>
              <a:t>3</a:t>
            </a:r>
            <a:endParaRPr lang="ru-RU" b="1" dirty="0">
              <a:latin typeface="Arial" pitchFamily="34" charset="0"/>
              <a:cs typeface="Arial" pitchFamily="34" charset="0"/>
            </a:endParaRPr>
          </a:p>
        </p:txBody>
      </p:sp>
      <p:sp>
        <p:nvSpPr>
          <p:cNvPr id="38" name="TextBox 37"/>
          <p:cNvSpPr txBox="1"/>
          <p:nvPr/>
        </p:nvSpPr>
        <p:spPr>
          <a:xfrm>
            <a:off x="2843808" y="2721569"/>
            <a:ext cx="318683" cy="369332"/>
          </a:xfrm>
          <a:prstGeom prst="rect">
            <a:avLst/>
          </a:prstGeom>
          <a:noFill/>
        </p:spPr>
        <p:txBody>
          <a:bodyPr wrap="square" rtlCol="0">
            <a:spAutoFit/>
          </a:bodyPr>
          <a:lstStyle/>
          <a:p>
            <a:r>
              <a:rPr lang="ru-RU" b="1" dirty="0" smtClean="0">
                <a:latin typeface="Arial" pitchFamily="34" charset="0"/>
                <a:cs typeface="Arial" pitchFamily="34" charset="0"/>
              </a:rPr>
              <a:t>1</a:t>
            </a:r>
            <a:endParaRPr lang="ru-RU" b="1" dirty="0">
              <a:latin typeface="Arial" pitchFamily="34" charset="0"/>
              <a:cs typeface="Arial" pitchFamily="34" charset="0"/>
            </a:endParaRPr>
          </a:p>
        </p:txBody>
      </p:sp>
      <p:sp>
        <p:nvSpPr>
          <p:cNvPr id="39" name="TextBox 38"/>
          <p:cNvSpPr txBox="1"/>
          <p:nvPr/>
        </p:nvSpPr>
        <p:spPr>
          <a:xfrm>
            <a:off x="4984193" y="3733542"/>
            <a:ext cx="245182" cy="369332"/>
          </a:xfrm>
          <a:prstGeom prst="rect">
            <a:avLst/>
          </a:prstGeom>
          <a:noFill/>
        </p:spPr>
        <p:txBody>
          <a:bodyPr wrap="square" rtlCol="0">
            <a:spAutoFit/>
          </a:bodyPr>
          <a:lstStyle/>
          <a:p>
            <a:r>
              <a:rPr lang="ru-RU" b="1" dirty="0">
                <a:latin typeface="Arial" pitchFamily="34" charset="0"/>
                <a:cs typeface="Arial" pitchFamily="34" charset="0"/>
              </a:rPr>
              <a:t>4</a:t>
            </a:r>
          </a:p>
        </p:txBody>
      </p:sp>
      <p:sp>
        <p:nvSpPr>
          <p:cNvPr id="40" name="TextBox 39"/>
          <p:cNvSpPr txBox="1"/>
          <p:nvPr/>
        </p:nvSpPr>
        <p:spPr>
          <a:xfrm>
            <a:off x="1403648" y="5805264"/>
            <a:ext cx="216024" cy="369332"/>
          </a:xfrm>
          <a:prstGeom prst="rect">
            <a:avLst/>
          </a:prstGeom>
          <a:noFill/>
        </p:spPr>
        <p:txBody>
          <a:bodyPr wrap="square" rtlCol="0">
            <a:spAutoFit/>
          </a:bodyPr>
          <a:lstStyle/>
          <a:p>
            <a:r>
              <a:rPr lang="ru-RU" b="1" dirty="0">
                <a:latin typeface="Arial" pitchFamily="34" charset="0"/>
                <a:cs typeface="Arial" pitchFamily="34" charset="0"/>
              </a:rPr>
              <a:t>5</a:t>
            </a:r>
          </a:p>
        </p:txBody>
      </p:sp>
    </p:spTree>
    <p:extLst>
      <p:ext uri="{BB962C8B-B14F-4D97-AF65-F5344CB8AC3E}">
        <p14:creationId xmlns:p14="http://schemas.microsoft.com/office/powerpoint/2010/main" xmlns="" val="1170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698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744974"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730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7105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804248"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286225"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691909"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16249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75106"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242184"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61356" y="423373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761356"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771050"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61356" y="2204864"/>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280167"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776111"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84223"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216981" y="120051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216981" y="171345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203087"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216981" y="221751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206357" y="69646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169759" y="524184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169759" y="473779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169759" y="422210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162491"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3162491" y="321297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162491"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658435"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1664716" y="575275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3691909"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168772"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p:cNvSpPr txBox="1"/>
          <p:nvPr/>
        </p:nvSpPr>
        <p:spPr>
          <a:xfrm>
            <a:off x="4203087" y="352670"/>
            <a:ext cx="312906" cy="369332"/>
          </a:xfrm>
          <a:prstGeom prst="rect">
            <a:avLst/>
          </a:prstGeom>
          <a:noFill/>
        </p:spPr>
        <p:txBody>
          <a:bodyPr wrap="none" rtlCol="0">
            <a:spAutoFit/>
          </a:bodyPr>
          <a:lstStyle/>
          <a:p>
            <a:r>
              <a:rPr lang="ru-RU" b="1" dirty="0" smtClean="0">
                <a:latin typeface="Arial" pitchFamily="34" charset="0"/>
                <a:cs typeface="Arial" pitchFamily="34" charset="0"/>
              </a:rPr>
              <a:t>2</a:t>
            </a:r>
            <a:endParaRPr lang="ru-RU" b="1" dirty="0">
              <a:latin typeface="Arial" pitchFamily="34" charset="0"/>
              <a:cs typeface="Arial" pitchFamily="34" charset="0"/>
            </a:endParaRPr>
          </a:p>
        </p:txBody>
      </p:sp>
      <p:sp>
        <p:nvSpPr>
          <p:cNvPr id="37" name="TextBox 36"/>
          <p:cNvSpPr txBox="1"/>
          <p:nvPr/>
        </p:nvSpPr>
        <p:spPr>
          <a:xfrm>
            <a:off x="5746240" y="1835532"/>
            <a:ext cx="252028" cy="369332"/>
          </a:xfrm>
          <a:prstGeom prst="rect">
            <a:avLst/>
          </a:prstGeom>
          <a:noFill/>
        </p:spPr>
        <p:txBody>
          <a:bodyPr wrap="square" rtlCol="0">
            <a:spAutoFit/>
          </a:bodyPr>
          <a:lstStyle/>
          <a:p>
            <a:r>
              <a:rPr lang="ru-RU" b="1" dirty="0" smtClean="0">
                <a:latin typeface="Arial" pitchFamily="34" charset="0"/>
                <a:cs typeface="Arial" pitchFamily="34" charset="0"/>
              </a:rPr>
              <a:t>3</a:t>
            </a:r>
            <a:endParaRPr lang="ru-RU" b="1" dirty="0">
              <a:latin typeface="Arial" pitchFamily="34" charset="0"/>
              <a:cs typeface="Arial" pitchFamily="34" charset="0"/>
            </a:endParaRPr>
          </a:p>
        </p:txBody>
      </p:sp>
      <p:sp>
        <p:nvSpPr>
          <p:cNvPr id="38" name="TextBox 37"/>
          <p:cNvSpPr txBox="1"/>
          <p:nvPr/>
        </p:nvSpPr>
        <p:spPr>
          <a:xfrm>
            <a:off x="2843808" y="2721569"/>
            <a:ext cx="318683" cy="369332"/>
          </a:xfrm>
          <a:prstGeom prst="rect">
            <a:avLst/>
          </a:prstGeom>
          <a:noFill/>
        </p:spPr>
        <p:txBody>
          <a:bodyPr wrap="square" rtlCol="0">
            <a:spAutoFit/>
          </a:bodyPr>
          <a:lstStyle/>
          <a:p>
            <a:r>
              <a:rPr lang="ru-RU" b="1" dirty="0" smtClean="0">
                <a:latin typeface="Arial" pitchFamily="34" charset="0"/>
                <a:cs typeface="Arial" pitchFamily="34" charset="0"/>
              </a:rPr>
              <a:t>1</a:t>
            </a:r>
            <a:endParaRPr lang="ru-RU" b="1" dirty="0">
              <a:latin typeface="Arial" pitchFamily="34" charset="0"/>
              <a:cs typeface="Arial" pitchFamily="34" charset="0"/>
            </a:endParaRPr>
          </a:p>
        </p:txBody>
      </p:sp>
      <p:sp>
        <p:nvSpPr>
          <p:cNvPr id="39" name="TextBox 38"/>
          <p:cNvSpPr txBox="1"/>
          <p:nvPr/>
        </p:nvSpPr>
        <p:spPr>
          <a:xfrm>
            <a:off x="4984193" y="3733542"/>
            <a:ext cx="245182" cy="369332"/>
          </a:xfrm>
          <a:prstGeom prst="rect">
            <a:avLst/>
          </a:prstGeom>
          <a:noFill/>
        </p:spPr>
        <p:txBody>
          <a:bodyPr wrap="square" rtlCol="0">
            <a:spAutoFit/>
          </a:bodyPr>
          <a:lstStyle/>
          <a:p>
            <a:r>
              <a:rPr lang="ru-RU" b="1" dirty="0">
                <a:latin typeface="Arial" pitchFamily="34" charset="0"/>
                <a:cs typeface="Arial" pitchFamily="34" charset="0"/>
              </a:rPr>
              <a:t>4</a:t>
            </a:r>
          </a:p>
        </p:txBody>
      </p:sp>
      <p:sp>
        <p:nvSpPr>
          <p:cNvPr id="40" name="TextBox 39"/>
          <p:cNvSpPr txBox="1"/>
          <p:nvPr/>
        </p:nvSpPr>
        <p:spPr>
          <a:xfrm>
            <a:off x="1403648" y="5805264"/>
            <a:ext cx="216024" cy="369332"/>
          </a:xfrm>
          <a:prstGeom prst="rect">
            <a:avLst/>
          </a:prstGeom>
          <a:noFill/>
        </p:spPr>
        <p:txBody>
          <a:bodyPr wrap="square" rtlCol="0">
            <a:spAutoFit/>
          </a:bodyPr>
          <a:lstStyle/>
          <a:p>
            <a:r>
              <a:rPr lang="ru-RU" b="1" dirty="0">
                <a:latin typeface="Arial" pitchFamily="34" charset="0"/>
                <a:cs typeface="Arial" pitchFamily="34" charset="0"/>
              </a:rPr>
              <a:t>5</a:t>
            </a:r>
          </a:p>
        </p:txBody>
      </p:sp>
      <p:sp>
        <p:nvSpPr>
          <p:cNvPr id="41" name="TextBox 40"/>
          <p:cNvSpPr txBox="1"/>
          <p:nvPr/>
        </p:nvSpPr>
        <p:spPr>
          <a:xfrm>
            <a:off x="3275856" y="2773542"/>
            <a:ext cx="357368" cy="523220"/>
          </a:xfrm>
          <a:prstGeom prst="rect">
            <a:avLst/>
          </a:prstGeom>
          <a:noFill/>
        </p:spPr>
        <p:txBody>
          <a:bodyPr wrap="square" rtlCol="0">
            <a:spAutoFit/>
          </a:bodyPr>
          <a:lstStyle/>
          <a:p>
            <a:r>
              <a:rPr lang="ru-RU" sz="2800" b="1" dirty="0" smtClean="0">
                <a:latin typeface="Arial" pitchFamily="34" charset="0"/>
                <a:cs typeface="Arial" pitchFamily="34" charset="0"/>
              </a:rPr>
              <a:t>с</a:t>
            </a:r>
            <a:endParaRPr lang="ru-RU" sz="2800" b="1" dirty="0">
              <a:latin typeface="Arial" pitchFamily="34" charset="0"/>
              <a:cs typeface="Arial" pitchFamily="34" charset="0"/>
            </a:endParaRPr>
          </a:p>
        </p:txBody>
      </p:sp>
      <p:sp>
        <p:nvSpPr>
          <p:cNvPr id="42" name="TextBox 41"/>
          <p:cNvSpPr txBox="1"/>
          <p:nvPr/>
        </p:nvSpPr>
        <p:spPr>
          <a:xfrm>
            <a:off x="3805695" y="2773542"/>
            <a:ext cx="288032" cy="523220"/>
          </a:xfrm>
          <a:prstGeom prst="rect">
            <a:avLst/>
          </a:prstGeom>
          <a:noFill/>
        </p:spPr>
        <p:txBody>
          <a:bodyPr wrap="square" rtlCol="0">
            <a:spAutoFit/>
          </a:bodyPr>
          <a:lstStyle/>
          <a:p>
            <a:r>
              <a:rPr lang="ru-RU" sz="2800" b="1" dirty="0" smtClean="0">
                <a:latin typeface="Arial" pitchFamily="34" charset="0"/>
                <a:cs typeface="Arial" pitchFamily="34" charset="0"/>
              </a:rPr>
              <a:t>к</a:t>
            </a:r>
            <a:endParaRPr lang="ru-RU" sz="2800" b="1" dirty="0">
              <a:latin typeface="Arial" pitchFamily="34" charset="0"/>
              <a:cs typeface="Arial" pitchFamily="34" charset="0"/>
            </a:endParaRPr>
          </a:p>
        </p:txBody>
      </p:sp>
      <p:sp>
        <p:nvSpPr>
          <p:cNvPr id="43" name="TextBox 42"/>
          <p:cNvSpPr txBox="1"/>
          <p:nvPr/>
        </p:nvSpPr>
        <p:spPr>
          <a:xfrm>
            <a:off x="4316151" y="2773542"/>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44" name="TextBox 43"/>
          <p:cNvSpPr txBox="1"/>
          <p:nvPr/>
        </p:nvSpPr>
        <p:spPr>
          <a:xfrm>
            <a:off x="4849455" y="2773542"/>
            <a:ext cx="245182"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5" name="TextBox 44"/>
          <p:cNvSpPr txBox="1"/>
          <p:nvPr/>
        </p:nvSpPr>
        <p:spPr>
          <a:xfrm>
            <a:off x="5303136" y="2773542"/>
            <a:ext cx="382152" cy="523220"/>
          </a:xfrm>
          <a:prstGeom prst="rect">
            <a:avLst/>
          </a:prstGeom>
          <a:noFill/>
        </p:spPr>
        <p:txBody>
          <a:bodyPr wrap="square" rtlCol="0">
            <a:spAutoFit/>
          </a:bodyPr>
          <a:lstStyle/>
          <a:p>
            <a:r>
              <a:rPr lang="ru-RU" sz="2800" b="1" dirty="0" smtClean="0">
                <a:latin typeface="Arial" pitchFamily="34" charset="0"/>
                <a:cs typeface="Arial" pitchFamily="34" charset="0"/>
              </a:rPr>
              <a:t>ж</a:t>
            </a:r>
            <a:endParaRPr lang="ru-RU" sz="2800" b="1" dirty="0">
              <a:latin typeface="Arial" pitchFamily="34" charset="0"/>
              <a:cs typeface="Arial" pitchFamily="34" charset="0"/>
            </a:endParaRPr>
          </a:p>
        </p:txBody>
      </p:sp>
      <p:sp>
        <p:nvSpPr>
          <p:cNvPr id="46" name="TextBox 45"/>
          <p:cNvSpPr txBox="1"/>
          <p:nvPr/>
        </p:nvSpPr>
        <p:spPr>
          <a:xfrm>
            <a:off x="5881117" y="2773542"/>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47" name="TextBox 46"/>
          <p:cNvSpPr txBox="1"/>
          <p:nvPr/>
        </p:nvSpPr>
        <p:spPr>
          <a:xfrm>
            <a:off x="6358233" y="2843303"/>
            <a:ext cx="360040" cy="461665"/>
          </a:xfrm>
          <a:prstGeom prst="rect">
            <a:avLst/>
          </a:prstGeom>
          <a:noFill/>
        </p:spPr>
        <p:txBody>
          <a:bodyPr wrap="square" rtlCol="0">
            <a:spAutoFit/>
          </a:bodyPr>
          <a:lstStyle/>
          <a:p>
            <a:r>
              <a:rPr lang="ru-RU" sz="2400" b="1" dirty="0" smtClean="0">
                <a:latin typeface="Arial" pitchFamily="34" charset="0"/>
                <a:cs typeface="Arial" pitchFamily="34" charset="0"/>
              </a:rPr>
              <a:t>л</a:t>
            </a:r>
            <a:endParaRPr lang="ru-RU" sz="2400" b="1" dirty="0">
              <a:latin typeface="Arial" pitchFamily="34" charset="0"/>
              <a:cs typeface="Arial" pitchFamily="34" charset="0"/>
            </a:endParaRPr>
          </a:p>
        </p:txBody>
      </p:sp>
      <p:sp>
        <p:nvSpPr>
          <p:cNvPr id="48" name="TextBox 47"/>
          <p:cNvSpPr txBox="1"/>
          <p:nvPr/>
        </p:nvSpPr>
        <p:spPr>
          <a:xfrm>
            <a:off x="6909083" y="2781409"/>
            <a:ext cx="136149"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9" name="Скругленная прямоугольная выноска 48"/>
          <p:cNvSpPr/>
          <p:nvPr/>
        </p:nvSpPr>
        <p:spPr>
          <a:xfrm>
            <a:off x="467544" y="548680"/>
            <a:ext cx="3312368" cy="172819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p:cNvSpPr txBox="1"/>
          <p:nvPr/>
        </p:nvSpPr>
        <p:spPr>
          <a:xfrm>
            <a:off x="619557" y="565481"/>
            <a:ext cx="3008341" cy="1908215"/>
          </a:xfrm>
          <a:prstGeom prst="rect">
            <a:avLst/>
          </a:prstGeom>
          <a:noFill/>
        </p:spPr>
        <p:txBody>
          <a:bodyPr wrap="square" rtlCol="0">
            <a:spAutoFit/>
          </a:bodyPr>
          <a:lstStyle/>
          <a:p>
            <a:r>
              <a:rPr lang="ru-RU" sz="2000" dirty="0">
                <a:latin typeface="Arial" pitchFamily="34" charset="0"/>
                <a:cs typeface="Arial" pitchFamily="34" charset="0"/>
              </a:rPr>
              <a:t>1. Каменные таблички, на которых были записаны заповеди Бога еврейскому народу.</a:t>
            </a:r>
          </a:p>
          <a:p>
            <a:endParaRPr lang="ru-RU" dirty="0"/>
          </a:p>
        </p:txBody>
      </p:sp>
    </p:spTree>
    <p:extLst>
      <p:ext uri="{BB962C8B-B14F-4D97-AF65-F5344CB8AC3E}">
        <p14:creationId xmlns:p14="http://schemas.microsoft.com/office/powerpoint/2010/main" xmlns="" val="2590926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698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744974"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730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7105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804248"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286225"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691909"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16249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75106"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242184"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61356" y="423373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761356"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771050"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61356" y="2204864"/>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280167"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776111"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84223"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216981" y="120051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216981" y="171345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203087"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216981" y="221751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206357" y="69646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169759" y="524184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169759" y="473779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169759" y="422210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162491"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3162491" y="321297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162491"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658435"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1664716" y="575275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3691909"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168772"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ая прямоугольная выноска 33"/>
          <p:cNvSpPr/>
          <p:nvPr/>
        </p:nvSpPr>
        <p:spPr>
          <a:xfrm>
            <a:off x="467544" y="548680"/>
            <a:ext cx="3312368" cy="172819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650245" y="636936"/>
            <a:ext cx="2982979" cy="707886"/>
          </a:xfrm>
          <a:prstGeom prst="rect">
            <a:avLst/>
          </a:prstGeom>
          <a:noFill/>
        </p:spPr>
        <p:txBody>
          <a:bodyPr wrap="square" rtlCol="0">
            <a:spAutoFit/>
          </a:bodyPr>
          <a:lstStyle/>
          <a:p>
            <a:r>
              <a:rPr lang="ru-RU" sz="2000" dirty="0">
                <a:latin typeface="Arial" pitchFamily="34" charset="0"/>
                <a:cs typeface="Arial" pitchFamily="34" charset="0"/>
              </a:rPr>
              <a:t>2</a:t>
            </a:r>
            <a:r>
              <a:rPr lang="ru-RU" sz="2000" dirty="0" smtClean="0">
                <a:latin typeface="Arial" pitchFamily="34" charset="0"/>
                <a:cs typeface="Arial" pitchFamily="34" charset="0"/>
              </a:rPr>
              <a:t>. Подсвечник с семью ветвями.</a:t>
            </a:r>
            <a:endParaRPr lang="ru-RU" sz="2000" dirty="0">
              <a:latin typeface="Arial" pitchFamily="34" charset="0"/>
              <a:cs typeface="Arial" pitchFamily="34" charset="0"/>
            </a:endParaRPr>
          </a:p>
        </p:txBody>
      </p:sp>
      <p:sp>
        <p:nvSpPr>
          <p:cNvPr id="36" name="TextBox 35"/>
          <p:cNvSpPr txBox="1"/>
          <p:nvPr/>
        </p:nvSpPr>
        <p:spPr>
          <a:xfrm>
            <a:off x="4203087" y="352670"/>
            <a:ext cx="312906" cy="369332"/>
          </a:xfrm>
          <a:prstGeom prst="rect">
            <a:avLst/>
          </a:prstGeom>
          <a:noFill/>
        </p:spPr>
        <p:txBody>
          <a:bodyPr wrap="none" rtlCol="0">
            <a:spAutoFit/>
          </a:bodyPr>
          <a:lstStyle/>
          <a:p>
            <a:r>
              <a:rPr lang="ru-RU" b="1" dirty="0" smtClean="0">
                <a:latin typeface="Arial" pitchFamily="34" charset="0"/>
                <a:cs typeface="Arial" pitchFamily="34" charset="0"/>
              </a:rPr>
              <a:t>2</a:t>
            </a:r>
            <a:endParaRPr lang="ru-RU" b="1" dirty="0">
              <a:latin typeface="Arial" pitchFamily="34" charset="0"/>
              <a:cs typeface="Arial" pitchFamily="34" charset="0"/>
            </a:endParaRPr>
          </a:p>
        </p:txBody>
      </p:sp>
      <p:sp>
        <p:nvSpPr>
          <p:cNvPr id="37" name="TextBox 36"/>
          <p:cNvSpPr txBox="1"/>
          <p:nvPr/>
        </p:nvSpPr>
        <p:spPr>
          <a:xfrm>
            <a:off x="5746240" y="1835532"/>
            <a:ext cx="252028" cy="369332"/>
          </a:xfrm>
          <a:prstGeom prst="rect">
            <a:avLst/>
          </a:prstGeom>
          <a:noFill/>
        </p:spPr>
        <p:txBody>
          <a:bodyPr wrap="square" rtlCol="0">
            <a:spAutoFit/>
          </a:bodyPr>
          <a:lstStyle/>
          <a:p>
            <a:r>
              <a:rPr lang="ru-RU" b="1" dirty="0" smtClean="0">
                <a:latin typeface="Arial" pitchFamily="34" charset="0"/>
                <a:cs typeface="Arial" pitchFamily="34" charset="0"/>
              </a:rPr>
              <a:t>3</a:t>
            </a:r>
            <a:endParaRPr lang="ru-RU" b="1" dirty="0">
              <a:latin typeface="Arial" pitchFamily="34" charset="0"/>
              <a:cs typeface="Arial" pitchFamily="34" charset="0"/>
            </a:endParaRPr>
          </a:p>
        </p:txBody>
      </p:sp>
      <p:sp>
        <p:nvSpPr>
          <p:cNvPr id="38" name="TextBox 37"/>
          <p:cNvSpPr txBox="1"/>
          <p:nvPr/>
        </p:nvSpPr>
        <p:spPr>
          <a:xfrm>
            <a:off x="2843808" y="2721569"/>
            <a:ext cx="318683" cy="369332"/>
          </a:xfrm>
          <a:prstGeom prst="rect">
            <a:avLst/>
          </a:prstGeom>
          <a:noFill/>
        </p:spPr>
        <p:txBody>
          <a:bodyPr wrap="square" rtlCol="0">
            <a:spAutoFit/>
          </a:bodyPr>
          <a:lstStyle/>
          <a:p>
            <a:r>
              <a:rPr lang="ru-RU" b="1" dirty="0" smtClean="0">
                <a:latin typeface="Arial" pitchFamily="34" charset="0"/>
                <a:cs typeface="Arial" pitchFamily="34" charset="0"/>
              </a:rPr>
              <a:t>1</a:t>
            </a:r>
            <a:endParaRPr lang="ru-RU" b="1" dirty="0">
              <a:latin typeface="Arial" pitchFamily="34" charset="0"/>
              <a:cs typeface="Arial" pitchFamily="34" charset="0"/>
            </a:endParaRPr>
          </a:p>
        </p:txBody>
      </p:sp>
      <p:sp>
        <p:nvSpPr>
          <p:cNvPr id="39" name="TextBox 38"/>
          <p:cNvSpPr txBox="1"/>
          <p:nvPr/>
        </p:nvSpPr>
        <p:spPr>
          <a:xfrm>
            <a:off x="4984193" y="3733542"/>
            <a:ext cx="245182" cy="369332"/>
          </a:xfrm>
          <a:prstGeom prst="rect">
            <a:avLst/>
          </a:prstGeom>
          <a:noFill/>
        </p:spPr>
        <p:txBody>
          <a:bodyPr wrap="square" rtlCol="0">
            <a:spAutoFit/>
          </a:bodyPr>
          <a:lstStyle/>
          <a:p>
            <a:r>
              <a:rPr lang="ru-RU" b="1" dirty="0">
                <a:latin typeface="Arial" pitchFamily="34" charset="0"/>
                <a:cs typeface="Arial" pitchFamily="34" charset="0"/>
              </a:rPr>
              <a:t>4</a:t>
            </a:r>
          </a:p>
        </p:txBody>
      </p:sp>
      <p:sp>
        <p:nvSpPr>
          <p:cNvPr id="40" name="TextBox 39"/>
          <p:cNvSpPr txBox="1"/>
          <p:nvPr/>
        </p:nvSpPr>
        <p:spPr>
          <a:xfrm>
            <a:off x="1403648" y="5805264"/>
            <a:ext cx="216024" cy="369332"/>
          </a:xfrm>
          <a:prstGeom prst="rect">
            <a:avLst/>
          </a:prstGeom>
          <a:noFill/>
        </p:spPr>
        <p:txBody>
          <a:bodyPr wrap="square" rtlCol="0">
            <a:spAutoFit/>
          </a:bodyPr>
          <a:lstStyle/>
          <a:p>
            <a:r>
              <a:rPr lang="ru-RU" b="1" dirty="0">
                <a:latin typeface="Arial" pitchFamily="34" charset="0"/>
                <a:cs typeface="Arial" pitchFamily="34" charset="0"/>
              </a:rPr>
              <a:t>5</a:t>
            </a:r>
          </a:p>
        </p:txBody>
      </p:sp>
      <p:sp>
        <p:nvSpPr>
          <p:cNvPr id="41" name="TextBox 40"/>
          <p:cNvSpPr txBox="1"/>
          <p:nvPr/>
        </p:nvSpPr>
        <p:spPr>
          <a:xfrm>
            <a:off x="3275856" y="2773542"/>
            <a:ext cx="357368" cy="523220"/>
          </a:xfrm>
          <a:prstGeom prst="rect">
            <a:avLst/>
          </a:prstGeom>
          <a:noFill/>
        </p:spPr>
        <p:txBody>
          <a:bodyPr wrap="square" rtlCol="0">
            <a:spAutoFit/>
          </a:bodyPr>
          <a:lstStyle/>
          <a:p>
            <a:r>
              <a:rPr lang="ru-RU" sz="2800" b="1" dirty="0" smtClean="0">
                <a:latin typeface="Arial" pitchFamily="34" charset="0"/>
                <a:cs typeface="Arial" pitchFamily="34" charset="0"/>
              </a:rPr>
              <a:t>с</a:t>
            </a:r>
            <a:endParaRPr lang="ru-RU" sz="2800" b="1" dirty="0">
              <a:latin typeface="Arial" pitchFamily="34" charset="0"/>
              <a:cs typeface="Arial" pitchFamily="34" charset="0"/>
            </a:endParaRPr>
          </a:p>
        </p:txBody>
      </p:sp>
      <p:sp>
        <p:nvSpPr>
          <p:cNvPr id="42" name="TextBox 41"/>
          <p:cNvSpPr txBox="1"/>
          <p:nvPr/>
        </p:nvSpPr>
        <p:spPr>
          <a:xfrm>
            <a:off x="3805695" y="2773542"/>
            <a:ext cx="288032" cy="523220"/>
          </a:xfrm>
          <a:prstGeom prst="rect">
            <a:avLst/>
          </a:prstGeom>
          <a:noFill/>
        </p:spPr>
        <p:txBody>
          <a:bodyPr wrap="square" rtlCol="0">
            <a:spAutoFit/>
          </a:bodyPr>
          <a:lstStyle/>
          <a:p>
            <a:r>
              <a:rPr lang="ru-RU" sz="2800" b="1" dirty="0" smtClean="0">
                <a:latin typeface="Arial" pitchFamily="34" charset="0"/>
                <a:cs typeface="Arial" pitchFamily="34" charset="0"/>
              </a:rPr>
              <a:t>к</a:t>
            </a:r>
            <a:endParaRPr lang="ru-RU" sz="2800" b="1" dirty="0">
              <a:latin typeface="Arial" pitchFamily="34" charset="0"/>
              <a:cs typeface="Arial" pitchFamily="34" charset="0"/>
            </a:endParaRPr>
          </a:p>
        </p:txBody>
      </p:sp>
      <p:sp>
        <p:nvSpPr>
          <p:cNvPr id="43" name="TextBox 42"/>
          <p:cNvSpPr txBox="1"/>
          <p:nvPr/>
        </p:nvSpPr>
        <p:spPr>
          <a:xfrm>
            <a:off x="4316151" y="2773542"/>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44" name="TextBox 43"/>
          <p:cNvSpPr txBox="1"/>
          <p:nvPr/>
        </p:nvSpPr>
        <p:spPr>
          <a:xfrm>
            <a:off x="4849455" y="2773542"/>
            <a:ext cx="245182"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5" name="TextBox 44"/>
          <p:cNvSpPr txBox="1"/>
          <p:nvPr/>
        </p:nvSpPr>
        <p:spPr>
          <a:xfrm>
            <a:off x="5303136" y="2773542"/>
            <a:ext cx="382152" cy="523220"/>
          </a:xfrm>
          <a:prstGeom prst="rect">
            <a:avLst/>
          </a:prstGeom>
          <a:noFill/>
        </p:spPr>
        <p:txBody>
          <a:bodyPr wrap="square" rtlCol="0">
            <a:spAutoFit/>
          </a:bodyPr>
          <a:lstStyle/>
          <a:p>
            <a:r>
              <a:rPr lang="ru-RU" sz="2800" b="1" dirty="0" smtClean="0">
                <a:latin typeface="Arial" pitchFamily="34" charset="0"/>
                <a:cs typeface="Arial" pitchFamily="34" charset="0"/>
              </a:rPr>
              <a:t>ж</a:t>
            </a:r>
            <a:endParaRPr lang="ru-RU" sz="2800" b="1" dirty="0">
              <a:latin typeface="Arial" pitchFamily="34" charset="0"/>
              <a:cs typeface="Arial" pitchFamily="34" charset="0"/>
            </a:endParaRPr>
          </a:p>
        </p:txBody>
      </p:sp>
      <p:sp>
        <p:nvSpPr>
          <p:cNvPr id="46" name="TextBox 45"/>
          <p:cNvSpPr txBox="1"/>
          <p:nvPr/>
        </p:nvSpPr>
        <p:spPr>
          <a:xfrm>
            <a:off x="5881117" y="2773542"/>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47" name="TextBox 46"/>
          <p:cNvSpPr txBox="1"/>
          <p:nvPr/>
        </p:nvSpPr>
        <p:spPr>
          <a:xfrm>
            <a:off x="6358233" y="2843303"/>
            <a:ext cx="360040" cy="461665"/>
          </a:xfrm>
          <a:prstGeom prst="rect">
            <a:avLst/>
          </a:prstGeom>
          <a:noFill/>
        </p:spPr>
        <p:txBody>
          <a:bodyPr wrap="square" rtlCol="0">
            <a:spAutoFit/>
          </a:bodyPr>
          <a:lstStyle/>
          <a:p>
            <a:r>
              <a:rPr lang="ru-RU" sz="2400" b="1" dirty="0" smtClean="0">
                <a:latin typeface="Arial" pitchFamily="34" charset="0"/>
                <a:cs typeface="Arial" pitchFamily="34" charset="0"/>
              </a:rPr>
              <a:t>л</a:t>
            </a:r>
            <a:endParaRPr lang="ru-RU" sz="2400" b="1" dirty="0">
              <a:latin typeface="Arial" pitchFamily="34" charset="0"/>
              <a:cs typeface="Arial" pitchFamily="34" charset="0"/>
            </a:endParaRPr>
          </a:p>
        </p:txBody>
      </p:sp>
      <p:sp>
        <p:nvSpPr>
          <p:cNvPr id="48" name="TextBox 47"/>
          <p:cNvSpPr txBox="1"/>
          <p:nvPr/>
        </p:nvSpPr>
        <p:spPr>
          <a:xfrm>
            <a:off x="6909083" y="2781409"/>
            <a:ext cx="136149"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Tree>
    <p:extLst>
      <p:ext uri="{BB962C8B-B14F-4D97-AF65-F5344CB8AC3E}">
        <p14:creationId xmlns:p14="http://schemas.microsoft.com/office/powerpoint/2010/main" xmlns="" val="263385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698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744974"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730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7105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804248"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286225"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691909"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16249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75106"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242184"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61356" y="423373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761356"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771050"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61356" y="2204864"/>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280167"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776111"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84223"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216981" y="120051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216981" y="171345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203087"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216981" y="221751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206357" y="69646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169759" y="524184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169759" y="473779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169759" y="422210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162491"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3162491" y="321297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162491"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658435"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1664716" y="575275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3691909"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168772"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ая прямоугольная выноска 33"/>
          <p:cNvSpPr/>
          <p:nvPr/>
        </p:nvSpPr>
        <p:spPr>
          <a:xfrm>
            <a:off x="467544" y="548680"/>
            <a:ext cx="3312368" cy="172819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650245" y="636936"/>
            <a:ext cx="2982979" cy="707886"/>
          </a:xfrm>
          <a:prstGeom prst="rect">
            <a:avLst/>
          </a:prstGeom>
          <a:noFill/>
        </p:spPr>
        <p:txBody>
          <a:bodyPr wrap="square" rtlCol="0">
            <a:spAutoFit/>
          </a:bodyPr>
          <a:lstStyle/>
          <a:p>
            <a:r>
              <a:rPr lang="ru-RU" sz="2000" dirty="0">
                <a:latin typeface="Arial" pitchFamily="34" charset="0"/>
                <a:cs typeface="Arial" pitchFamily="34" charset="0"/>
              </a:rPr>
              <a:t>2</a:t>
            </a:r>
            <a:r>
              <a:rPr lang="ru-RU" sz="2000" dirty="0" smtClean="0">
                <a:latin typeface="Arial" pitchFamily="34" charset="0"/>
                <a:cs typeface="Arial" pitchFamily="34" charset="0"/>
              </a:rPr>
              <a:t>. Подсвечник с семью ветвями.</a:t>
            </a:r>
            <a:endParaRPr lang="ru-RU" sz="2000" dirty="0">
              <a:latin typeface="Arial" pitchFamily="34" charset="0"/>
              <a:cs typeface="Arial" pitchFamily="34" charset="0"/>
            </a:endParaRPr>
          </a:p>
        </p:txBody>
      </p:sp>
      <p:sp>
        <p:nvSpPr>
          <p:cNvPr id="36" name="TextBox 35"/>
          <p:cNvSpPr txBox="1"/>
          <p:nvPr/>
        </p:nvSpPr>
        <p:spPr>
          <a:xfrm>
            <a:off x="4203087" y="352670"/>
            <a:ext cx="312906" cy="369332"/>
          </a:xfrm>
          <a:prstGeom prst="rect">
            <a:avLst/>
          </a:prstGeom>
          <a:noFill/>
        </p:spPr>
        <p:txBody>
          <a:bodyPr wrap="none" rtlCol="0">
            <a:spAutoFit/>
          </a:bodyPr>
          <a:lstStyle/>
          <a:p>
            <a:r>
              <a:rPr lang="ru-RU" b="1" dirty="0" smtClean="0">
                <a:latin typeface="Arial" pitchFamily="34" charset="0"/>
                <a:cs typeface="Arial" pitchFamily="34" charset="0"/>
              </a:rPr>
              <a:t>2</a:t>
            </a:r>
            <a:endParaRPr lang="ru-RU" b="1" dirty="0">
              <a:latin typeface="Arial" pitchFamily="34" charset="0"/>
              <a:cs typeface="Arial" pitchFamily="34" charset="0"/>
            </a:endParaRPr>
          </a:p>
        </p:txBody>
      </p:sp>
      <p:sp>
        <p:nvSpPr>
          <p:cNvPr id="37" name="TextBox 36"/>
          <p:cNvSpPr txBox="1"/>
          <p:nvPr/>
        </p:nvSpPr>
        <p:spPr>
          <a:xfrm>
            <a:off x="5746240" y="1835532"/>
            <a:ext cx="252028" cy="369332"/>
          </a:xfrm>
          <a:prstGeom prst="rect">
            <a:avLst/>
          </a:prstGeom>
          <a:noFill/>
        </p:spPr>
        <p:txBody>
          <a:bodyPr wrap="square" rtlCol="0">
            <a:spAutoFit/>
          </a:bodyPr>
          <a:lstStyle/>
          <a:p>
            <a:r>
              <a:rPr lang="ru-RU" b="1" dirty="0" smtClean="0">
                <a:latin typeface="Arial" pitchFamily="34" charset="0"/>
                <a:cs typeface="Arial" pitchFamily="34" charset="0"/>
              </a:rPr>
              <a:t>3</a:t>
            </a:r>
            <a:endParaRPr lang="ru-RU" b="1" dirty="0">
              <a:latin typeface="Arial" pitchFamily="34" charset="0"/>
              <a:cs typeface="Arial" pitchFamily="34" charset="0"/>
            </a:endParaRPr>
          </a:p>
        </p:txBody>
      </p:sp>
      <p:sp>
        <p:nvSpPr>
          <p:cNvPr id="38" name="TextBox 37"/>
          <p:cNvSpPr txBox="1"/>
          <p:nvPr/>
        </p:nvSpPr>
        <p:spPr>
          <a:xfrm>
            <a:off x="2843808" y="2721569"/>
            <a:ext cx="318683" cy="369332"/>
          </a:xfrm>
          <a:prstGeom prst="rect">
            <a:avLst/>
          </a:prstGeom>
          <a:noFill/>
        </p:spPr>
        <p:txBody>
          <a:bodyPr wrap="square" rtlCol="0">
            <a:spAutoFit/>
          </a:bodyPr>
          <a:lstStyle/>
          <a:p>
            <a:r>
              <a:rPr lang="ru-RU" b="1" dirty="0" smtClean="0">
                <a:latin typeface="Arial" pitchFamily="34" charset="0"/>
                <a:cs typeface="Arial" pitchFamily="34" charset="0"/>
              </a:rPr>
              <a:t>1</a:t>
            </a:r>
            <a:endParaRPr lang="ru-RU" b="1" dirty="0">
              <a:latin typeface="Arial" pitchFamily="34" charset="0"/>
              <a:cs typeface="Arial" pitchFamily="34" charset="0"/>
            </a:endParaRPr>
          </a:p>
        </p:txBody>
      </p:sp>
      <p:sp>
        <p:nvSpPr>
          <p:cNvPr id="39" name="TextBox 38"/>
          <p:cNvSpPr txBox="1"/>
          <p:nvPr/>
        </p:nvSpPr>
        <p:spPr>
          <a:xfrm>
            <a:off x="4984193" y="3733542"/>
            <a:ext cx="245182" cy="369332"/>
          </a:xfrm>
          <a:prstGeom prst="rect">
            <a:avLst/>
          </a:prstGeom>
          <a:noFill/>
        </p:spPr>
        <p:txBody>
          <a:bodyPr wrap="square" rtlCol="0">
            <a:spAutoFit/>
          </a:bodyPr>
          <a:lstStyle/>
          <a:p>
            <a:r>
              <a:rPr lang="ru-RU" b="1" dirty="0">
                <a:latin typeface="Arial" pitchFamily="34" charset="0"/>
                <a:cs typeface="Arial" pitchFamily="34" charset="0"/>
              </a:rPr>
              <a:t>4</a:t>
            </a:r>
          </a:p>
        </p:txBody>
      </p:sp>
      <p:sp>
        <p:nvSpPr>
          <p:cNvPr id="40" name="TextBox 39"/>
          <p:cNvSpPr txBox="1"/>
          <p:nvPr/>
        </p:nvSpPr>
        <p:spPr>
          <a:xfrm>
            <a:off x="1403648" y="5805264"/>
            <a:ext cx="216024" cy="369332"/>
          </a:xfrm>
          <a:prstGeom prst="rect">
            <a:avLst/>
          </a:prstGeom>
          <a:noFill/>
        </p:spPr>
        <p:txBody>
          <a:bodyPr wrap="square" rtlCol="0">
            <a:spAutoFit/>
          </a:bodyPr>
          <a:lstStyle/>
          <a:p>
            <a:r>
              <a:rPr lang="ru-RU" b="1" dirty="0">
                <a:latin typeface="Arial" pitchFamily="34" charset="0"/>
                <a:cs typeface="Arial" pitchFamily="34" charset="0"/>
              </a:rPr>
              <a:t>5</a:t>
            </a:r>
          </a:p>
        </p:txBody>
      </p:sp>
      <p:sp>
        <p:nvSpPr>
          <p:cNvPr id="41" name="TextBox 40"/>
          <p:cNvSpPr txBox="1"/>
          <p:nvPr/>
        </p:nvSpPr>
        <p:spPr>
          <a:xfrm>
            <a:off x="3275856" y="2773542"/>
            <a:ext cx="357368" cy="523220"/>
          </a:xfrm>
          <a:prstGeom prst="rect">
            <a:avLst/>
          </a:prstGeom>
          <a:noFill/>
        </p:spPr>
        <p:txBody>
          <a:bodyPr wrap="square" rtlCol="0">
            <a:spAutoFit/>
          </a:bodyPr>
          <a:lstStyle/>
          <a:p>
            <a:r>
              <a:rPr lang="ru-RU" sz="2800" b="1" dirty="0" smtClean="0">
                <a:latin typeface="Arial" pitchFamily="34" charset="0"/>
                <a:cs typeface="Arial" pitchFamily="34" charset="0"/>
              </a:rPr>
              <a:t>с</a:t>
            </a:r>
            <a:endParaRPr lang="ru-RU" sz="2800" b="1" dirty="0">
              <a:latin typeface="Arial" pitchFamily="34" charset="0"/>
              <a:cs typeface="Arial" pitchFamily="34" charset="0"/>
            </a:endParaRPr>
          </a:p>
        </p:txBody>
      </p:sp>
      <p:sp>
        <p:nvSpPr>
          <p:cNvPr id="42" name="TextBox 41"/>
          <p:cNvSpPr txBox="1"/>
          <p:nvPr/>
        </p:nvSpPr>
        <p:spPr>
          <a:xfrm>
            <a:off x="3805695" y="2773542"/>
            <a:ext cx="288032" cy="523220"/>
          </a:xfrm>
          <a:prstGeom prst="rect">
            <a:avLst/>
          </a:prstGeom>
          <a:noFill/>
        </p:spPr>
        <p:txBody>
          <a:bodyPr wrap="square" rtlCol="0">
            <a:spAutoFit/>
          </a:bodyPr>
          <a:lstStyle/>
          <a:p>
            <a:r>
              <a:rPr lang="ru-RU" sz="2800" b="1" dirty="0" smtClean="0">
                <a:latin typeface="Arial" pitchFamily="34" charset="0"/>
                <a:cs typeface="Arial" pitchFamily="34" charset="0"/>
              </a:rPr>
              <a:t>к</a:t>
            </a:r>
            <a:endParaRPr lang="ru-RU" sz="2800" b="1" dirty="0">
              <a:latin typeface="Arial" pitchFamily="34" charset="0"/>
              <a:cs typeface="Arial" pitchFamily="34" charset="0"/>
            </a:endParaRPr>
          </a:p>
        </p:txBody>
      </p:sp>
      <p:sp>
        <p:nvSpPr>
          <p:cNvPr id="43" name="TextBox 42"/>
          <p:cNvSpPr txBox="1"/>
          <p:nvPr/>
        </p:nvSpPr>
        <p:spPr>
          <a:xfrm>
            <a:off x="4316151" y="2773542"/>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44" name="TextBox 43"/>
          <p:cNvSpPr txBox="1"/>
          <p:nvPr/>
        </p:nvSpPr>
        <p:spPr>
          <a:xfrm>
            <a:off x="4849455" y="2773542"/>
            <a:ext cx="245182"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5" name="TextBox 44"/>
          <p:cNvSpPr txBox="1"/>
          <p:nvPr/>
        </p:nvSpPr>
        <p:spPr>
          <a:xfrm>
            <a:off x="5303136" y="2773542"/>
            <a:ext cx="382152" cy="523220"/>
          </a:xfrm>
          <a:prstGeom prst="rect">
            <a:avLst/>
          </a:prstGeom>
          <a:noFill/>
        </p:spPr>
        <p:txBody>
          <a:bodyPr wrap="square" rtlCol="0">
            <a:spAutoFit/>
          </a:bodyPr>
          <a:lstStyle/>
          <a:p>
            <a:r>
              <a:rPr lang="ru-RU" sz="2800" b="1" dirty="0" smtClean="0">
                <a:latin typeface="Arial" pitchFamily="34" charset="0"/>
                <a:cs typeface="Arial" pitchFamily="34" charset="0"/>
              </a:rPr>
              <a:t>ж</a:t>
            </a:r>
            <a:endParaRPr lang="ru-RU" sz="2800" b="1" dirty="0">
              <a:latin typeface="Arial" pitchFamily="34" charset="0"/>
              <a:cs typeface="Arial" pitchFamily="34" charset="0"/>
            </a:endParaRPr>
          </a:p>
        </p:txBody>
      </p:sp>
      <p:sp>
        <p:nvSpPr>
          <p:cNvPr id="46" name="TextBox 45"/>
          <p:cNvSpPr txBox="1"/>
          <p:nvPr/>
        </p:nvSpPr>
        <p:spPr>
          <a:xfrm>
            <a:off x="5881117" y="2773542"/>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47" name="TextBox 46"/>
          <p:cNvSpPr txBox="1"/>
          <p:nvPr/>
        </p:nvSpPr>
        <p:spPr>
          <a:xfrm>
            <a:off x="6358233" y="2843303"/>
            <a:ext cx="360040" cy="461665"/>
          </a:xfrm>
          <a:prstGeom prst="rect">
            <a:avLst/>
          </a:prstGeom>
          <a:noFill/>
        </p:spPr>
        <p:txBody>
          <a:bodyPr wrap="square" rtlCol="0">
            <a:spAutoFit/>
          </a:bodyPr>
          <a:lstStyle/>
          <a:p>
            <a:r>
              <a:rPr lang="ru-RU" sz="2400" b="1" dirty="0" smtClean="0">
                <a:latin typeface="Arial" pitchFamily="34" charset="0"/>
                <a:cs typeface="Arial" pitchFamily="34" charset="0"/>
              </a:rPr>
              <a:t>л</a:t>
            </a:r>
            <a:endParaRPr lang="ru-RU" sz="2400" b="1" dirty="0">
              <a:latin typeface="Arial" pitchFamily="34" charset="0"/>
              <a:cs typeface="Arial" pitchFamily="34" charset="0"/>
            </a:endParaRPr>
          </a:p>
        </p:txBody>
      </p:sp>
      <p:sp>
        <p:nvSpPr>
          <p:cNvPr id="48" name="TextBox 47"/>
          <p:cNvSpPr txBox="1"/>
          <p:nvPr/>
        </p:nvSpPr>
        <p:spPr>
          <a:xfrm>
            <a:off x="6909083" y="2781409"/>
            <a:ext cx="136149"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9" name="TextBox 48"/>
          <p:cNvSpPr txBox="1"/>
          <p:nvPr/>
        </p:nvSpPr>
        <p:spPr>
          <a:xfrm>
            <a:off x="4255798" y="764704"/>
            <a:ext cx="199842" cy="523220"/>
          </a:xfrm>
          <a:prstGeom prst="rect">
            <a:avLst/>
          </a:prstGeom>
          <a:noFill/>
        </p:spPr>
        <p:txBody>
          <a:bodyPr wrap="square" rtlCol="0">
            <a:spAutoFit/>
          </a:bodyPr>
          <a:lstStyle/>
          <a:p>
            <a:r>
              <a:rPr lang="ru-RU" sz="2800" b="1" dirty="0" smtClean="0">
                <a:latin typeface="Arial" pitchFamily="34" charset="0"/>
                <a:cs typeface="Arial" pitchFamily="34" charset="0"/>
              </a:rPr>
              <a:t>м</a:t>
            </a:r>
            <a:endParaRPr lang="ru-RU" sz="2800" b="1" dirty="0">
              <a:latin typeface="Arial" pitchFamily="34" charset="0"/>
              <a:cs typeface="Arial" pitchFamily="34" charset="0"/>
            </a:endParaRPr>
          </a:p>
        </p:txBody>
      </p:sp>
      <p:sp>
        <p:nvSpPr>
          <p:cNvPr id="50" name="TextBox 49"/>
          <p:cNvSpPr txBox="1"/>
          <p:nvPr/>
        </p:nvSpPr>
        <p:spPr>
          <a:xfrm>
            <a:off x="4316151" y="1221785"/>
            <a:ext cx="252028" cy="523220"/>
          </a:xfrm>
          <a:prstGeom prst="rect">
            <a:avLst/>
          </a:prstGeom>
          <a:noFill/>
        </p:spPr>
        <p:txBody>
          <a:bodyPr wrap="square" rtlCol="0">
            <a:spAutoFit/>
          </a:bodyPr>
          <a:lstStyle/>
          <a:p>
            <a:r>
              <a:rPr lang="ru-RU" sz="2800" b="1" dirty="0" smtClean="0">
                <a:latin typeface="Arial" pitchFamily="34" charset="0"/>
                <a:cs typeface="Arial" pitchFamily="34" charset="0"/>
              </a:rPr>
              <a:t>е</a:t>
            </a:r>
            <a:endParaRPr lang="ru-RU" sz="2800" b="1" dirty="0">
              <a:latin typeface="Arial" pitchFamily="34" charset="0"/>
              <a:cs typeface="Arial" pitchFamily="34" charset="0"/>
            </a:endParaRPr>
          </a:p>
        </p:txBody>
      </p:sp>
      <p:sp>
        <p:nvSpPr>
          <p:cNvPr id="51" name="TextBox 50"/>
          <p:cNvSpPr txBox="1"/>
          <p:nvPr/>
        </p:nvSpPr>
        <p:spPr>
          <a:xfrm>
            <a:off x="4299931" y="1694293"/>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н</a:t>
            </a:r>
            <a:endParaRPr lang="ru-RU" sz="2800" b="1" dirty="0">
              <a:latin typeface="Arial" pitchFamily="34" charset="0"/>
              <a:cs typeface="Arial" pitchFamily="34" charset="0"/>
            </a:endParaRPr>
          </a:p>
        </p:txBody>
      </p:sp>
      <p:sp>
        <p:nvSpPr>
          <p:cNvPr id="52" name="TextBox 51"/>
          <p:cNvSpPr txBox="1"/>
          <p:nvPr/>
        </p:nvSpPr>
        <p:spPr>
          <a:xfrm>
            <a:off x="4345751" y="2217513"/>
            <a:ext cx="126014" cy="523220"/>
          </a:xfrm>
          <a:prstGeom prst="rect">
            <a:avLst/>
          </a:prstGeom>
          <a:noFill/>
        </p:spPr>
        <p:txBody>
          <a:bodyPr wrap="square" rtlCol="0">
            <a:spAutoFit/>
          </a:bodyPr>
          <a:lstStyle/>
          <a:p>
            <a:r>
              <a:rPr lang="ru-RU" sz="2800" b="1" dirty="0" smtClean="0">
                <a:latin typeface="Arial" pitchFamily="34" charset="0"/>
                <a:cs typeface="Arial" pitchFamily="34" charset="0"/>
              </a:rPr>
              <a:t>о</a:t>
            </a:r>
            <a:endParaRPr lang="ru-RU" sz="2800" b="1" dirty="0">
              <a:latin typeface="Arial" pitchFamily="34" charset="0"/>
              <a:cs typeface="Arial" pitchFamily="34" charset="0"/>
            </a:endParaRPr>
          </a:p>
        </p:txBody>
      </p:sp>
      <p:sp>
        <p:nvSpPr>
          <p:cNvPr id="53" name="TextBox 52"/>
          <p:cNvSpPr txBox="1"/>
          <p:nvPr/>
        </p:nvSpPr>
        <p:spPr>
          <a:xfrm>
            <a:off x="4362938" y="3241893"/>
            <a:ext cx="158454" cy="461665"/>
          </a:xfrm>
          <a:prstGeom prst="rect">
            <a:avLst/>
          </a:prstGeom>
          <a:noFill/>
        </p:spPr>
        <p:txBody>
          <a:bodyPr wrap="square" rtlCol="0">
            <a:spAutoFit/>
          </a:bodyPr>
          <a:lstStyle/>
          <a:p>
            <a:r>
              <a:rPr lang="ru-RU" sz="2400" b="1" dirty="0" smtClean="0">
                <a:latin typeface="Arial" pitchFamily="34" charset="0"/>
                <a:cs typeface="Arial" pitchFamily="34" charset="0"/>
              </a:rPr>
              <a:t>а</a:t>
            </a:r>
            <a:endParaRPr lang="ru-RU" sz="2400" b="1" dirty="0">
              <a:latin typeface="Arial" pitchFamily="34" charset="0"/>
              <a:cs typeface="Arial" pitchFamily="34" charset="0"/>
            </a:endParaRPr>
          </a:p>
        </p:txBody>
      </p:sp>
    </p:spTree>
    <p:extLst>
      <p:ext uri="{BB962C8B-B14F-4D97-AF65-F5344CB8AC3E}">
        <p14:creationId xmlns:p14="http://schemas.microsoft.com/office/powerpoint/2010/main" xmlns="" val="657451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698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744974"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730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7105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804248"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286225"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691909"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16249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75106"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242184"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61356" y="423373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761356"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771050"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61356" y="2204864"/>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280167"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776111"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84223"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216981" y="120051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216981" y="171345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203087"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216981" y="221751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206357" y="69646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169759" y="524184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169759" y="473779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169759" y="422210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162491"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3162491" y="321297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162491"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658435"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1664716" y="575275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3691909"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168772"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ая прямоугольная выноска 33"/>
          <p:cNvSpPr/>
          <p:nvPr/>
        </p:nvSpPr>
        <p:spPr>
          <a:xfrm>
            <a:off x="467544" y="548680"/>
            <a:ext cx="3312368" cy="172819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650245" y="636936"/>
            <a:ext cx="2982979" cy="1015663"/>
          </a:xfrm>
          <a:prstGeom prst="rect">
            <a:avLst/>
          </a:prstGeom>
          <a:noFill/>
        </p:spPr>
        <p:txBody>
          <a:bodyPr wrap="square" rtlCol="0">
            <a:spAutoFit/>
          </a:bodyPr>
          <a:lstStyle/>
          <a:p>
            <a:r>
              <a:rPr lang="ru-RU" sz="2000" dirty="0" smtClean="0">
                <a:latin typeface="Arial" pitchFamily="34" charset="0"/>
                <a:cs typeface="Arial" pitchFamily="34" charset="0"/>
              </a:rPr>
              <a:t>3. Как иудеи называют своё священное писание?</a:t>
            </a:r>
            <a:endParaRPr lang="ru-RU" sz="2000" dirty="0">
              <a:latin typeface="Arial" pitchFamily="34" charset="0"/>
              <a:cs typeface="Arial" pitchFamily="34" charset="0"/>
            </a:endParaRPr>
          </a:p>
        </p:txBody>
      </p:sp>
      <p:sp>
        <p:nvSpPr>
          <p:cNvPr id="36" name="TextBox 35"/>
          <p:cNvSpPr txBox="1"/>
          <p:nvPr/>
        </p:nvSpPr>
        <p:spPr>
          <a:xfrm>
            <a:off x="4203087" y="352670"/>
            <a:ext cx="312906" cy="369332"/>
          </a:xfrm>
          <a:prstGeom prst="rect">
            <a:avLst/>
          </a:prstGeom>
          <a:noFill/>
        </p:spPr>
        <p:txBody>
          <a:bodyPr wrap="none" rtlCol="0">
            <a:spAutoFit/>
          </a:bodyPr>
          <a:lstStyle/>
          <a:p>
            <a:r>
              <a:rPr lang="ru-RU" b="1" dirty="0" smtClean="0">
                <a:latin typeface="Arial" pitchFamily="34" charset="0"/>
                <a:cs typeface="Arial" pitchFamily="34" charset="0"/>
              </a:rPr>
              <a:t>2</a:t>
            </a:r>
            <a:endParaRPr lang="ru-RU" b="1" dirty="0">
              <a:latin typeface="Arial" pitchFamily="34" charset="0"/>
              <a:cs typeface="Arial" pitchFamily="34" charset="0"/>
            </a:endParaRPr>
          </a:p>
        </p:txBody>
      </p:sp>
      <p:sp>
        <p:nvSpPr>
          <p:cNvPr id="37" name="TextBox 36"/>
          <p:cNvSpPr txBox="1"/>
          <p:nvPr/>
        </p:nvSpPr>
        <p:spPr>
          <a:xfrm>
            <a:off x="5746240" y="1835532"/>
            <a:ext cx="252028" cy="369332"/>
          </a:xfrm>
          <a:prstGeom prst="rect">
            <a:avLst/>
          </a:prstGeom>
          <a:noFill/>
        </p:spPr>
        <p:txBody>
          <a:bodyPr wrap="square" rtlCol="0">
            <a:spAutoFit/>
          </a:bodyPr>
          <a:lstStyle/>
          <a:p>
            <a:r>
              <a:rPr lang="ru-RU" b="1" dirty="0" smtClean="0">
                <a:latin typeface="Arial" pitchFamily="34" charset="0"/>
                <a:cs typeface="Arial" pitchFamily="34" charset="0"/>
              </a:rPr>
              <a:t>3</a:t>
            </a:r>
            <a:endParaRPr lang="ru-RU" b="1" dirty="0">
              <a:latin typeface="Arial" pitchFamily="34" charset="0"/>
              <a:cs typeface="Arial" pitchFamily="34" charset="0"/>
            </a:endParaRPr>
          </a:p>
        </p:txBody>
      </p:sp>
      <p:sp>
        <p:nvSpPr>
          <p:cNvPr id="38" name="TextBox 37"/>
          <p:cNvSpPr txBox="1"/>
          <p:nvPr/>
        </p:nvSpPr>
        <p:spPr>
          <a:xfrm>
            <a:off x="2843808" y="2721569"/>
            <a:ext cx="318683" cy="369332"/>
          </a:xfrm>
          <a:prstGeom prst="rect">
            <a:avLst/>
          </a:prstGeom>
          <a:noFill/>
        </p:spPr>
        <p:txBody>
          <a:bodyPr wrap="square" rtlCol="0">
            <a:spAutoFit/>
          </a:bodyPr>
          <a:lstStyle/>
          <a:p>
            <a:r>
              <a:rPr lang="ru-RU" b="1" dirty="0" smtClean="0">
                <a:latin typeface="Arial" pitchFamily="34" charset="0"/>
                <a:cs typeface="Arial" pitchFamily="34" charset="0"/>
              </a:rPr>
              <a:t>1</a:t>
            </a:r>
            <a:endParaRPr lang="ru-RU" b="1" dirty="0">
              <a:latin typeface="Arial" pitchFamily="34" charset="0"/>
              <a:cs typeface="Arial" pitchFamily="34" charset="0"/>
            </a:endParaRPr>
          </a:p>
        </p:txBody>
      </p:sp>
      <p:sp>
        <p:nvSpPr>
          <p:cNvPr id="39" name="TextBox 38"/>
          <p:cNvSpPr txBox="1"/>
          <p:nvPr/>
        </p:nvSpPr>
        <p:spPr>
          <a:xfrm>
            <a:off x="4984193" y="3733542"/>
            <a:ext cx="245182" cy="369332"/>
          </a:xfrm>
          <a:prstGeom prst="rect">
            <a:avLst/>
          </a:prstGeom>
          <a:noFill/>
        </p:spPr>
        <p:txBody>
          <a:bodyPr wrap="square" rtlCol="0">
            <a:spAutoFit/>
          </a:bodyPr>
          <a:lstStyle/>
          <a:p>
            <a:r>
              <a:rPr lang="ru-RU" b="1" dirty="0">
                <a:latin typeface="Arial" pitchFamily="34" charset="0"/>
                <a:cs typeface="Arial" pitchFamily="34" charset="0"/>
              </a:rPr>
              <a:t>4</a:t>
            </a:r>
          </a:p>
        </p:txBody>
      </p:sp>
      <p:sp>
        <p:nvSpPr>
          <p:cNvPr id="40" name="TextBox 39"/>
          <p:cNvSpPr txBox="1"/>
          <p:nvPr/>
        </p:nvSpPr>
        <p:spPr>
          <a:xfrm>
            <a:off x="1403648" y="5805264"/>
            <a:ext cx="216024" cy="369332"/>
          </a:xfrm>
          <a:prstGeom prst="rect">
            <a:avLst/>
          </a:prstGeom>
          <a:noFill/>
        </p:spPr>
        <p:txBody>
          <a:bodyPr wrap="square" rtlCol="0">
            <a:spAutoFit/>
          </a:bodyPr>
          <a:lstStyle/>
          <a:p>
            <a:r>
              <a:rPr lang="ru-RU" b="1" dirty="0">
                <a:latin typeface="Arial" pitchFamily="34" charset="0"/>
                <a:cs typeface="Arial" pitchFamily="34" charset="0"/>
              </a:rPr>
              <a:t>5</a:t>
            </a:r>
          </a:p>
        </p:txBody>
      </p:sp>
      <p:sp>
        <p:nvSpPr>
          <p:cNvPr id="41" name="TextBox 40"/>
          <p:cNvSpPr txBox="1"/>
          <p:nvPr/>
        </p:nvSpPr>
        <p:spPr>
          <a:xfrm>
            <a:off x="3275856" y="2773542"/>
            <a:ext cx="357368" cy="523220"/>
          </a:xfrm>
          <a:prstGeom prst="rect">
            <a:avLst/>
          </a:prstGeom>
          <a:noFill/>
        </p:spPr>
        <p:txBody>
          <a:bodyPr wrap="square" rtlCol="0">
            <a:spAutoFit/>
          </a:bodyPr>
          <a:lstStyle/>
          <a:p>
            <a:r>
              <a:rPr lang="ru-RU" sz="2800" b="1" dirty="0" smtClean="0">
                <a:latin typeface="Arial" pitchFamily="34" charset="0"/>
                <a:cs typeface="Arial" pitchFamily="34" charset="0"/>
              </a:rPr>
              <a:t>с</a:t>
            </a:r>
            <a:endParaRPr lang="ru-RU" sz="2800" b="1" dirty="0">
              <a:latin typeface="Arial" pitchFamily="34" charset="0"/>
              <a:cs typeface="Arial" pitchFamily="34" charset="0"/>
            </a:endParaRPr>
          </a:p>
        </p:txBody>
      </p:sp>
      <p:sp>
        <p:nvSpPr>
          <p:cNvPr id="42" name="TextBox 41"/>
          <p:cNvSpPr txBox="1"/>
          <p:nvPr/>
        </p:nvSpPr>
        <p:spPr>
          <a:xfrm>
            <a:off x="3805695" y="2773542"/>
            <a:ext cx="288032" cy="523220"/>
          </a:xfrm>
          <a:prstGeom prst="rect">
            <a:avLst/>
          </a:prstGeom>
          <a:noFill/>
        </p:spPr>
        <p:txBody>
          <a:bodyPr wrap="square" rtlCol="0">
            <a:spAutoFit/>
          </a:bodyPr>
          <a:lstStyle/>
          <a:p>
            <a:r>
              <a:rPr lang="ru-RU" sz="2800" b="1" dirty="0" smtClean="0">
                <a:latin typeface="Arial" pitchFamily="34" charset="0"/>
                <a:cs typeface="Arial" pitchFamily="34" charset="0"/>
              </a:rPr>
              <a:t>к</a:t>
            </a:r>
            <a:endParaRPr lang="ru-RU" sz="2800" b="1" dirty="0">
              <a:latin typeface="Arial" pitchFamily="34" charset="0"/>
              <a:cs typeface="Arial" pitchFamily="34" charset="0"/>
            </a:endParaRPr>
          </a:p>
        </p:txBody>
      </p:sp>
      <p:sp>
        <p:nvSpPr>
          <p:cNvPr id="43" name="TextBox 42"/>
          <p:cNvSpPr txBox="1"/>
          <p:nvPr/>
        </p:nvSpPr>
        <p:spPr>
          <a:xfrm>
            <a:off x="4316151" y="2773542"/>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44" name="TextBox 43"/>
          <p:cNvSpPr txBox="1"/>
          <p:nvPr/>
        </p:nvSpPr>
        <p:spPr>
          <a:xfrm>
            <a:off x="4849455" y="2773542"/>
            <a:ext cx="245182"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5" name="TextBox 44"/>
          <p:cNvSpPr txBox="1"/>
          <p:nvPr/>
        </p:nvSpPr>
        <p:spPr>
          <a:xfrm>
            <a:off x="5303136" y="2773542"/>
            <a:ext cx="382152" cy="523220"/>
          </a:xfrm>
          <a:prstGeom prst="rect">
            <a:avLst/>
          </a:prstGeom>
          <a:noFill/>
        </p:spPr>
        <p:txBody>
          <a:bodyPr wrap="square" rtlCol="0">
            <a:spAutoFit/>
          </a:bodyPr>
          <a:lstStyle/>
          <a:p>
            <a:r>
              <a:rPr lang="ru-RU" sz="2800" b="1" dirty="0" smtClean="0">
                <a:latin typeface="Arial" pitchFamily="34" charset="0"/>
                <a:cs typeface="Arial" pitchFamily="34" charset="0"/>
              </a:rPr>
              <a:t>ж</a:t>
            </a:r>
            <a:endParaRPr lang="ru-RU" sz="2800" b="1" dirty="0">
              <a:latin typeface="Arial" pitchFamily="34" charset="0"/>
              <a:cs typeface="Arial" pitchFamily="34" charset="0"/>
            </a:endParaRPr>
          </a:p>
        </p:txBody>
      </p:sp>
      <p:sp>
        <p:nvSpPr>
          <p:cNvPr id="46" name="TextBox 45"/>
          <p:cNvSpPr txBox="1"/>
          <p:nvPr/>
        </p:nvSpPr>
        <p:spPr>
          <a:xfrm>
            <a:off x="5881117" y="2773542"/>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47" name="TextBox 46"/>
          <p:cNvSpPr txBox="1"/>
          <p:nvPr/>
        </p:nvSpPr>
        <p:spPr>
          <a:xfrm>
            <a:off x="6358233" y="2843303"/>
            <a:ext cx="360040" cy="461665"/>
          </a:xfrm>
          <a:prstGeom prst="rect">
            <a:avLst/>
          </a:prstGeom>
          <a:noFill/>
        </p:spPr>
        <p:txBody>
          <a:bodyPr wrap="square" rtlCol="0">
            <a:spAutoFit/>
          </a:bodyPr>
          <a:lstStyle/>
          <a:p>
            <a:r>
              <a:rPr lang="ru-RU" sz="2400" b="1" dirty="0" smtClean="0">
                <a:latin typeface="Arial" pitchFamily="34" charset="0"/>
                <a:cs typeface="Arial" pitchFamily="34" charset="0"/>
              </a:rPr>
              <a:t>л</a:t>
            </a:r>
            <a:endParaRPr lang="ru-RU" sz="2400" b="1" dirty="0">
              <a:latin typeface="Arial" pitchFamily="34" charset="0"/>
              <a:cs typeface="Arial" pitchFamily="34" charset="0"/>
            </a:endParaRPr>
          </a:p>
        </p:txBody>
      </p:sp>
      <p:sp>
        <p:nvSpPr>
          <p:cNvPr id="48" name="TextBox 47"/>
          <p:cNvSpPr txBox="1"/>
          <p:nvPr/>
        </p:nvSpPr>
        <p:spPr>
          <a:xfrm>
            <a:off x="6909083" y="2781409"/>
            <a:ext cx="136149"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9" name="TextBox 48"/>
          <p:cNvSpPr txBox="1"/>
          <p:nvPr/>
        </p:nvSpPr>
        <p:spPr>
          <a:xfrm>
            <a:off x="4255798" y="764704"/>
            <a:ext cx="199842" cy="523220"/>
          </a:xfrm>
          <a:prstGeom prst="rect">
            <a:avLst/>
          </a:prstGeom>
          <a:noFill/>
        </p:spPr>
        <p:txBody>
          <a:bodyPr wrap="square" rtlCol="0">
            <a:spAutoFit/>
          </a:bodyPr>
          <a:lstStyle/>
          <a:p>
            <a:r>
              <a:rPr lang="ru-RU" sz="2800" b="1" dirty="0" smtClean="0">
                <a:latin typeface="Arial" pitchFamily="34" charset="0"/>
                <a:cs typeface="Arial" pitchFamily="34" charset="0"/>
              </a:rPr>
              <a:t>м</a:t>
            </a:r>
            <a:endParaRPr lang="ru-RU" sz="2800" b="1" dirty="0">
              <a:latin typeface="Arial" pitchFamily="34" charset="0"/>
              <a:cs typeface="Arial" pitchFamily="34" charset="0"/>
            </a:endParaRPr>
          </a:p>
        </p:txBody>
      </p:sp>
      <p:sp>
        <p:nvSpPr>
          <p:cNvPr id="50" name="TextBox 49"/>
          <p:cNvSpPr txBox="1"/>
          <p:nvPr/>
        </p:nvSpPr>
        <p:spPr>
          <a:xfrm>
            <a:off x="4316151" y="1221785"/>
            <a:ext cx="252028" cy="523220"/>
          </a:xfrm>
          <a:prstGeom prst="rect">
            <a:avLst/>
          </a:prstGeom>
          <a:noFill/>
        </p:spPr>
        <p:txBody>
          <a:bodyPr wrap="square" rtlCol="0">
            <a:spAutoFit/>
          </a:bodyPr>
          <a:lstStyle/>
          <a:p>
            <a:r>
              <a:rPr lang="ru-RU" sz="2800" b="1" dirty="0" smtClean="0">
                <a:latin typeface="Arial" pitchFamily="34" charset="0"/>
                <a:cs typeface="Arial" pitchFamily="34" charset="0"/>
              </a:rPr>
              <a:t>е</a:t>
            </a:r>
            <a:endParaRPr lang="ru-RU" sz="2800" b="1" dirty="0">
              <a:latin typeface="Arial" pitchFamily="34" charset="0"/>
              <a:cs typeface="Arial" pitchFamily="34" charset="0"/>
            </a:endParaRPr>
          </a:p>
        </p:txBody>
      </p:sp>
      <p:sp>
        <p:nvSpPr>
          <p:cNvPr id="51" name="TextBox 50"/>
          <p:cNvSpPr txBox="1"/>
          <p:nvPr/>
        </p:nvSpPr>
        <p:spPr>
          <a:xfrm>
            <a:off x="4299931" y="1694293"/>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н</a:t>
            </a:r>
            <a:endParaRPr lang="ru-RU" sz="2800" b="1" dirty="0">
              <a:latin typeface="Arial" pitchFamily="34" charset="0"/>
              <a:cs typeface="Arial" pitchFamily="34" charset="0"/>
            </a:endParaRPr>
          </a:p>
        </p:txBody>
      </p:sp>
      <p:sp>
        <p:nvSpPr>
          <p:cNvPr id="52" name="TextBox 51"/>
          <p:cNvSpPr txBox="1"/>
          <p:nvPr/>
        </p:nvSpPr>
        <p:spPr>
          <a:xfrm>
            <a:off x="4345751" y="2217513"/>
            <a:ext cx="126014" cy="523220"/>
          </a:xfrm>
          <a:prstGeom prst="rect">
            <a:avLst/>
          </a:prstGeom>
          <a:noFill/>
        </p:spPr>
        <p:txBody>
          <a:bodyPr wrap="square" rtlCol="0">
            <a:spAutoFit/>
          </a:bodyPr>
          <a:lstStyle/>
          <a:p>
            <a:r>
              <a:rPr lang="ru-RU" sz="2800" b="1" dirty="0" smtClean="0">
                <a:latin typeface="Arial" pitchFamily="34" charset="0"/>
                <a:cs typeface="Arial" pitchFamily="34" charset="0"/>
              </a:rPr>
              <a:t>о</a:t>
            </a:r>
            <a:endParaRPr lang="ru-RU" sz="2800" b="1" dirty="0">
              <a:latin typeface="Arial" pitchFamily="34" charset="0"/>
              <a:cs typeface="Arial" pitchFamily="34" charset="0"/>
            </a:endParaRPr>
          </a:p>
        </p:txBody>
      </p:sp>
      <p:sp>
        <p:nvSpPr>
          <p:cNvPr id="53" name="TextBox 52"/>
          <p:cNvSpPr txBox="1"/>
          <p:nvPr/>
        </p:nvSpPr>
        <p:spPr>
          <a:xfrm>
            <a:off x="4362938" y="3241893"/>
            <a:ext cx="158454" cy="461665"/>
          </a:xfrm>
          <a:prstGeom prst="rect">
            <a:avLst/>
          </a:prstGeom>
          <a:noFill/>
        </p:spPr>
        <p:txBody>
          <a:bodyPr wrap="square" rtlCol="0">
            <a:spAutoFit/>
          </a:bodyPr>
          <a:lstStyle/>
          <a:p>
            <a:r>
              <a:rPr lang="ru-RU" sz="2400" b="1" dirty="0" smtClean="0">
                <a:latin typeface="Arial" pitchFamily="34" charset="0"/>
                <a:cs typeface="Arial" pitchFamily="34" charset="0"/>
              </a:rPr>
              <a:t>а</a:t>
            </a:r>
            <a:endParaRPr lang="ru-RU" sz="2400" b="1" dirty="0">
              <a:latin typeface="Arial" pitchFamily="34" charset="0"/>
              <a:cs typeface="Arial" pitchFamily="34" charset="0"/>
            </a:endParaRPr>
          </a:p>
        </p:txBody>
      </p:sp>
    </p:spTree>
    <p:extLst>
      <p:ext uri="{BB962C8B-B14F-4D97-AF65-F5344CB8AC3E}">
        <p14:creationId xmlns:p14="http://schemas.microsoft.com/office/powerpoint/2010/main" xmlns="" val="130000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698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744974"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730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7105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804248"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286225"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691909"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16249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75106"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242184"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61356" y="423373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761356"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771050"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61356" y="2204864"/>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280167"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776111"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84223"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216981" y="120051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216981" y="171345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203087"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216981" y="221751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206357" y="69646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169759" y="524184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169759" y="473779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169759" y="422210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162491"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3162491" y="321297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162491"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658435"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1664716" y="575275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3691909"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168772"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ая прямоугольная выноска 33"/>
          <p:cNvSpPr/>
          <p:nvPr/>
        </p:nvSpPr>
        <p:spPr>
          <a:xfrm>
            <a:off x="467544" y="548680"/>
            <a:ext cx="3312368" cy="172819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650245" y="636936"/>
            <a:ext cx="2982979" cy="1015663"/>
          </a:xfrm>
          <a:prstGeom prst="rect">
            <a:avLst/>
          </a:prstGeom>
          <a:noFill/>
        </p:spPr>
        <p:txBody>
          <a:bodyPr wrap="square" rtlCol="0">
            <a:spAutoFit/>
          </a:bodyPr>
          <a:lstStyle/>
          <a:p>
            <a:r>
              <a:rPr lang="ru-RU" sz="2000" dirty="0" smtClean="0">
                <a:latin typeface="Arial" pitchFamily="34" charset="0"/>
                <a:cs typeface="Arial" pitchFamily="34" charset="0"/>
              </a:rPr>
              <a:t>3. Как иудеи называют своё священное писание?</a:t>
            </a:r>
            <a:endParaRPr lang="ru-RU" sz="2000" dirty="0">
              <a:latin typeface="Arial" pitchFamily="34" charset="0"/>
              <a:cs typeface="Arial" pitchFamily="34" charset="0"/>
            </a:endParaRPr>
          </a:p>
        </p:txBody>
      </p:sp>
      <p:sp>
        <p:nvSpPr>
          <p:cNvPr id="36" name="TextBox 35"/>
          <p:cNvSpPr txBox="1"/>
          <p:nvPr/>
        </p:nvSpPr>
        <p:spPr>
          <a:xfrm>
            <a:off x="4203087" y="352670"/>
            <a:ext cx="312906" cy="369332"/>
          </a:xfrm>
          <a:prstGeom prst="rect">
            <a:avLst/>
          </a:prstGeom>
          <a:noFill/>
        </p:spPr>
        <p:txBody>
          <a:bodyPr wrap="none" rtlCol="0">
            <a:spAutoFit/>
          </a:bodyPr>
          <a:lstStyle/>
          <a:p>
            <a:r>
              <a:rPr lang="ru-RU" b="1" dirty="0" smtClean="0">
                <a:latin typeface="Arial" pitchFamily="34" charset="0"/>
                <a:cs typeface="Arial" pitchFamily="34" charset="0"/>
              </a:rPr>
              <a:t>2</a:t>
            </a:r>
            <a:endParaRPr lang="ru-RU" b="1" dirty="0">
              <a:latin typeface="Arial" pitchFamily="34" charset="0"/>
              <a:cs typeface="Arial" pitchFamily="34" charset="0"/>
            </a:endParaRPr>
          </a:p>
        </p:txBody>
      </p:sp>
      <p:sp>
        <p:nvSpPr>
          <p:cNvPr id="37" name="TextBox 36"/>
          <p:cNvSpPr txBox="1"/>
          <p:nvPr/>
        </p:nvSpPr>
        <p:spPr>
          <a:xfrm>
            <a:off x="5746240" y="1835532"/>
            <a:ext cx="252028" cy="369332"/>
          </a:xfrm>
          <a:prstGeom prst="rect">
            <a:avLst/>
          </a:prstGeom>
          <a:noFill/>
        </p:spPr>
        <p:txBody>
          <a:bodyPr wrap="square" rtlCol="0">
            <a:spAutoFit/>
          </a:bodyPr>
          <a:lstStyle/>
          <a:p>
            <a:r>
              <a:rPr lang="ru-RU" b="1" dirty="0" smtClean="0">
                <a:latin typeface="Arial" pitchFamily="34" charset="0"/>
                <a:cs typeface="Arial" pitchFamily="34" charset="0"/>
              </a:rPr>
              <a:t>3</a:t>
            </a:r>
            <a:endParaRPr lang="ru-RU" b="1" dirty="0">
              <a:latin typeface="Arial" pitchFamily="34" charset="0"/>
              <a:cs typeface="Arial" pitchFamily="34" charset="0"/>
            </a:endParaRPr>
          </a:p>
        </p:txBody>
      </p:sp>
      <p:sp>
        <p:nvSpPr>
          <p:cNvPr id="38" name="TextBox 37"/>
          <p:cNvSpPr txBox="1"/>
          <p:nvPr/>
        </p:nvSpPr>
        <p:spPr>
          <a:xfrm>
            <a:off x="2843808" y="2721569"/>
            <a:ext cx="318683" cy="369332"/>
          </a:xfrm>
          <a:prstGeom prst="rect">
            <a:avLst/>
          </a:prstGeom>
          <a:noFill/>
        </p:spPr>
        <p:txBody>
          <a:bodyPr wrap="square" rtlCol="0">
            <a:spAutoFit/>
          </a:bodyPr>
          <a:lstStyle/>
          <a:p>
            <a:r>
              <a:rPr lang="ru-RU" b="1" dirty="0" smtClean="0">
                <a:latin typeface="Arial" pitchFamily="34" charset="0"/>
                <a:cs typeface="Arial" pitchFamily="34" charset="0"/>
              </a:rPr>
              <a:t>1</a:t>
            </a:r>
            <a:endParaRPr lang="ru-RU" b="1" dirty="0">
              <a:latin typeface="Arial" pitchFamily="34" charset="0"/>
              <a:cs typeface="Arial" pitchFamily="34" charset="0"/>
            </a:endParaRPr>
          </a:p>
        </p:txBody>
      </p:sp>
      <p:sp>
        <p:nvSpPr>
          <p:cNvPr id="39" name="TextBox 38"/>
          <p:cNvSpPr txBox="1"/>
          <p:nvPr/>
        </p:nvSpPr>
        <p:spPr>
          <a:xfrm>
            <a:off x="4984193" y="3733542"/>
            <a:ext cx="245182" cy="369332"/>
          </a:xfrm>
          <a:prstGeom prst="rect">
            <a:avLst/>
          </a:prstGeom>
          <a:noFill/>
        </p:spPr>
        <p:txBody>
          <a:bodyPr wrap="square" rtlCol="0">
            <a:spAutoFit/>
          </a:bodyPr>
          <a:lstStyle/>
          <a:p>
            <a:r>
              <a:rPr lang="ru-RU" b="1" dirty="0">
                <a:latin typeface="Arial" pitchFamily="34" charset="0"/>
                <a:cs typeface="Arial" pitchFamily="34" charset="0"/>
              </a:rPr>
              <a:t>4</a:t>
            </a:r>
          </a:p>
        </p:txBody>
      </p:sp>
      <p:sp>
        <p:nvSpPr>
          <p:cNvPr id="40" name="TextBox 39"/>
          <p:cNvSpPr txBox="1"/>
          <p:nvPr/>
        </p:nvSpPr>
        <p:spPr>
          <a:xfrm>
            <a:off x="1403648" y="5805264"/>
            <a:ext cx="216024" cy="369332"/>
          </a:xfrm>
          <a:prstGeom prst="rect">
            <a:avLst/>
          </a:prstGeom>
          <a:noFill/>
        </p:spPr>
        <p:txBody>
          <a:bodyPr wrap="square" rtlCol="0">
            <a:spAutoFit/>
          </a:bodyPr>
          <a:lstStyle/>
          <a:p>
            <a:r>
              <a:rPr lang="ru-RU" b="1" dirty="0">
                <a:latin typeface="Arial" pitchFamily="34" charset="0"/>
                <a:cs typeface="Arial" pitchFamily="34" charset="0"/>
              </a:rPr>
              <a:t>5</a:t>
            </a:r>
          </a:p>
        </p:txBody>
      </p:sp>
      <p:sp>
        <p:nvSpPr>
          <p:cNvPr id="41" name="TextBox 40"/>
          <p:cNvSpPr txBox="1"/>
          <p:nvPr/>
        </p:nvSpPr>
        <p:spPr>
          <a:xfrm>
            <a:off x="3275856" y="2773542"/>
            <a:ext cx="357368" cy="523220"/>
          </a:xfrm>
          <a:prstGeom prst="rect">
            <a:avLst/>
          </a:prstGeom>
          <a:noFill/>
        </p:spPr>
        <p:txBody>
          <a:bodyPr wrap="square" rtlCol="0">
            <a:spAutoFit/>
          </a:bodyPr>
          <a:lstStyle/>
          <a:p>
            <a:r>
              <a:rPr lang="ru-RU" sz="2800" b="1" dirty="0" smtClean="0">
                <a:latin typeface="Arial" pitchFamily="34" charset="0"/>
                <a:cs typeface="Arial" pitchFamily="34" charset="0"/>
              </a:rPr>
              <a:t>с</a:t>
            </a:r>
            <a:endParaRPr lang="ru-RU" sz="2800" b="1" dirty="0">
              <a:latin typeface="Arial" pitchFamily="34" charset="0"/>
              <a:cs typeface="Arial" pitchFamily="34" charset="0"/>
            </a:endParaRPr>
          </a:p>
        </p:txBody>
      </p:sp>
      <p:sp>
        <p:nvSpPr>
          <p:cNvPr id="42" name="TextBox 41"/>
          <p:cNvSpPr txBox="1"/>
          <p:nvPr/>
        </p:nvSpPr>
        <p:spPr>
          <a:xfrm>
            <a:off x="3805695" y="2773542"/>
            <a:ext cx="288032" cy="523220"/>
          </a:xfrm>
          <a:prstGeom prst="rect">
            <a:avLst/>
          </a:prstGeom>
          <a:noFill/>
        </p:spPr>
        <p:txBody>
          <a:bodyPr wrap="square" rtlCol="0">
            <a:spAutoFit/>
          </a:bodyPr>
          <a:lstStyle/>
          <a:p>
            <a:r>
              <a:rPr lang="ru-RU" sz="2800" b="1" dirty="0" smtClean="0">
                <a:latin typeface="Arial" pitchFamily="34" charset="0"/>
                <a:cs typeface="Arial" pitchFamily="34" charset="0"/>
              </a:rPr>
              <a:t>к</a:t>
            </a:r>
            <a:endParaRPr lang="ru-RU" sz="2800" b="1" dirty="0">
              <a:latin typeface="Arial" pitchFamily="34" charset="0"/>
              <a:cs typeface="Arial" pitchFamily="34" charset="0"/>
            </a:endParaRPr>
          </a:p>
        </p:txBody>
      </p:sp>
      <p:sp>
        <p:nvSpPr>
          <p:cNvPr id="43" name="TextBox 42"/>
          <p:cNvSpPr txBox="1"/>
          <p:nvPr/>
        </p:nvSpPr>
        <p:spPr>
          <a:xfrm>
            <a:off x="4316151" y="2773542"/>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44" name="TextBox 43"/>
          <p:cNvSpPr txBox="1"/>
          <p:nvPr/>
        </p:nvSpPr>
        <p:spPr>
          <a:xfrm>
            <a:off x="4849455" y="2773542"/>
            <a:ext cx="245182"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5" name="TextBox 44"/>
          <p:cNvSpPr txBox="1"/>
          <p:nvPr/>
        </p:nvSpPr>
        <p:spPr>
          <a:xfrm>
            <a:off x="5303136" y="2773542"/>
            <a:ext cx="382152" cy="523220"/>
          </a:xfrm>
          <a:prstGeom prst="rect">
            <a:avLst/>
          </a:prstGeom>
          <a:noFill/>
        </p:spPr>
        <p:txBody>
          <a:bodyPr wrap="square" rtlCol="0">
            <a:spAutoFit/>
          </a:bodyPr>
          <a:lstStyle/>
          <a:p>
            <a:r>
              <a:rPr lang="ru-RU" sz="2800" b="1" dirty="0" smtClean="0">
                <a:latin typeface="Arial" pitchFamily="34" charset="0"/>
                <a:cs typeface="Arial" pitchFamily="34" charset="0"/>
              </a:rPr>
              <a:t>ж</a:t>
            </a:r>
            <a:endParaRPr lang="ru-RU" sz="2800" b="1" dirty="0">
              <a:latin typeface="Arial" pitchFamily="34" charset="0"/>
              <a:cs typeface="Arial" pitchFamily="34" charset="0"/>
            </a:endParaRPr>
          </a:p>
        </p:txBody>
      </p:sp>
      <p:sp>
        <p:nvSpPr>
          <p:cNvPr id="46" name="TextBox 45"/>
          <p:cNvSpPr txBox="1"/>
          <p:nvPr/>
        </p:nvSpPr>
        <p:spPr>
          <a:xfrm>
            <a:off x="5881117" y="2773542"/>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47" name="TextBox 46"/>
          <p:cNvSpPr txBox="1"/>
          <p:nvPr/>
        </p:nvSpPr>
        <p:spPr>
          <a:xfrm>
            <a:off x="6358233" y="2843303"/>
            <a:ext cx="360040" cy="461665"/>
          </a:xfrm>
          <a:prstGeom prst="rect">
            <a:avLst/>
          </a:prstGeom>
          <a:noFill/>
        </p:spPr>
        <p:txBody>
          <a:bodyPr wrap="square" rtlCol="0">
            <a:spAutoFit/>
          </a:bodyPr>
          <a:lstStyle/>
          <a:p>
            <a:r>
              <a:rPr lang="ru-RU" sz="2400" b="1" dirty="0" smtClean="0">
                <a:latin typeface="Arial" pitchFamily="34" charset="0"/>
                <a:cs typeface="Arial" pitchFamily="34" charset="0"/>
              </a:rPr>
              <a:t>л</a:t>
            </a:r>
            <a:endParaRPr lang="ru-RU" sz="2400" b="1" dirty="0">
              <a:latin typeface="Arial" pitchFamily="34" charset="0"/>
              <a:cs typeface="Arial" pitchFamily="34" charset="0"/>
            </a:endParaRPr>
          </a:p>
        </p:txBody>
      </p:sp>
      <p:sp>
        <p:nvSpPr>
          <p:cNvPr id="48" name="TextBox 47"/>
          <p:cNvSpPr txBox="1"/>
          <p:nvPr/>
        </p:nvSpPr>
        <p:spPr>
          <a:xfrm>
            <a:off x="6909083" y="2781409"/>
            <a:ext cx="136149"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9" name="TextBox 48"/>
          <p:cNvSpPr txBox="1"/>
          <p:nvPr/>
        </p:nvSpPr>
        <p:spPr>
          <a:xfrm>
            <a:off x="4255798" y="764704"/>
            <a:ext cx="199842" cy="523220"/>
          </a:xfrm>
          <a:prstGeom prst="rect">
            <a:avLst/>
          </a:prstGeom>
          <a:noFill/>
        </p:spPr>
        <p:txBody>
          <a:bodyPr wrap="square" rtlCol="0">
            <a:spAutoFit/>
          </a:bodyPr>
          <a:lstStyle/>
          <a:p>
            <a:r>
              <a:rPr lang="ru-RU" sz="2800" b="1" dirty="0" smtClean="0">
                <a:latin typeface="Arial" pitchFamily="34" charset="0"/>
                <a:cs typeface="Arial" pitchFamily="34" charset="0"/>
              </a:rPr>
              <a:t>м</a:t>
            </a:r>
            <a:endParaRPr lang="ru-RU" sz="2800" b="1" dirty="0">
              <a:latin typeface="Arial" pitchFamily="34" charset="0"/>
              <a:cs typeface="Arial" pitchFamily="34" charset="0"/>
            </a:endParaRPr>
          </a:p>
        </p:txBody>
      </p:sp>
      <p:sp>
        <p:nvSpPr>
          <p:cNvPr id="50" name="TextBox 49"/>
          <p:cNvSpPr txBox="1"/>
          <p:nvPr/>
        </p:nvSpPr>
        <p:spPr>
          <a:xfrm>
            <a:off x="4316151" y="1221785"/>
            <a:ext cx="252028" cy="523220"/>
          </a:xfrm>
          <a:prstGeom prst="rect">
            <a:avLst/>
          </a:prstGeom>
          <a:noFill/>
        </p:spPr>
        <p:txBody>
          <a:bodyPr wrap="square" rtlCol="0">
            <a:spAutoFit/>
          </a:bodyPr>
          <a:lstStyle/>
          <a:p>
            <a:r>
              <a:rPr lang="ru-RU" sz="2800" b="1" dirty="0" smtClean="0">
                <a:latin typeface="Arial" pitchFamily="34" charset="0"/>
                <a:cs typeface="Arial" pitchFamily="34" charset="0"/>
              </a:rPr>
              <a:t>е</a:t>
            </a:r>
            <a:endParaRPr lang="ru-RU" sz="2800" b="1" dirty="0">
              <a:latin typeface="Arial" pitchFamily="34" charset="0"/>
              <a:cs typeface="Arial" pitchFamily="34" charset="0"/>
            </a:endParaRPr>
          </a:p>
        </p:txBody>
      </p:sp>
      <p:sp>
        <p:nvSpPr>
          <p:cNvPr id="51" name="TextBox 50"/>
          <p:cNvSpPr txBox="1"/>
          <p:nvPr/>
        </p:nvSpPr>
        <p:spPr>
          <a:xfrm>
            <a:off x="4299931" y="1694293"/>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н</a:t>
            </a:r>
            <a:endParaRPr lang="ru-RU" sz="2800" b="1" dirty="0">
              <a:latin typeface="Arial" pitchFamily="34" charset="0"/>
              <a:cs typeface="Arial" pitchFamily="34" charset="0"/>
            </a:endParaRPr>
          </a:p>
        </p:txBody>
      </p:sp>
      <p:sp>
        <p:nvSpPr>
          <p:cNvPr id="52" name="TextBox 51"/>
          <p:cNvSpPr txBox="1"/>
          <p:nvPr/>
        </p:nvSpPr>
        <p:spPr>
          <a:xfrm>
            <a:off x="4345751" y="2217513"/>
            <a:ext cx="126014" cy="523220"/>
          </a:xfrm>
          <a:prstGeom prst="rect">
            <a:avLst/>
          </a:prstGeom>
          <a:noFill/>
        </p:spPr>
        <p:txBody>
          <a:bodyPr wrap="square" rtlCol="0">
            <a:spAutoFit/>
          </a:bodyPr>
          <a:lstStyle/>
          <a:p>
            <a:r>
              <a:rPr lang="ru-RU" sz="2800" b="1" dirty="0" smtClean="0">
                <a:latin typeface="Arial" pitchFamily="34" charset="0"/>
                <a:cs typeface="Arial" pitchFamily="34" charset="0"/>
              </a:rPr>
              <a:t>о</a:t>
            </a:r>
            <a:endParaRPr lang="ru-RU" sz="2800" b="1" dirty="0">
              <a:latin typeface="Arial" pitchFamily="34" charset="0"/>
              <a:cs typeface="Arial" pitchFamily="34" charset="0"/>
            </a:endParaRPr>
          </a:p>
        </p:txBody>
      </p:sp>
      <p:sp>
        <p:nvSpPr>
          <p:cNvPr id="53" name="TextBox 52"/>
          <p:cNvSpPr txBox="1"/>
          <p:nvPr/>
        </p:nvSpPr>
        <p:spPr>
          <a:xfrm>
            <a:off x="4362938" y="3241893"/>
            <a:ext cx="158454" cy="461665"/>
          </a:xfrm>
          <a:prstGeom prst="rect">
            <a:avLst/>
          </a:prstGeom>
          <a:noFill/>
        </p:spPr>
        <p:txBody>
          <a:bodyPr wrap="square" rtlCol="0">
            <a:spAutoFit/>
          </a:bodyPr>
          <a:lstStyle/>
          <a:p>
            <a:r>
              <a:rPr lang="ru-RU" sz="2400" b="1" dirty="0" smtClean="0">
                <a:latin typeface="Arial" pitchFamily="34" charset="0"/>
                <a:cs typeface="Arial" pitchFamily="34" charset="0"/>
              </a:rPr>
              <a:t>а</a:t>
            </a:r>
            <a:endParaRPr lang="ru-RU" sz="2400" b="1" dirty="0">
              <a:latin typeface="Arial" pitchFamily="34" charset="0"/>
              <a:cs typeface="Arial" pitchFamily="34" charset="0"/>
            </a:endParaRPr>
          </a:p>
        </p:txBody>
      </p:sp>
      <p:sp>
        <p:nvSpPr>
          <p:cNvPr id="54" name="TextBox 53"/>
          <p:cNvSpPr txBox="1"/>
          <p:nvPr/>
        </p:nvSpPr>
        <p:spPr>
          <a:xfrm>
            <a:off x="5881117" y="2204864"/>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т</a:t>
            </a:r>
            <a:endParaRPr lang="ru-RU" sz="2800" b="1" dirty="0">
              <a:latin typeface="Arial" pitchFamily="34" charset="0"/>
              <a:cs typeface="Arial" pitchFamily="34" charset="0"/>
            </a:endParaRPr>
          </a:p>
        </p:txBody>
      </p:sp>
      <p:sp>
        <p:nvSpPr>
          <p:cNvPr id="55" name="TextBox 54"/>
          <p:cNvSpPr txBox="1"/>
          <p:nvPr/>
        </p:nvSpPr>
        <p:spPr>
          <a:xfrm>
            <a:off x="5914107" y="3255367"/>
            <a:ext cx="267144" cy="461665"/>
          </a:xfrm>
          <a:prstGeom prst="rect">
            <a:avLst/>
          </a:prstGeom>
          <a:noFill/>
        </p:spPr>
        <p:txBody>
          <a:bodyPr wrap="square" rtlCol="0">
            <a:spAutoFit/>
          </a:bodyPr>
          <a:lstStyle/>
          <a:p>
            <a:r>
              <a:rPr lang="ru-RU" sz="2400" b="1" dirty="0" smtClean="0">
                <a:latin typeface="Arial" pitchFamily="34" charset="0"/>
                <a:cs typeface="Arial" pitchFamily="34" charset="0"/>
              </a:rPr>
              <a:t>н</a:t>
            </a:r>
            <a:endParaRPr lang="ru-RU" sz="2400" b="1" dirty="0">
              <a:latin typeface="Arial" pitchFamily="34" charset="0"/>
              <a:cs typeface="Arial" pitchFamily="34" charset="0"/>
            </a:endParaRPr>
          </a:p>
        </p:txBody>
      </p:sp>
      <p:sp>
        <p:nvSpPr>
          <p:cNvPr id="56" name="TextBox 55"/>
          <p:cNvSpPr txBox="1"/>
          <p:nvPr/>
        </p:nvSpPr>
        <p:spPr>
          <a:xfrm>
            <a:off x="5881117" y="3733542"/>
            <a:ext cx="25093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57" name="TextBox 56"/>
          <p:cNvSpPr txBox="1"/>
          <p:nvPr/>
        </p:nvSpPr>
        <p:spPr>
          <a:xfrm>
            <a:off x="5893294" y="4224155"/>
            <a:ext cx="287957" cy="523220"/>
          </a:xfrm>
          <a:prstGeom prst="rect">
            <a:avLst/>
          </a:prstGeom>
          <a:noFill/>
        </p:spPr>
        <p:txBody>
          <a:bodyPr wrap="square" rtlCol="0">
            <a:spAutoFit/>
          </a:bodyPr>
          <a:lstStyle/>
          <a:p>
            <a:r>
              <a:rPr lang="ru-RU" sz="2800" b="1" dirty="0" smtClean="0">
                <a:latin typeface="Arial" pitchFamily="34" charset="0"/>
                <a:cs typeface="Arial" pitchFamily="34" charset="0"/>
              </a:rPr>
              <a:t>х</a:t>
            </a:r>
            <a:endParaRPr lang="ru-RU" sz="2800" b="1" dirty="0">
              <a:latin typeface="Arial" pitchFamily="34" charset="0"/>
              <a:cs typeface="Arial" pitchFamily="34" charset="0"/>
            </a:endParaRPr>
          </a:p>
        </p:txBody>
      </p:sp>
    </p:spTree>
    <p:extLst>
      <p:ext uri="{BB962C8B-B14F-4D97-AF65-F5344CB8AC3E}">
        <p14:creationId xmlns:p14="http://schemas.microsoft.com/office/powerpoint/2010/main" xmlns="" val="17842172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698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744974"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730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7105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804248"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286225"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691909"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16249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75106"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242184"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61356" y="423373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761356"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771050"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61356" y="2204864"/>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280167"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776111"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84223"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216981" y="120051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216981" y="171345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203087"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216981" y="221751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206357" y="69646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169759" y="524184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169759" y="473779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169759" y="422210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162491"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3162491" y="321297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162491"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658435"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1664716" y="575275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3691909"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168772"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ая прямоугольная выноска 33"/>
          <p:cNvSpPr/>
          <p:nvPr/>
        </p:nvSpPr>
        <p:spPr>
          <a:xfrm>
            <a:off x="467544" y="548680"/>
            <a:ext cx="3312368" cy="172819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650245" y="636936"/>
            <a:ext cx="2982979" cy="1015663"/>
          </a:xfrm>
          <a:prstGeom prst="rect">
            <a:avLst/>
          </a:prstGeom>
          <a:noFill/>
        </p:spPr>
        <p:txBody>
          <a:bodyPr wrap="square" rtlCol="0">
            <a:spAutoFit/>
          </a:bodyPr>
          <a:lstStyle/>
          <a:p>
            <a:r>
              <a:rPr lang="ru-RU" sz="2000" dirty="0" smtClean="0">
                <a:latin typeface="Arial" pitchFamily="34" charset="0"/>
                <a:cs typeface="Arial" pitchFamily="34" charset="0"/>
              </a:rPr>
              <a:t>4. Человек, который объясняет священное писание</a:t>
            </a:r>
            <a:endParaRPr lang="ru-RU" sz="2000" dirty="0">
              <a:latin typeface="Arial" pitchFamily="34" charset="0"/>
              <a:cs typeface="Arial" pitchFamily="34" charset="0"/>
            </a:endParaRPr>
          </a:p>
        </p:txBody>
      </p:sp>
      <p:sp>
        <p:nvSpPr>
          <p:cNvPr id="36" name="TextBox 35"/>
          <p:cNvSpPr txBox="1"/>
          <p:nvPr/>
        </p:nvSpPr>
        <p:spPr>
          <a:xfrm>
            <a:off x="4203087" y="352670"/>
            <a:ext cx="312906" cy="369332"/>
          </a:xfrm>
          <a:prstGeom prst="rect">
            <a:avLst/>
          </a:prstGeom>
          <a:noFill/>
        </p:spPr>
        <p:txBody>
          <a:bodyPr wrap="none" rtlCol="0">
            <a:spAutoFit/>
          </a:bodyPr>
          <a:lstStyle/>
          <a:p>
            <a:r>
              <a:rPr lang="ru-RU" b="1" dirty="0" smtClean="0">
                <a:latin typeface="Arial" pitchFamily="34" charset="0"/>
                <a:cs typeface="Arial" pitchFamily="34" charset="0"/>
              </a:rPr>
              <a:t>2</a:t>
            </a:r>
            <a:endParaRPr lang="ru-RU" b="1" dirty="0">
              <a:latin typeface="Arial" pitchFamily="34" charset="0"/>
              <a:cs typeface="Arial" pitchFamily="34" charset="0"/>
            </a:endParaRPr>
          </a:p>
        </p:txBody>
      </p:sp>
      <p:sp>
        <p:nvSpPr>
          <p:cNvPr id="37" name="TextBox 36"/>
          <p:cNvSpPr txBox="1"/>
          <p:nvPr/>
        </p:nvSpPr>
        <p:spPr>
          <a:xfrm>
            <a:off x="5746240" y="1835532"/>
            <a:ext cx="252028" cy="369332"/>
          </a:xfrm>
          <a:prstGeom prst="rect">
            <a:avLst/>
          </a:prstGeom>
          <a:noFill/>
        </p:spPr>
        <p:txBody>
          <a:bodyPr wrap="square" rtlCol="0">
            <a:spAutoFit/>
          </a:bodyPr>
          <a:lstStyle/>
          <a:p>
            <a:r>
              <a:rPr lang="ru-RU" b="1" dirty="0" smtClean="0">
                <a:latin typeface="Arial" pitchFamily="34" charset="0"/>
                <a:cs typeface="Arial" pitchFamily="34" charset="0"/>
              </a:rPr>
              <a:t>3</a:t>
            </a:r>
            <a:endParaRPr lang="ru-RU" b="1" dirty="0">
              <a:latin typeface="Arial" pitchFamily="34" charset="0"/>
              <a:cs typeface="Arial" pitchFamily="34" charset="0"/>
            </a:endParaRPr>
          </a:p>
        </p:txBody>
      </p:sp>
      <p:sp>
        <p:nvSpPr>
          <p:cNvPr id="38" name="TextBox 37"/>
          <p:cNvSpPr txBox="1"/>
          <p:nvPr/>
        </p:nvSpPr>
        <p:spPr>
          <a:xfrm>
            <a:off x="2843808" y="2721569"/>
            <a:ext cx="318683" cy="369332"/>
          </a:xfrm>
          <a:prstGeom prst="rect">
            <a:avLst/>
          </a:prstGeom>
          <a:noFill/>
        </p:spPr>
        <p:txBody>
          <a:bodyPr wrap="square" rtlCol="0">
            <a:spAutoFit/>
          </a:bodyPr>
          <a:lstStyle/>
          <a:p>
            <a:r>
              <a:rPr lang="ru-RU" b="1" dirty="0" smtClean="0">
                <a:latin typeface="Arial" pitchFamily="34" charset="0"/>
                <a:cs typeface="Arial" pitchFamily="34" charset="0"/>
              </a:rPr>
              <a:t>1</a:t>
            </a:r>
            <a:endParaRPr lang="ru-RU" b="1" dirty="0">
              <a:latin typeface="Arial" pitchFamily="34" charset="0"/>
              <a:cs typeface="Arial" pitchFamily="34" charset="0"/>
            </a:endParaRPr>
          </a:p>
        </p:txBody>
      </p:sp>
      <p:sp>
        <p:nvSpPr>
          <p:cNvPr id="39" name="TextBox 38"/>
          <p:cNvSpPr txBox="1"/>
          <p:nvPr/>
        </p:nvSpPr>
        <p:spPr>
          <a:xfrm>
            <a:off x="4984193" y="3733542"/>
            <a:ext cx="245182" cy="369332"/>
          </a:xfrm>
          <a:prstGeom prst="rect">
            <a:avLst/>
          </a:prstGeom>
          <a:noFill/>
        </p:spPr>
        <p:txBody>
          <a:bodyPr wrap="square" rtlCol="0">
            <a:spAutoFit/>
          </a:bodyPr>
          <a:lstStyle/>
          <a:p>
            <a:r>
              <a:rPr lang="ru-RU" b="1" dirty="0">
                <a:latin typeface="Arial" pitchFamily="34" charset="0"/>
                <a:cs typeface="Arial" pitchFamily="34" charset="0"/>
              </a:rPr>
              <a:t>4</a:t>
            </a:r>
          </a:p>
        </p:txBody>
      </p:sp>
      <p:sp>
        <p:nvSpPr>
          <p:cNvPr id="40" name="TextBox 39"/>
          <p:cNvSpPr txBox="1"/>
          <p:nvPr/>
        </p:nvSpPr>
        <p:spPr>
          <a:xfrm>
            <a:off x="1403648" y="5805264"/>
            <a:ext cx="216024" cy="369332"/>
          </a:xfrm>
          <a:prstGeom prst="rect">
            <a:avLst/>
          </a:prstGeom>
          <a:noFill/>
        </p:spPr>
        <p:txBody>
          <a:bodyPr wrap="square" rtlCol="0">
            <a:spAutoFit/>
          </a:bodyPr>
          <a:lstStyle/>
          <a:p>
            <a:r>
              <a:rPr lang="ru-RU" b="1" dirty="0">
                <a:latin typeface="Arial" pitchFamily="34" charset="0"/>
                <a:cs typeface="Arial" pitchFamily="34" charset="0"/>
              </a:rPr>
              <a:t>5</a:t>
            </a:r>
          </a:p>
        </p:txBody>
      </p:sp>
      <p:sp>
        <p:nvSpPr>
          <p:cNvPr id="41" name="TextBox 40"/>
          <p:cNvSpPr txBox="1"/>
          <p:nvPr/>
        </p:nvSpPr>
        <p:spPr>
          <a:xfrm>
            <a:off x="3275856" y="2773542"/>
            <a:ext cx="357368" cy="523220"/>
          </a:xfrm>
          <a:prstGeom prst="rect">
            <a:avLst/>
          </a:prstGeom>
          <a:noFill/>
        </p:spPr>
        <p:txBody>
          <a:bodyPr wrap="square" rtlCol="0">
            <a:spAutoFit/>
          </a:bodyPr>
          <a:lstStyle/>
          <a:p>
            <a:r>
              <a:rPr lang="ru-RU" sz="2800" b="1" dirty="0" smtClean="0">
                <a:latin typeface="Arial" pitchFamily="34" charset="0"/>
                <a:cs typeface="Arial" pitchFamily="34" charset="0"/>
              </a:rPr>
              <a:t>с</a:t>
            </a:r>
            <a:endParaRPr lang="ru-RU" sz="2800" b="1" dirty="0">
              <a:latin typeface="Arial" pitchFamily="34" charset="0"/>
              <a:cs typeface="Arial" pitchFamily="34" charset="0"/>
            </a:endParaRPr>
          </a:p>
        </p:txBody>
      </p:sp>
      <p:sp>
        <p:nvSpPr>
          <p:cNvPr id="42" name="TextBox 41"/>
          <p:cNvSpPr txBox="1"/>
          <p:nvPr/>
        </p:nvSpPr>
        <p:spPr>
          <a:xfrm>
            <a:off x="3805695" y="2773542"/>
            <a:ext cx="288032" cy="523220"/>
          </a:xfrm>
          <a:prstGeom prst="rect">
            <a:avLst/>
          </a:prstGeom>
          <a:noFill/>
        </p:spPr>
        <p:txBody>
          <a:bodyPr wrap="square" rtlCol="0">
            <a:spAutoFit/>
          </a:bodyPr>
          <a:lstStyle/>
          <a:p>
            <a:r>
              <a:rPr lang="ru-RU" sz="2800" b="1" dirty="0" smtClean="0">
                <a:latin typeface="Arial" pitchFamily="34" charset="0"/>
                <a:cs typeface="Arial" pitchFamily="34" charset="0"/>
              </a:rPr>
              <a:t>к</a:t>
            </a:r>
            <a:endParaRPr lang="ru-RU" sz="2800" b="1" dirty="0">
              <a:latin typeface="Arial" pitchFamily="34" charset="0"/>
              <a:cs typeface="Arial" pitchFamily="34" charset="0"/>
            </a:endParaRPr>
          </a:p>
        </p:txBody>
      </p:sp>
      <p:sp>
        <p:nvSpPr>
          <p:cNvPr id="43" name="TextBox 42"/>
          <p:cNvSpPr txBox="1"/>
          <p:nvPr/>
        </p:nvSpPr>
        <p:spPr>
          <a:xfrm>
            <a:off x="4316151" y="2773542"/>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44" name="TextBox 43"/>
          <p:cNvSpPr txBox="1"/>
          <p:nvPr/>
        </p:nvSpPr>
        <p:spPr>
          <a:xfrm>
            <a:off x="4849455" y="2773542"/>
            <a:ext cx="245182"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5" name="TextBox 44"/>
          <p:cNvSpPr txBox="1"/>
          <p:nvPr/>
        </p:nvSpPr>
        <p:spPr>
          <a:xfrm>
            <a:off x="5303136" y="2773542"/>
            <a:ext cx="382152" cy="523220"/>
          </a:xfrm>
          <a:prstGeom prst="rect">
            <a:avLst/>
          </a:prstGeom>
          <a:noFill/>
        </p:spPr>
        <p:txBody>
          <a:bodyPr wrap="square" rtlCol="0">
            <a:spAutoFit/>
          </a:bodyPr>
          <a:lstStyle/>
          <a:p>
            <a:r>
              <a:rPr lang="ru-RU" sz="2800" b="1" dirty="0" smtClean="0">
                <a:latin typeface="Arial" pitchFamily="34" charset="0"/>
                <a:cs typeface="Arial" pitchFamily="34" charset="0"/>
              </a:rPr>
              <a:t>ж</a:t>
            </a:r>
            <a:endParaRPr lang="ru-RU" sz="2800" b="1" dirty="0">
              <a:latin typeface="Arial" pitchFamily="34" charset="0"/>
              <a:cs typeface="Arial" pitchFamily="34" charset="0"/>
            </a:endParaRPr>
          </a:p>
        </p:txBody>
      </p:sp>
      <p:sp>
        <p:nvSpPr>
          <p:cNvPr id="46" name="TextBox 45"/>
          <p:cNvSpPr txBox="1"/>
          <p:nvPr/>
        </p:nvSpPr>
        <p:spPr>
          <a:xfrm>
            <a:off x="5881117" y="2773542"/>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47" name="TextBox 46"/>
          <p:cNvSpPr txBox="1"/>
          <p:nvPr/>
        </p:nvSpPr>
        <p:spPr>
          <a:xfrm>
            <a:off x="6358233" y="2843303"/>
            <a:ext cx="360040" cy="461665"/>
          </a:xfrm>
          <a:prstGeom prst="rect">
            <a:avLst/>
          </a:prstGeom>
          <a:noFill/>
        </p:spPr>
        <p:txBody>
          <a:bodyPr wrap="square" rtlCol="0">
            <a:spAutoFit/>
          </a:bodyPr>
          <a:lstStyle/>
          <a:p>
            <a:r>
              <a:rPr lang="ru-RU" sz="2400" b="1" dirty="0" smtClean="0">
                <a:latin typeface="Arial" pitchFamily="34" charset="0"/>
                <a:cs typeface="Arial" pitchFamily="34" charset="0"/>
              </a:rPr>
              <a:t>л</a:t>
            </a:r>
            <a:endParaRPr lang="ru-RU" sz="2400" b="1" dirty="0">
              <a:latin typeface="Arial" pitchFamily="34" charset="0"/>
              <a:cs typeface="Arial" pitchFamily="34" charset="0"/>
            </a:endParaRPr>
          </a:p>
        </p:txBody>
      </p:sp>
      <p:sp>
        <p:nvSpPr>
          <p:cNvPr id="48" name="TextBox 47"/>
          <p:cNvSpPr txBox="1"/>
          <p:nvPr/>
        </p:nvSpPr>
        <p:spPr>
          <a:xfrm>
            <a:off x="6909083" y="2781409"/>
            <a:ext cx="136149"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9" name="TextBox 48"/>
          <p:cNvSpPr txBox="1"/>
          <p:nvPr/>
        </p:nvSpPr>
        <p:spPr>
          <a:xfrm>
            <a:off x="4255798" y="764704"/>
            <a:ext cx="199842" cy="523220"/>
          </a:xfrm>
          <a:prstGeom prst="rect">
            <a:avLst/>
          </a:prstGeom>
          <a:noFill/>
        </p:spPr>
        <p:txBody>
          <a:bodyPr wrap="square" rtlCol="0">
            <a:spAutoFit/>
          </a:bodyPr>
          <a:lstStyle/>
          <a:p>
            <a:r>
              <a:rPr lang="ru-RU" sz="2800" b="1" dirty="0" smtClean="0">
                <a:latin typeface="Arial" pitchFamily="34" charset="0"/>
                <a:cs typeface="Arial" pitchFamily="34" charset="0"/>
              </a:rPr>
              <a:t>м</a:t>
            </a:r>
            <a:endParaRPr lang="ru-RU" sz="2800" b="1" dirty="0">
              <a:latin typeface="Arial" pitchFamily="34" charset="0"/>
              <a:cs typeface="Arial" pitchFamily="34" charset="0"/>
            </a:endParaRPr>
          </a:p>
        </p:txBody>
      </p:sp>
      <p:sp>
        <p:nvSpPr>
          <p:cNvPr id="50" name="TextBox 49"/>
          <p:cNvSpPr txBox="1"/>
          <p:nvPr/>
        </p:nvSpPr>
        <p:spPr>
          <a:xfrm>
            <a:off x="4316151" y="1221785"/>
            <a:ext cx="252028" cy="523220"/>
          </a:xfrm>
          <a:prstGeom prst="rect">
            <a:avLst/>
          </a:prstGeom>
          <a:noFill/>
        </p:spPr>
        <p:txBody>
          <a:bodyPr wrap="square" rtlCol="0">
            <a:spAutoFit/>
          </a:bodyPr>
          <a:lstStyle/>
          <a:p>
            <a:r>
              <a:rPr lang="ru-RU" sz="2800" b="1" dirty="0" smtClean="0">
                <a:latin typeface="Arial" pitchFamily="34" charset="0"/>
                <a:cs typeface="Arial" pitchFamily="34" charset="0"/>
              </a:rPr>
              <a:t>е</a:t>
            </a:r>
            <a:endParaRPr lang="ru-RU" sz="2800" b="1" dirty="0">
              <a:latin typeface="Arial" pitchFamily="34" charset="0"/>
              <a:cs typeface="Arial" pitchFamily="34" charset="0"/>
            </a:endParaRPr>
          </a:p>
        </p:txBody>
      </p:sp>
      <p:sp>
        <p:nvSpPr>
          <p:cNvPr id="51" name="TextBox 50"/>
          <p:cNvSpPr txBox="1"/>
          <p:nvPr/>
        </p:nvSpPr>
        <p:spPr>
          <a:xfrm>
            <a:off x="4299931" y="1694293"/>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н</a:t>
            </a:r>
            <a:endParaRPr lang="ru-RU" sz="2800" b="1" dirty="0">
              <a:latin typeface="Arial" pitchFamily="34" charset="0"/>
              <a:cs typeface="Arial" pitchFamily="34" charset="0"/>
            </a:endParaRPr>
          </a:p>
        </p:txBody>
      </p:sp>
      <p:sp>
        <p:nvSpPr>
          <p:cNvPr id="52" name="TextBox 51"/>
          <p:cNvSpPr txBox="1"/>
          <p:nvPr/>
        </p:nvSpPr>
        <p:spPr>
          <a:xfrm>
            <a:off x="4345751" y="2217513"/>
            <a:ext cx="126014" cy="523220"/>
          </a:xfrm>
          <a:prstGeom prst="rect">
            <a:avLst/>
          </a:prstGeom>
          <a:noFill/>
        </p:spPr>
        <p:txBody>
          <a:bodyPr wrap="square" rtlCol="0">
            <a:spAutoFit/>
          </a:bodyPr>
          <a:lstStyle/>
          <a:p>
            <a:r>
              <a:rPr lang="ru-RU" sz="2800" b="1" dirty="0" smtClean="0">
                <a:latin typeface="Arial" pitchFamily="34" charset="0"/>
                <a:cs typeface="Arial" pitchFamily="34" charset="0"/>
              </a:rPr>
              <a:t>о</a:t>
            </a:r>
            <a:endParaRPr lang="ru-RU" sz="2800" b="1" dirty="0">
              <a:latin typeface="Arial" pitchFamily="34" charset="0"/>
              <a:cs typeface="Arial" pitchFamily="34" charset="0"/>
            </a:endParaRPr>
          </a:p>
        </p:txBody>
      </p:sp>
      <p:sp>
        <p:nvSpPr>
          <p:cNvPr id="53" name="TextBox 52"/>
          <p:cNvSpPr txBox="1"/>
          <p:nvPr/>
        </p:nvSpPr>
        <p:spPr>
          <a:xfrm>
            <a:off x="4362938" y="3241893"/>
            <a:ext cx="158454" cy="461665"/>
          </a:xfrm>
          <a:prstGeom prst="rect">
            <a:avLst/>
          </a:prstGeom>
          <a:noFill/>
        </p:spPr>
        <p:txBody>
          <a:bodyPr wrap="square" rtlCol="0">
            <a:spAutoFit/>
          </a:bodyPr>
          <a:lstStyle/>
          <a:p>
            <a:r>
              <a:rPr lang="ru-RU" sz="2400" b="1" dirty="0" smtClean="0">
                <a:latin typeface="Arial" pitchFamily="34" charset="0"/>
                <a:cs typeface="Arial" pitchFamily="34" charset="0"/>
              </a:rPr>
              <a:t>а</a:t>
            </a:r>
            <a:endParaRPr lang="ru-RU" sz="2400" b="1" dirty="0">
              <a:latin typeface="Arial" pitchFamily="34" charset="0"/>
              <a:cs typeface="Arial" pitchFamily="34" charset="0"/>
            </a:endParaRPr>
          </a:p>
        </p:txBody>
      </p:sp>
      <p:sp>
        <p:nvSpPr>
          <p:cNvPr id="54" name="TextBox 53"/>
          <p:cNvSpPr txBox="1"/>
          <p:nvPr/>
        </p:nvSpPr>
        <p:spPr>
          <a:xfrm>
            <a:off x="5881117" y="2204864"/>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т</a:t>
            </a:r>
            <a:endParaRPr lang="ru-RU" sz="2800" b="1" dirty="0">
              <a:latin typeface="Arial" pitchFamily="34" charset="0"/>
              <a:cs typeface="Arial" pitchFamily="34" charset="0"/>
            </a:endParaRPr>
          </a:p>
        </p:txBody>
      </p:sp>
      <p:sp>
        <p:nvSpPr>
          <p:cNvPr id="55" name="TextBox 54"/>
          <p:cNvSpPr txBox="1"/>
          <p:nvPr/>
        </p:nvSpPr>
        <p:spPr>
          <a:xfrm>
            <a:off x="5914107" y="3255367"/>
            <a:ext cx="267144" cy="461665"/>
          </a:xfrm>
          <a:prstGeom prst="rect">
            <a:avLst/>
          </a:prstGeom>
          <a:noFill/>
        </p:spPr>
        <p:txBody>
          <a:bodyPr wrap="square" rtlCol="0">
            <a:spAutoFit/>
          </a:bodyPr>
          <a:lstStyle/>
          <a:p>
            <a:r>
              <a:rPr lang="ru-RU" sz="2400" b="1" dirty="0" smtClean="0">
                <a:latin typeface="Arial" pitchFamily="34" charset="0"/>
                <a:cs typeface="Arial" pitchFamily="34" charset="0"/>
              </a:rPr>
              <a:t>н</a:t>
            </a:r>
            <a:endParaRPr lang="ru-RU" sz="2400" b="1" dirty="0">
              <a:latin typeface="Arial" pitchFamily="34" charset="0"/>
              <a:cs typeface="Arial" pitchFamily="34" charset="0"/>
            </a:endParaRPr>
          </a:p>
        </p:txBody>
      </p:sp>
      <p:sp>
        <p:nvSpPr>
          <p:cNvPr id="56" name="TextBox 55"/>
          <p:cNvSpPr txBox="1"/>
          <p:nvPr/>
        </p:nvSpPr>
        <p:spPr>
          <a:xfrm>
            <a:off x="5881117" y="3733542"/>
            <a:ext cx="25093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57" name="TextBox 56"/>
          <p:cNvSpPr txBox="1"/>
          <p:nvPr/>
        </p:nvSpPr>
        <p:spPr>
          <a:xfrm>
            <a:off x="5893294" y="4224155"/>
            <a:ext cx="287957" cy="523220"/>
          </a:xfrm>
          <a:prstGeom prst="rect">
            <a:avLst/>
          </a:prstGeom>
          <a:noFill/>
        </p:spPr>
        <p:txBody>
          <a:bodyPr wrap="square" rtlCol="0">
            <a:spAutoFit/>
          </a:bodyPr>
          <a:lstStyle/>
          <a:p>
            <a:r>
              <a:rPr lang="ru-RU" sz="2800" b="1" dirty="0" smtClean="0">
                <a:latin typeface="Arial" pitchFamily="34" charset="0"/>
                <a:cs typeface="Arial" pitchFamily="34" charset="0"/>
              </a:rPr>
              <a:t>х</a:t>
            </a:r>
            <a:endParaRPr lang="ru-RU" sz="2800" b="1" dirty="0">
              <a:latin typeface="Arial" pitchFamily="34" charset="0"/>
              <a:cs typeface="Arial" pitchFamily="34" charset="0"/>
            </a:endParaRPr>
          </a:p>
        </p:txBody>
      </p:sp>
    </p:spTree>
    <p:extLst>
      <p:ext uri="{BB962C8B-B14F-4D97-AF65-F5344CB8AC3E}">
        <p14:creationId xmlns:p14="http://schemas.microsoft.com/office/powerpoint/2010/main" xmlns="" val="367599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698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744974"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730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7105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804248"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286225"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691909"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16249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75106"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242184"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61356" y="423373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761356"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771050"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61356" y="2204864"/>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280167"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776111"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84223"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216981" y="120051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216981" y="171345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203087"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216981" y="221751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206357" y="69646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169759" y="524184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169759" y="473779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169759" y="422210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162491"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3162491" y="321297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162491"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658435"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1664716" y="575275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3691909"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168772"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ая прямоугольная выноска 33"/>
          <p:cNvSpPr/>
          <p:nvPr/>
        </p:nvSpPr>
        <p:spPr>
          <a:xfrm>
            <a:off x="467544" y="548680"/>
            <a:ext cx="3312368" cy="172819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650245" y="636936"/>
            <a:ext cx="2982979" cy="1015663"/>
          </a:xfrm>
          <a:prstGeom prst="rect">
            <a:avLst/>
          </a:prstGeom>
          <a:noFill/>
        </p:spPr>
        <p:txBody>
          <a:bodyPr wrap="square" rtlCol="0">
            <a:spAutoFit/>
          </a:bodyPr>
          <a:lstStyle/>
          <a:p>
            <a:r>
              <a:rPr lang="ru-RU" sz="2000" dirty="0" smtClean="0">
                <a:latin typeface="Arial" pitchFamily="34" charset="0"/>
                <a:cs typeface="Arial" pitchFamily="34" charset="0"/>
              </a:rPr>
              <a:t>4. Человек, который объясняет священное писание</a:t>
            </a:r>
            <a:endParaRPr lang="ru-RU" sz="2000" dirty="0">
              <a:latin typeface="Arial" pitchFamily="34" charset="0"/>
              <a:cs typeface="Arial" pitchFamily="34" charset="0"/>
            </a:endParaRPr>
          </a:p>
        </p:txBody>
      </p:sp>
      <p:sp>
        <p:nvSpPr>
          <p:cNvPr id="36" name="TextBox 35"/>
          <p:cNvSpPr txBox="1"/>
          <p:nvPr/>
        </p:nvSpPr>
        <p:spPr>
          <a:xfrm>
            <a:off x="4203087" y="352670"/>
            <a:ext cx="312906" cy="369332"/>
          </a:xfrm>
          <a:prstGeom prst="rect">
            <a:avLst/>
          </a:prstGeom>
          <a:noFill/>
        </p:spPr>
        <p:txBody>
          <a:bodyPr wrap="none" rtlCol="0">
            <a:spAutoFit/>
          </a:bodyPr>
          <a:lstStyle/>
          <a:p>
            <a:r>
              <a:rPr lang="ru-RU" b="1" dirty="0" smtClean="0">
                <a:latin typeface="Arial" pitchFamily="34" charset="0"/>
                <a:cs typeface="Arial" pitchFamily="34" charset="0"/>
              </a:rPr>
              <a:t>2</a:t>
            </a:r>
            <a:endParaRPr lang="ru-RU" b="1" dirty="0">
              <a:latin typeface="Arial" pitchFamily="34" charset="0"/>
              <a:cs typeface="Arial" pitchFamily="34" charset="0"/>
            </a:endParaRPr>
          </a:p>
        </p:txBody>
      </p:sp>
      <p:sp>
        <p:nvSpPr>
          <p:cNvPr id="37" name="TextBox 36"/>
          <p:cNvSpPr txBox="1"/>
          <p:nvPr/>
        </p:nvSpPr>
        <p:spPr>
          <a:xfrm>
            <a:off x="5746240" y="1835532"/>
            <a:ext cx="252028" cy="369332"/>
          </a:xfrm>
          <a:prstGeom prst="rect">
            <a:avLst/>
          </a:prstGeom>
          <a:noFill/>
        </p:spPr>
        <p:txBody>
          <a:bodyPr wrap="square" rtlCol="0">
            <a:spAutoFit/>
          </a:bodyPr>
          <a:lstStyle/>
          <a:p>
            <a:r>
              <a:rPr lang="ru-RU" b="1" dirty="0" smtClean="0">
                <a:latin typeface="Arial" pitchFamily="34" charset="0"/>
                <a:cs typeface="Arial" pitchFamily="34" charset="0"/>
              </a:rPr>
              <a:t>3</a:t>
            </a:r>
            <a:endParaRPr lang="ru-RU" b="1" dirty="0">
              <a:latin typeface="Arial" pitchFamily="34" charset="0"/>
              <a:cs typeface="Arial" pitchFamily="34" charset="0"/>
            </a:endParaRPr>
          </a:p>
        </p:txBody>
      </p:sp>
      <p:sp>
        <p:nvSpPr>
          <p:cNvPr id="38" name="TextBox 37"/>
          <p:cNvSpPr txBox="1"/>
          <p:nvPr/>
        </p:nvSpPr>
        <p:spPr>
          <a:xfrm>
            <a:off x="2843808" y="2721569"/>
            <a:ext cx="318683" cy="369332"/>
          </a:xfrm>
          <a:prstGeom prst="rect">
            <a:avLst/>
          </a:prstGeom>
          <a:noFill/>
        </p:spPr>
        <p:txBody>
          <a:bodyPr wrap="square" rtlCol="0">
            <a:spAutoFit/>
          </a:bodyPr>
          <a:lstStyle/>
          <a:p>
            <a:r>
              <a:rPr lang="ru-RU" b="1" dirty="0" smtClean="0">
                <a:latin typeface="Arial" pitchFamily="34" charset="0"/>
                <a:cs typeface="Arial" pitchFamily="34" charset="0"/>
              </a:rPr>
              <a:t>1</a:t>
            </a:r>
            <a:endParaRPr lang="ru-RU" b="1" dirty="0">
              <a:latin typeface="Arial" pitchFamily="34" charset="0"/>
              <a:cs typeface="Arial" pitchFamily="34" charset="0"/>
            </a:endParaRPr>
          </a:p>
        </p:txBody>
      </p:sp>
      <p:sp>
        <p:nvSpPr>
          <p:cNvPr id="39" name="TextBox 38"/>
          <p:cNvSpPr txBox="1"/>
          <p:nvPr/>
        </p:nvSpPr>
        <p:spPr>
          <a:xfrm>
            <a:off x="4984193" y="3733542"/>
            <a:ext cx="245182" cy="369332"/>
          </a:xfrm>
          <a:prstGeom prst="rect">
            <a:avLst/>
          </a:prstGeom>
          <a:noFill/>
        </p:spPr>
        <p:txBody>
          <a:bodyPr wrap="square" rtlCol="0">
            <a:spAutoFit/>
          </a:bodyPr>
          <a:lstStyle/>
          <a:p>
            <a:r>
              <a:rPr lang="ru-RU" b="1" dirty="0">
                <a:latin typeface="Arial" pitchFamily="34" charset="0"/>
                <a:cs typeface="Arial" pitchFamily="34" charset="0"/>
              </a:rPr>
              <a:t>4</a:t>
            </a:r>
          </a:p>
        </p:txBody>
      </p:sp>
      <p:sp>
        <p:nvSpPr>
          <p:cNvPr id="40" name="TextBox 39"/>
          <p:cNvSpPr txBox="1"/>
          <p:nvPr/>
        </p:nvSpPr>
        <p:spPr>
          <a:xfrm>
            <a:off x="1403648" y="5805264"/>
            <a:ext cx="216024" cy="369332"/>
          </a:xfrm>
          <a:prstGeom prst="rect">
            <a:avLst/>
          </a:prstGeom>
          <a:noFill/>
        </p:spPr>
        <p:txBody>
          <a:bodyPr wrap="square" rtlCol="0">
            <a:spAutoFit/>
          </a:bodyPr>
          <a:lstStyle/>
          <a:p>
            <a:r>
              <a:rPr lang="ru-RU" b="1" dirty="0">
                <a:latin typeface="Arial" pitchFamily="34" charset="0"/>
                <a:cs typeface="Arial" pitchFamily="34" charset="0"/>
              </a:rPr>
              <a:t>5</a:t>
            </a:r>
          </a:p>
        </p:txBody>
      </p:sp>
      <p:sp>
        <p:nvSpPr>
          <p:cNvPr id="41" name="TextBox 40"/>
          <p:cNvSpPr txBox="1"/>
          <p:nvPr/>
        </p:nvSpPr>
        <p:spPr>
          <a:xfrm>
            <a:off x="3275856" y="2773542"/>
            <a:ext cx="357368" cy="523220"/>
          </a:xfrm>
          <a:prstGeom prst="rect">
            <a:avLst/>
          </a:prstGeom>
          <a:noFill/>
        </p:spPr>
        <p:txBody>
          <a:bodyPr wrap="square" rtlCol="0">
            <a:spAutoFit/>
          </a:bodyPr>
          <a:lstStyle/>
          <a:p>
            <a:r>
              <a:rPr lang="ru-RU" sz="2800" b="1" dirty="0" smtClean="0">
                <a:latin typeface="Arial" pitchFamily="34" charset="0"/>
                <a:cs typeface="Arial" pitchFamily="34" charset="0"/>
              </a:rPr>
              <a:t>с</a:t>
            </a:r>
            <a:endParaRPr lang="ru-RU" sz="2800" b="1" dirty="0">
              <a:latin typeface="Arial" pitchFamily="34" charset="0"/>
              <a:cs typeface="Arial" pitchFamily="34" charset="0"/>
            </a:endParaRPr>
          </a:p>
        </p:txBody>
      </p:sp>
      <p:sp>
        <p:nvSpPr>
          <p:cNvPr id="42" name="TextBox 41"/>
          <p:cNvSpPr txBox="1"/>
          <p:nvPr/>
        </p:nvSpPr>
        <p:spPr>
          <a:xfrm>
            <a:off x="3805695" y="2773542"/>
            <a:ext cx="288032" cy="523220"/>
          </a:xfrm>
          <a:prstGeom prst="rect">
            <a:avLst/>
          </a:prstGeom>
          <a:noFill/>
        </p:spPr>
        <p:txBody>
          <a:bodyPr wrap="square" rtlCol="0">
            <a:spAutoFit/>
          </a:bodyPr>
          <a:lstStyle/>
          <a:p>
            <a:r>
              <a:rPr lang="ru-RU" sz="2800" b="1" dirty="0" smtClean="0">
                <a:latin typeface="Arial" pitchFamily="34" charset="0"/>
                <a:cs typeface="Arial" pitchFamily="34" charset="0"/>
              </a:rPr>
              <a:t>к</a:t>
            </a:r>
            <a:endParaRPr lang="ru-RU" sz="2800" b="1" dirty="0">
              <a:latin typeface="Arial" pitchFamily="34" charset="0"/>
              <a:cs typeface="Arial" pitchFamily="34" charset="0"/>
            </a:endParaRPr>
          </a:p>
        </p:txBody>
      </p:sp>
      <p:sp>
        <p:nvSpPr>
          <p:cNvPr id="43" name="TextBox 42"/>
          <p:cNvSpPr txBox="1"/>
          <p:nvPr/>
        </p:nvSpPr>
        <p:spPr>
          <a:xfrm>
            <a:off x="4316151" y="2773542"/>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44" name="TextBox 43"/>
          <p:cNvSpPr txBox="1"/>
          <p:nvPr/>
        </p:nvSpPr>
        <p:spPr>
          <a:xfrm>
            <a:off x="4849455" y="2773542"/>
            <a:ext cx="245182"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5" name="TextBox 44"/>
          <p:cNvSpPr txBox="1"/>
          <p:nvPr/>
        </p:nvSpPr>
        <p:spPr>
          <a:xfrm>
            <a:off x="5303136" y="2773542"/>
            <a:ext cx="382152" cy="523220"/>
          </a:xfrm>
          <a:prstGeom prst="rect">
            <a:avLst/>
          </a:prstGeom>
          <a:noFill/>
        </p:spPr>
        <p:txBody>
          <a:bodyPr wrap="square" rtlCol="0">
            <a:spAutoFit/>
          </a:bodyPr>
          <a:lstStyle/>
          <a:p>
            <a:r>
              <a:rPr lang="ru-RU" sz="2800" b="1" dirty="0" smtClean="0">
                <a:latin typeface="Arial" pitchFamily="34" charset="0"/>
                <a:cs typeface="Arial" pitchFamily="34" charset="0"/>
              </a:rPr>
              <a:t>ж</a:t>
            </a:r>
            <a:endParaRPr lang="ru-RU" sz="2800" b="1" dirty="0">
              <a:latin typeface="Arial" pitchFamily="34" charset="0"/>
              <a:cs typeface="Arial" pitchFamily="34" charset="0"/>
            </a:endParaRPr>
          </a:p>
        </p:txBody>
      </p:sp>
      <p:sp>
        <p:nvSpPr>
          <p:cNvPr id="46" name="TextBox 45"/>
          <p:cNvSpPr txBox="1"/>
          <p:nvPr/>
        </p:nvSpPr>
        <p:spPr>
          <a:xfrm>
            <a:off x="5881117" y="2773542"/>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47" name="TextBox 46"/>
          <p:cNvSpPr txBox="1"/>
          <p:nvPr/>
        </p:nvSpPr>
        <p:spPr>
          <a:xfrm>
            <a:off x="6358233" y="2843303"/>
            <a:ext cx="360040" cy="461665"/>
          </a:xfrm>
          <a:prstGeom prst="rect">
            <a:avLst/>
          </a:prstGeom>
          <a:noFill/>
        </p:spPr>
        <p:txBody>
          <a:bodyPr wrap="square" rtlCol="0">
            <a:spAutoFit/>
          </a:bodyPr>
          <a:lstStyle/>
          <a:p>
            <a:r>
              <a:rPr lang="ru-RU" sz="2400" b="1" dirty="0" smtClean="0">
                <a:latin typeface="Arial" pitchFamily="34" charset="0"/>
                <a:cs typeface="Arial" pitchFamily="34" charset="0"/>
              </a:rPr>
              <a:t>л</a:t>
            </a:r>
            <a:endParaRPr lang="ru-RU" sz="2400" b="1" dirty="0">
              <a:latin typeface="Arial" pitchFamily="34" charset="0"/>
              <a:cs typeface="Arial" pitchFamily="34" charset="0"/>
            </a:endParaRPr>
          </a:p>
        </p:txBody>
      </p:sp>
      <p:sp>
        <p:nvSpPr>
          <p:cNvPr id="48" name="TextBox 47"/>
          <p:cNvSpPr txBox="1"/>
          <p:nvPr/>
        </p:nvSpPr>
        <p:spPr>
          <a:xfrm>
            <a:off x="6909083" y="2781409"/>
            <a:ext cx="136149"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9" name="TextBox 48"/>
          <p:cNvSpPr txBox="1"/>
          <p:nvPr/>
        </p:nvSpPr>
        <p:spPr>
          <a:xfrm>
            <a:off x="4255798" y="764704"/>
            <a:ext cx="199842" cy="523220"/>
          </a:xfrm>
          <a:prstGeom prst="rect">
            <a:avLst/>
          </a:prstGeom>
          <a:noFill/>
        </p:spPr>
        <p:txBody>
          <a:bodyPr wrap="square" rtlCol="0">
            <a:spAutoFit/>
          </a:bodyPr>
          <a:lstStyle/>
          <a:p>
            <a:r>
              <a:rPr lang="ru-RU" sz="2800" b="1" dirty="0" smtClean="0">
                <a:latin typeface="Arial" pitchFamily="34" charset="0"/>
                <a:cs typeface="Arial" pitchFamily="34" charset="0"/>
              </a:rPr>
              <a:t>м</a:t>
            </a:r>
            <a:endParaRPr lang="ru-RU" sz="2800" b="1" dirty="0">
              <a:latin typeface="Arial" pitchFamily="34" charset="0"/>
              <a:cs typeface="Arial" pitchFamily="34" charset="0"/>
            </a:endParaRPr>
          </a:p>
        </p:txBody>
      </p:sp>
      <p:sp>
        <p:nvSpPr>
          <p:cNvPr id="50" name="TextBox 49"/>
          <p:cNvSpPr txBox="1"/>
          <p:nvPr/>
        </p:nvSpPr>
        <p:spPr>
          <a:xfrm>
            <a:off x="4316151" y="1221785"/>
            <a:ext cx="252028" cy="523220"/>
          </a:xfrm>
          <a:prstGeom prst="rect">
            <a:avLst/>
          </a:prstGeom>
          <a:noFill/>
        </p:spPr>
        <p:txBody>
          <a:bodyPr wrap="square" rtlCol="0">
            <a:spAutoFit/>
          </a:bodyPr>
          <a:lstStyle/>
          <a:p>
            <a:r>
              <a:rPr lang="ru-RU" sz="2800" b="1" dirty="0" smtClean="0">
                <a:latin typeface="Arial" pitchFamily="34" charset="0"/>
                <a:cs typeface="Arial" pitchFamily="34" charset="0"/>
              </a:rPr>
              <a:t>е</a:t>
            </a:r>
            <a:endParaRPr lang="ru-RU" sz="2800" b="1" dirty="0">
              <a:latin typeface="Arial" pitchFamily="34" charset="0"/>
              <a:cs typeface="Arial" pitchFamily="34" charset="0"/>
            </a:endParaRPr>
          </a:p>
        </p:txBody>
      </p:sp>
      <p:sp>
        <p:nvSpPr>
          <p:cNvPr id="51" name="TextBox 50"/>
          <p:cNvSpPr txBox="1"/>
          <p:nvPr/>
        </p:nvSpPr>
        <p:spPr>
          <a:xfrm>
            <a:off x="4299931" y="1694293"/>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н</a:t>
            </a:r>
            <a:endParaRPr lang="ru-RU" sz="2800" b="1" dirty="0">
              <a:latin typeface="Arial" pitchFamily="34" charset="0"/>
              <a:cs typeface="Arial" pitchFamily="34" charset="0"/>
            </a:endParaRPr>
          </a:p>
        </p:txBody>
      </p:sp>
      <p:sp>
        <p:nvSpPr>
          <p:cNvPr id="52" name="TextBox 51"/>
          <p:cNvSpPr txBox="1"/>
          <p:nvPr/>
        </p:nvSpPr>
        <p:spPr>
          <a:xfrm>
            <a:off x="4345751" y="2217513"/>
            <a:ext cx="126014" cy="523220"/>
          </a:xfrm>
          <a:prstGeom prst="rect">
            <a:avLst/>
          </a:prstGeom>
          <a:noFill/>
        </p:spPr>
        <p:txBody>
          <a:bodyPr wrap="square" rtlCol="0">
            <a:spAutoFit/>
          </a:bodyPr>
          <a:lstStyle/>
          <a:p>
            <a:r>
              <a:rPr lang="ru-RU" sz="2800" b="1" dirty="0" smtClean="0">
                <a:latin typeface="Arial" pitchFamily="34" charset="0"/>
                <a:cs typeface="Arial" pitchFamily="34" charset="0"/>
              </a:rPr>
              <a:t>о</a:t>
            </a:r>
            <a:endParaRPr lang="ru-RU" sz="2800" b="1" dirty="0">
              <a:latin typeface="Arial" pitchFamily="34" charset="0"/>
              <a:cs typeface="Arial" pitchFamily="34" charset="0"/>
            </a:endParaRPr>
          </a:p>
        </p:txBody>
      </p:sp>
      <p:sp>
        <p:nvSpPr>
          <p:cNvPr id="53" name="TextBox 52"/>
          <p:cNvSpPr txBox="1"/>
          <p:nvPr/>
        </p:nvSpPr>
        <p:spPr>
          <a:xfrm>
            <a:off x="4362938" y="3241893"/>
            <a:ext cx="158454" cy="461665"/>
          </a:xfrm>
          <a:prstGeom prst="rect">
            <a:avLst/>
          </a:prstGeom>
          <a:noFill/>
        </p:spPr>
        <p:txBody>
          <a:bodyPr wrap="square" rtlCol="0">
            <a:spAutoFit/>
          </a:bodyPr>
          <a:lstStyle/>
          <a:p>
            <a:r>
              <a:rPr lang="ru-RU" sz="2400" b="1" dirty="0" smtClean="0">
                <a:latin typeface="Arial" pitchFamily="34" charset="0"/>
                <a:cs typeface="Arial" pitchFamily="34" charset="0"/>
              </a:rPr>
              <a:t>а</a:t>
            </a:r>
            <a:endParaRPr lang="ru-RU" sz="2400" b="1" dirty="0">
              <a:latin typeface="Arial" pitchFamily="34" charset="0"/>
              <a:cs typeface="Arial" pitchFamily="34" charset="0"/>
            </a:endParaRPr>
          </a:p>
        </p:txBody>
      </p:sp>
      <p:sp>
        <p:nvSpPr>
          <p:cNvPr id="54" name="TextBox 53"/>
          <p:cNvSpPr txBox="1"/>
          <p:nvPr/>
        </p:nvSpPr>
        <p:spPr>
          <a:xfrm>
            <a:off x="5881117" y="2204864"/>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т</a:t>
            </a:r>
            <a:endParaRPr lang="ru-RU" sz="2800" b="1" dirty="0">
              <a:latin typeface="Arial" pitchFamily="34" charset="0"/>
              <a:cs typeface="Arial" pitchFamily="34" charset="0"/>
            </a:endParaRPr>
          </a:p>
        </p:txBody>
      </p:sp>
      <p:sp>
        <p:nvSpPr>
          <p:cNvPr id="55" name="TextBox 54"/>
          <p:cNvSpPr txBox="1"/>
          <p:nvPr/>
        </p:nvSpPr>
        <p:spPr>
          <a:xfrm>
            <a:off x="5914107" y="3255367"/>
            <a:ext cx="267144" cy="461665"/>
          </a:xfrm>
          <a:prstGeom prst="rect">
            <a:avLst/>
          </a:prstGeom>
          <a:noFill/>
        </p:spPr>
        <p:txBody>
          <a:bodyPr wrap="square" rtlCol="0">
            <a:spAutoFit/>
          </a:bodyPr>
          <a:lstStyle/>
          <a:p>
            <a:r>
              <a:rPr lang="ru-RU" sz="2400" b="1" dirty="0" smtClean="0">
                <a:latin typeface="Arial" pitchFamily="34" charset="0"/>
                <a:cs typeface="Arial" pitchFamily="34" charset="0"/>
              </a:rPr>
              <a:t>н</a:t>
            </a:r>
            <a:endParaRPr lang="ru-RU" sz="2400" b="1" dirty="0">
              <a:latin typeface="Arial" pitchFamily="34" charset="0"/>
              <a:cs typeface="Arial" pitchFamily="34" charset="0"/>
            </a:endParaRPr>
          </a:p>
        </p:txBody>
      </p:sp>
      <p:sp>
        <p:nvSpPr>
          <p:cNvPr id="56" name="TextBox 55"/>
          <p:cNvSpPr txBox="1"/>
          <p:nvPr/>
        </p:nvSpPr>
        <p:spPr>
          <a:xfrm>
            <a:off x="5881117" y="3733542"/>
            <a:ext cx="25093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57" name="TextBox 56"/>
          <p:cNvSpPr txBox="1"/>
          <p:nvPr/>
        </p:nvSpPr>
        <p:spPr>
          <a:xfrm>
            <a:off x="5893294" y="4224155"/>
            <a:ext cx="287957" cy="523220"/>
          </a:xfrm>
          <a:prstGeom prst="rect">
            <a:avLst/>
          </a:prstGeom>
          <a:noFill/>
        </p:spPr>
        <p:txBody>
          <a:bodyPr wrap="square" rtlCol="0">
            <a:spAutoFit/>
          </a:bodyPr>
          <a:lstStyle/>
          <a:p>
            <a:r>
              <a:rPr lang="ru-RU" sz="2800" b="1" dirty="0" smtClean="0">
                <a:latin typeface="Arial" pitchFamily="34" charset="0"/>
                <a:cs typeface="Arial" pitchFamily="34" charset="0"/>
              </a:rPr>
              <a:t>х</a:t>
            </a:r>
            <a:endParaRPr lang="ru-RU" sz="2800" b="1" dirty="0">
              <a:latin typeface="Arial" pitchFamily="34" charset="0"/>
              <a:cs typeface="Arial" pitchFamily="34" charset="0"/>
            </a:endParaRPr>
          </a:p>
        </p:txBody>
      </p:sp>
      <p:sp>
        <p:nvSpPr>
          <p:cNvPr id="58" name="TextBox 57"/>
          <p:cNvSpPr txBox="1"/>
          <p:nvPr/>
        </p:nvSpPr>
        <p:spPr>
          <a:xfrm>
            <a:off x="5369616" y="3717032"/>
            <a:ext cx="249192"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59" name="TextBox 58"/>
          <p:cNvSpPr txBox="1"/>
          <p:nvPr/>
        </p:nvSpPr>
        <p:spPr>
          <a:xfrm>
            <a:off x="6399108" y="3733542"/>
            <a:ext cx="191139" cy="523220"/>
          </a:xfrm>
          <a:prstGeom prst="rect">
            <a:avLst/>
          </a:prstGeom>
          <a:noFill/>
        </p:spPr>
        <p:txBody>
          <a:bodyPr wrap="square" rtlCol="0">
            <a:spAutoFit/>
          </a:bodyPr>
          <a:lstStyle/>
          <a:p>
            <a:r>
              <a:rPr lang="ru-RU" sz="2800" b="1" dirty="0" smtClean="0">
                <a:latin typeface="Arial" pitchFamily="34" charset="0"/>
                <a:cs typeface="Arial" pitchFamily="34" charset="0"/>
              </a:rPr>
              <a:t>в</a:t>
            </a:r>
            <a:endParaRPr lang="ru-RU" sz="2800" b="1" dirty="0">
              <a:latin typeface="Arial" pitchFamily="34" charset="0"/>
              <a:cs typeface="Arial" pitchFamily="34" charset="0"/>
            </a:endParaRPr>
          </a:p>
        </p:txBody>
      </p:sp>
      <p:sp>
        <p:nvSpPr>
          <p:cNvPr id="60" name="TextBox 59"/>
          <p:cNvSpPr txBox="1"/>
          <p:nvPr/>
        </p:nvSpPr>
        <p:spPr>
          <a:xfrm>
            <a:off x="6842597" y="3737111"/>
            <a:ext cx="371084" cy="523220"/>
          </a:xfrm>
          <a:prstGeom prst="rect">
            <a:avLst/>
          </a:prstGeom>
          <a:noFill/>
        </p:spPr>
        <p:txBody>
          <a:bodyPr wrap="square" rtlCol="0">
            <a:spAutoFit/>
          </a:bodyPr>
          <a:lstStyle/>
          <a:p>
            <a:r>
              <a:rPr lang="ru-RU" sz="2800" b="1" dirty="0" smtClean="0">
                <a:latin typeface="Arial" pitchFamily="34" charset="0"/>
                <a:cs typeface="Arial" pitchFamily="34" charset="0"/>
              </a:rPr>
              <a:t>в</a:t>
            </a:r>
            <a:endParaRPr lang="ru-RU" sz="2800" b="1" dirty="0">
              <a:latin typeface="Arial" pitchFamily="34" charset="0"/>
              <a:cs typeface="Arial" pitchFamily="34" charset="0"/>
            </a:endParaRPr>
          </a:p>
        </p:txBody>
      </p:sp>
      <p:sp>
        <p:nvSpPr>
          <p:cNvPr id="61" name="TextBox 60"/>
          <p:cNvSpPr txBox="1"/>
          <p:nvPr/>
        </p:nvSpPr>
        <p:spPr>
          <a:xfrm>
            <a:off x="7380312" y="3737111"/>
            <a:ext cx="216024"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62" name="TextBox 61"/>
          <p:cNvSpPr txBox="1"/>
          <p:nvPr/>
        </p:nvSpPr>
        <p:spPr>
          <a:xfrm>
            <a:off x="7870299" y="3763641"/>
            <a:ext cx="331903" cy="523220"/>
          </a:xfrm>
          <a:prstGeom prst="rect">
            <a:avLst/>
          </a:prstGeom>
          <a:noFill/>
        </p:spPr>
        <p:txBody>
          <a:bodyPr wrap="square" rtlCol="0">
            <a:spAutoFit/>
          </a:bodyPr>
          <a:lstStyle/>
          <a:p>
            <a:r>
              <a:rPr lang="ru-RU" sz="2800" b="1" dirty="0" smtClean="0">
                <a:latin typeface="Arial" pitchFamily="34" charset="0"/>
                <a:cs typeface="Arial" pitchFamily="34" charset="0"/>
              </a:rPr>
              <a:t>н</a:t>
            </a:r>
            <a:endParaRPr lang="ru-RU" sz="2800" b="1" dirty="0">
              <a:latin typeface="Arial" pitchFamily="34" charset="0"/>
              <a:cs typeface="Arial" pitchFamily="34" charset="0"/>
            </a:endParaRPr>
          </a:p>
        </p:txBody>
      </p:sp>
    </p:spTree>
    <p:extLst>
      <p:ext uri="{BB962C8B-B14F-4D97-AF65-F5344CB8AC3E}">
        <p14:creationId xmlns:p14="http://schemas.microsoft.com/office/powerpoint/2010/main" xmlns="" val="1902715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698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744974"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730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7105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804248"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286225"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691909"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16249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75106"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242184"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61356" y="423373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761356"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771050"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61356" y="2204864"/>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280167"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776111"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84223"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216981" y="120051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216981" y="171345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203087"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216981" y="221751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206357" y="69646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169759" y="524184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169759" y="473779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169759" y="422210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162491"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3162491" y="321297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162491"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658435"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1664716" y="575275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3691909"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168772"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ая прямоугольная выноска 33"/>
          <p:cNvSpPr/>
          <p:nvPr/>
        </p:nvSpPr>
        <p:spPr>
          <a:xfrm>
            <a:off x="467544" y="548680"/>
            <a:ext cx="3312368" cy="172819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p:cNvSpPr txBox="1"/>
          <p:nvPr/>
        </p:nvSpPr>
        <p:spPr>
          <a:xfrm>
            <a:off x="4203087" y="352670"/>
            <a:ext cx="312906" cy="369332"/>
          </a:xfrm>
          <a:prstGeom prst="rect">
            <a:avLst/>
          </a:prstGeom>
          <a:noFill/>
        </p:spPr>
        <p:txBody>
          <a:bodyPr wrap="none" rtlCol="0">
            <a:spAutoFit/>
          </a:bodyPr>
          <a:lstStyle/>
          <a:p>
            <a:r>
              <a:rPr lang="ru-RU" b="1" dirty="0" smtClean="0">
                <a:latin typeface="Arial" pitchFamily="34" charset="0"/>
                <a:cs typeface="Arial" pitchFamily="34" charset="0"/>
              </a:rPr>
              <a:t>2</a:t>
            </a:r>
            <a:endParaRPr lang="ru-RU" b="1" dirty="0">
              <a:latin typeface="Arial" pitchFamily="34" charset="0"/>
              <a:cs typeface="Arial" pitchFamily="34" charset="0"/>
            </a:endParaRPr>
          </a:p>
        </p:txBody>
      </p:sp>
      <p:sp>
        <p:nvSpPr>
          <p:cNvPr id="37" name="TextBox 36"/>
          <p:cNvSpPr txBox="1"/>
          <p:nvPr/>
        </p:nvSpPr>
        <p:spPr>
          <a:xfrm>
            <a:off x="5746240" y="1835532"/>
            <a:ext cx="252028" cy="369332"/>
          </a:xfrm>
          <a:prstGeom prst="rect">
            <a:avLst/>
          </a:prstGeom>
          <a:noFill/>
        </p:spPr>
        <p:txBody>
          <a:bodyPr wrap="square" rtlCol="0">
            <a:spAutoFit/>
          </a:bodyPr>
          <a:lstStyle/>
          <a:p>
            <a:r>
              <a:rPr lang="ru-RU" b="1" dirty="0" smtClean="0">
                <a:latin typeface="Arial" pitchFamily="34" charset="0"/>
                <a:cs typeface="Arial" pitchFamily="34" charset="0"/>
              </a:rPr>
              <a:t>3</a:t>
            </a:r>
            <a:endParaRPr lang="ru-RU" b="1" dirty="0">
              <a:latin typeface="Arial" pitchFamily="34" charset="0"/>
              <a:cs typeface="Arial" pitchFamily="34" charset="0"/>
            </a:endParaRPr>
          </a:p>
        </p:txBody>
      </p:sp>
      <p:sp>
        <p:nvSpPr>
          <p:cNvPr id="38" name="TextBox 37"/>
          <p:cNvSpPr txBox="1"/>
          <p:nvPr/>
        </p:nvSpPr>
        <p:spPr>
          <a:xfrm>
            <a:off x="2843808" y="2721569"/>
            <a:ext cx="318683" cy="369332"/>
          </a:xfrm>
          <a:prstGeom prst="rect">
            <a:avLst/>
          </a:prstGeom>
          <a:noFill/>
        </p:spPr>
        <p:txBody>
          <a:bodyPr wrap="square" rtlCol="0">
            <a:spAutoFit/>
          </a:bodyPr>
          <a:lstStyle/>
          <a:p>
            <a:r>
              <a:rPr lang="ru-RU" b="1" dirty="0" smtClean="0">
                <a:latin typeface="Arial" pitchFamily="34" charset="0"/>
                <a:cs typeface="Arial" pitchFamily="34" charset="0"/>
              </a:rPr>
              <a:t>1</a:t>
            </a:r>
            <a:endParaRPr lang="ru-RU" b="1" dirty="0">
              <a:latin typeface="Arial" pitchFamily="34" charset="0"/>
              <a:cs typeface="Arial" pitchFamily="34" charset="0"/>
            </a:endParaRPr>
          </a:p>
        </p:txBody>
      </p:sp>
      <p:sp>
        <p:nvSpPr>
          <p:cNvPr id="39" name="TextBox 38"/>
          <p:cNvSpPr txBox="1"/>
          <p:nvPr/>
        </p:nvSpPr>
        <p:spPr>
          <a:xfrm>
            <a:off x="4984193" y="3733542"/>
            <a:ext cx="245182" cy="369332"/>
          </a:xfrm>
          <a:prstGeom prst="rect">
            <a:avLst/>
          </a:prstGeom>
          <a:noFill/>
        </p:spPr>
        <p:txBody>
          <a:bodyPr wrap="square" rtlCol="0">
            <a:spAutoFit/>
          </a:bodyPr>
          <a:lstStyle/>
          <a:p>
            <a:r>
              <a:rPr lang="ru-RU" b="1" dirty="0">
                <a:latin typeface="Arial" pitchFamily="34" charset="0"/>
                <a:cs typeface="Arial" pitchFamily="34" charset="0"/>
              </a:rPr>
              <a:t>4</a:t>
            </a:r>
          </a:p>
        </p:txBody>
      </p:sp>
      <p:sp>
        <p:nvSpPr>
          <p:cNvPr id="40" name="TextBox 39"/>
          <p:cNvSpPr txBox="1"/>
          <p:nvPr/>
        </p:nvSpPr>
        <p:spPr>
          <a:xfrm>
            <a:off x="1403648" y="5805264"/>
            <a:ext cx="216024" cy="369332"/>
          </a:xfrm>
          <a:prstGeom prst="rect">
            <a:avLst/>
          </a:prstGeom>
          <a:noFill/>
        </p:spPr>
        <p:txBody>
          <a:bodyPr wrap="square" rtlCol="0">
            <a:spAutoFit/>
          </a:bodyPr>
          <a:lstStyle/>
          <a:p>
            <a:r>
              <a:rPr lang="ru-RU" b="1" dirty="0">
                <a:latin typeface="Arial" pitchFamily="34" charset="0"/>
                <a:cs typeface="Arial" pitchFamily="34" charset="0"/>
              </a:rPr>
              <a:t>5</a:t>
            </a:r>
          </a:p>
        </p:txBody>
      </p:sp>
      <p:sp>
        <p:nvSpPr>
          <p:cNvPr id="41" name="TextBox 40"/>
          <p:cNvSpPr txBox="1"/>
          <p:nvPr/>
        </p:nvSpPr>
        <p:spPr>
          <a:xfrm>
            <a:off x="3275856" y="2773542"/>
            <a:ext cx="357368" cy="523220"/>
          </a:xfrm>
          <a:prstGeom prst="rect">
            <a:avLst/>
          </a:prstGeom>
          <a:noFill/>
        </p:spPr>
        <p:txBody>
          <a:bodyPr wrap="square" rtlCol="0">
            <a:spAutoFit/>
          </a:bodyPr>
          <a:lstStyle/>
          <a:p>
            <a:r>
              <a:rPr lang="ru-RU" sz="2800" b="1" dirty="0" smtClean="0">
                <a:latin typeface="Arial" pitchFamily="34" charset="0"/>
                <a:cs typeface="Arial" pitchFamily="34" charset="0"/>
              </a:rPr>
              <a:t>с</a:t>
            </a:r>
            <a:endParaRPr lang="ru-RU" sz="2800" b="1" dirty="0">
              <a:latin typeface="Arial" pitchFamily="34" charset="0"/>
              <a:cs typeface="Arial" pitchFamily="34" charset="0"/>
            </a:endParaRPr>
          </a:p>
        </p:txBody>
      </p:sp>
      <p:sp>
        <p:nvSpPr>
          <p:cNvPr id="42" name="TextBox 41"/>
          <p:cNvSpPr txBox="1"/>
          <p:nvPr/>
        </p:nvSpPr>
        <p:spPr>
          <a:xfrm>
            <a:off x="3805695" y="2773542"/>
            <a:ext cx="288032" cy="523220"/>
          </a:xfrm>
          <a:prstGeom prst="rect">
            <a:avLst/>
          </a:prstGeom>
          <a:noFill/>
        </p:spPr>
        <p:txBody>
          <a:bodyPr wrap="square" rtlCol="0">
            <a:spAutoFit/>
          </a:bodyPr>
          <a:lstStyle/>
          <a:p>
            <a:r>
              <a:rPr lang="ru-RU" sz="2800" b="1" dirty="0" smtClean="0">
                <a:latin typeface="Arial" pitchFamily="34" charset="0"/>
                <a:cs typeface="Arial" pitchFamily="34" charset="0"/>
              </a:rPr>
              <a:t>к</a:t>
            </a:r>
            <a:endParaRPr lang="ru-RU" sz="2800" b="1" dirty="0">
              <a:latin typeface="Arial" pitchFamily="34" charset="0"/>
              <a:cs typeface="Arial" pitchFamily="34" charset="0"/>
            </a:endParaRPr>
          </a:p>
        </p:txBody>
      </p:sp>
      <p:sp>
        <p:nvSpPr>
          <p:cNvPr id="43" name="TextBox 42"/>
          <p:cNvSpPr txBox="1"/>
          <p:nvPr/>
        </p:nvSpPr>
        <p:spPr>
          <a:xfrm>
            <a:off x="4316151" y="2773542"/>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44" name="TextBox 43"/>
          <p:cNvSpPr txBox="1"/>
          <p:nvPr/>
        </p:nvSpPr>
        <p:spPr>
          <a:xfrm>
            <a:off x="4849455" y="2773542"/>
            <a:ext cx="245182"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5" name="TextBox 44"/>
          <p:cNvSpPr txBox="1"/>
          <p:nvPr/>
        </p:nvSpPr>
        <p:spPr>
          <a:xfrm>
            <a:off x="5303136" y="2773542"/>
            <a:ext cx="382152" cy="523220"/>
          </a:xfrm>
          <a:prstGeom prst="rect">
            <a:avLst/>
          </a:prstGeom>
          <a:noFill/>
        </p:spPr>
        <p:txBody>
          <a:bodyPr wrap="square" rtlCol="0">
            <a:spAutoFit/>
          </a:bodyPr>
          <a:lstStyle/>
          <a:p>
            <a:r>
              <a:rPr lang="ru-RU" sz="2800" b="1" dirty="0" smtClean="0">
                <a:latin typeface="Arial" pitchFamily="34" charset="0"/>
                <a:cs typeface="Arial" pitchFamily="34" charset="0"/>
              </a:rPr>
              <a:t>ж</a:t>
            </a:r>
            <a:endParaRPr lang="ru-RU" sz="2800" b="1" dirty="0">
              <a:latin typeface="Arial" pitchFamily="34" charset="0"/>
              <a:cs typeface="Arial" pitchFamily="34" charset="0"/>
            </a:endParaRPr>
          </a:p>
        </p:txBody>
      </p:sp>
      <p:sp>
        <p:nvSpPr>
          <p:cNvPr id="46" name="TextBox 45"/>
          <p:cNvSpPr txBox="1"/>
          <p:nvPr/>
        </p:nvSpPr>
        <p:spPr>
          <a:xfrm>
            <a:off x="5881117" y="2773542"/>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47" name="TextBox 46"/>
          <p:cNvSpPr txBox="1"/>
          <p:nvPr/>
        </p:nvSpPr>
        <p:spPr>
          <a:xfrm>
            <a:off x="6358233" y="2843303"/>
            <a:ext cx="360040" cy="461665"/>
          </a:xfrm>
          <a:prstGeom prst="rect">
            <a:avLst/>
          </a:prstGeom>
          <a:noFill/>
        </p:spPr>
        <p:txBody>
          <a:bodyPr wrap="square" rtlCol="0">
            <a:spAutoFit/>
          </a:bodyPr>
          <a:lstStyle/>
          <a:p>
            <a:r>
              <a:rPr lang="ru-RU" sz="2400" b="1" dirty="0" smtClean="0">
                <a:latin typeface="Arial" pitchFamily="34" charset="0"/>
                <a:cs typeface="Arial" pitchFamily="34" charset="0"/>
              </a:rPr>
              <a:t>л</a:t>
            </a:r>
            <a:endParaRPr lang="ru-RU" sz="2400" b="1" dirty="0">
              <a:latin typeface="Arial" pitchFamily="34" charset="0"/>
              <a:cs typeface="Arial" pitchFamily="34" charset="0"/>
            </a:endParaRPr>
          </a:p>
        </p:txBody>
      </p:sp>
      <p:sp>
        <p:nvSpPr>
          <p:cNvPr id="48" name="TextBox 47"/>
          <p:cNvSpPr txBox="1"/>
          <p:nvPr/>
        </p:nvSpPr>
        <p:spPr>
          <a:xfrm>
            <a:off x="6909083" y="2781409"/>
            <a:ext cx="136149"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9" name="TextBox 48"/>
          <p:cNvSpPr txBox="1"/>
          <p:nvPr/>
        </p:nvSpPr>
        <p:spPr>
          <a:xfrm>
            <a:off x="4255798" y="764704"/>
            <a:ext cx="199842" cy="523220"/>
          </a:xfrm>
          <a:prstGeom prst="rect">
            <a:avLst/>
          </a:prstGeom>
          <a:noFill/>
        </p:spPr>
        <p:txBody>
          <a:bodyPr wrap="square" rtlCol="0">
            <a:spAutoFit/>
          </a:bodyPr>
          <a:lstStyle/>
          <a:p>
            <a:r>
              <a:rPr lang="ru-RU" sz="2800" b="1" dirty="0" smtClean="0">
                <a:latin typeface="Arial" pitchFamily="34" charset="0"/>
                <a:cs typeface="Arial" pitchFamily="34" charset="0"/>
              </a:rPr>
              <a:t>м</a:t>
            </a:r>
            <a:endParaRPr lang="ru-RU" sz="2800" b="1" dirty="0">
              <a:latin typeface="Arial" pitchFamily="34" charset="0"/>
              <a:cs typeface="Arial" pitchFamily="34" charset="0"/>
            </a:endParaRPr>
          </a:p>
        </p:txBody>
      </p:sp>
      <p:sp>
        <p:nvSpPr>
          <p:cNvPr id="50" name="TextBox 49"/>
          <p:cNvSpPr txBox="1"/>
          <p:nvPr/>
        </p:nvSpPr>
        <p:spPr>
          <a:xfrm>
            <a:off x="4316151" y="1221785"/>
            <a:ext cx="252028" cy="523220"/>
          </a:xfrm>
          <a:prstGeom prst="rect">
            <a:avLst/>
          </a:prstGeom>
          <a:noFill/>
        </p:spPr>
        <p:txBody>
          <a:bodyPr wrap="square" rtlCol="0">
            <a:spAutoFit/>
          </a:bodyPr>
          <a:lstStyle/>
          <a:p>
            <a:r>
              <a:rPr lang="ru-RU" sz="2800" b="1" dirty="0" smtClean="0">
                <a:latin typeface="Arial" pitchFamily="34" charset="0"/>
                <a:cs typeface="Arial" pitchFamily="34" charset="0"/>
              </a:rPr>
              <a:t>е</a:t>
            </a:r>
            <a:endParaRPr lang="ru-RU" sz="2800" b="1" dirty="0">
              <a:latin typeface="Arial" pitchFamily="34" charset="0"/>
              <a:cs typeface="Arial" pitchFamily="34" charset="0"/>
            </a:endParaRPr>
          </a:p>
        </p:txBody>
      </p:sp>
      <p:sp>
        <p:nvSpPr>
          <p:cNvPr id="51" name="TextBox 50"/>
          <p:cNvSpPr txBox="1"/>
          <p:nvPr/>
        </p:nvSpPr>
        <p:spPr>
          <a:xfrm>
            <a:off x="4299931" y="1694293"/>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н</a:t>
            </a:r>
            <a:endParaRPr lang="ru-RU" sz="2800" b="1" dirty="0">
              <a:latin typeface="Arial" pitchFamily="34" charset="0"/>
              <a:cs typeface="Arial" pitchFamily="34" charset="0"/>
            </a:endParaRPr>
          </a:p>
        </p:txBody>
      </p:sp>
      <p:sp>
        <p:nvSpPr>
          <p:cNvPr id="52" name="TextBox 51"/>
          <p:cNvSpPr txBox="1"/>
          <p:nvPr/>
        </p:nvSpPr>
        <p:spPr>
          <a:xfrm>
            <a:off x="4345751" y="2217513"/>
            <a:ext cx="126014" cy="523220"/>
          </a:xfrm>
          <a:prstGeom prst="rect">
            <a:avLst/>
          </a:prstGeom>
          <a:noFill/>
        </p:spPr>
        <p:txBody>
          <a:bodyPr wrap="square" rtlCol="0">
            <a:spAutoFit/>
          </a:bodyPr>
          <a:lstStyle/>
          <a:p>
            <a:r>
              <a:rPr lang="ru-RU" sz="2800" b="1" dirty="0" smtClean="0">
                <a:latin typeface="Arial" pitchFamily="34" charset="0"/>
                <a:cs typeface="Arial" pitchFamily="34" charset="0"/>
              </a:rPr>
              <a:t>о</a:t>
            </a:r>
            <a:endParaRPr lang="ru-RU" sz="2800" b="1" dirty="0">
              <a:latin typeface="Arial" pitchFamily="34" charset="0"/>
              <a:cs typeface="Arial" pitchFamily="34" charset="0"/>
            </a:endParaRPr>
          </a:p>
        </p:txBody>
      </p:sp>
      <p:sp>
        <p:nvSpPr>
          <p:cNvPr id="53" name="TextBox 52"/>
          <p:cNvSpPr txBox="1"/>
          <p:nvPr/>
        </p:nvSpPr>
        <p:spPr>
          <a:xfrm>
            <a:off x="4362938" y="3241893"/>
            <a:ext cx="158454" cy="461665"/>
          </a:xfrm>
          <a:prstGeom prst="rect">
            <a:avLst/>
          </a:prstGeom>
          <a:noFill/>
        </p:spPr>
        <p:txBody>
          <a:bodyPr wrap="square" rtlCol="0">
            <a:spAutoFit/>
          </a:bodyPr>
          <a:lstStyle/>
          <a:p>
            <a:r>
              <a:rPr lang="ru-RU" sz="2400" b="1" dirty="0" smtClean="0">
                <a:latin typeface="Arial" pitchFamily="34" charset="0"/>
                <a:cs typeface="Arial" pitchFamily="34" charset="0"/>
              </a:rPr>
              <a:t>а</a:t>
            </a:r>
            <a:endParaRPr lang="ru-RU" sz="2400" b="1" dirty="0">
              <a:latin typeface="Arial" pitchFamily="34" charset="0"/>
              <a:cs typeface="Arial" pitchFamily="34" charset="0"/>
            </a:endParaRPr>
          </a:p>
        </p:txBody>
      </p:sp>
      <p:sp>
        <p:nvSpPr>
          <p:cNvPr id="54" name="TextBox 53"/>
          <p:cNvSpPr txBox="1"/>
          <p:nvPr/>
        </p:nvSpPr>
        <p:spPr>
          <a:xfrm>
            <a:off x="5881117" y="2204864"/>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т</a:t>
            </a:r>
            <a:endParaRPr lang="ru-RU" sz="2800" b="1" dirty="0">
              <a:latin typeface="Arial" pitchFamily="34" charset="0"/>
              <a:cs typeface="Arial" pitchFamily="34" charset="0"/>
            </a:endParaRPr>
          </a:p>
        </p:txBody>
      </p:sp>
      <p:sp>
        <p:nvSpPr>
          <p:cNvPr id="55" name="TextBox 54"/>
          <p:cNvSpPr txBox="1"/>
          <p:nvPr/>
        </p:nvSpPr>
        <p:spPr>
          <a:xfrm>
            <a:off x="5914107" y="3255367"/>
            <a:ext cx="267144" cy="461665"/>
          </a:xfrm>
          <a:prstGeom prst="rect">
            <a:avLst/>
          </a:prstGeom>
          <a:noFill/>
        </p:spPr>
        <p:txBody>
          <a:bodyPr wrap="square" rtlCol="0">
            <a:spAutoFit/>
          </a:bodyPr>
          <a:lstStyle/>
          <a:p>
            <a:r>
              <a:rPr lang="ru-RU" sz="2400" b="1" dirty="0" smtClean="0">
                <a:latin typeface="Arial" pitchFamily="34" charset="0"/>
                <a:cs typeface="Arial" pitchFamily="34" charset="0"/>
              </a:rPr>
              <a:t>н</a:t>
            </a:r>
            <a:endParaRPr lang="ru-RU" sz="2400" b="1" dirty="0">
              <a:latin typeface="Arial" pitchFamily="34" charset="0"/>
              <a:cs typeface="Arial" pitchFamily="34" charset="0"/>
            </a:endParaRPr>
          </a:p>
        </p:txBody>
      </p:sp>
      <p:sp>
        <p:nvSpPr>
          <p:cNvPr id="56" name="TextBox 55"/>
          <p:cNvSpPr txBox="1"/>
          <p:nvPr/>
        </p:nvSpPr>
        <p:spPr>
          <a:xfrm>
            <a:off x="5881117" y="3733542"/>
            <a:ext cx="25093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57" name="TextBox 56"/>
          <p:cNvSpPr txBox="1"/>
          <p:nvPr/>
        </p:nvSpPr>
        <p:spPr>
          <a:xfrm>
            <a:off x="5893294" y="4224155"/>
            <a:ext cx="287957" cy="523220"/>
          </a:xfrm>
          <a:prstGeom prst="rect">
            <a:avLst/>
          </a:prstGeom>
          <a:noFill/>
        </p:spPr>
        <p:txBody>
          <a:bodyPr wrap="square" rtlCol="0">
            <a:spAutoFit/>
          </a:bodyPr>
          <a:lstStyle/>
          <a:p>
            <a:r>
              <a:rPr lang="ru-RU" sz="2800" b="1" dirty="0" smtClean="0">
                <a:latin typeface="Arial" pitchFamily="34" charset="0"/>
                <a:cs typeface="Arial" pitchFamily="34" charset="0"/>
              </a:rPr>
              <a:t>х</a:t>
            </a:r>
            <a:endParaRPr lang="ru-RU" sz="2800" b="1" dirty="0">
              <a:latin typeface="Arial" pitchFamily="34" charset="0"/>
              <a:cs typeface="Arial" pitchFamily="34" charset="0"/>
            </a:endParaRPr>
          </a:p>
        </p:txBody>
      </p:sp>
      <p:sp>
        <p:nvSpPr>
          <p:cNvPr id="58" name="TextBox 57"/>
          <p:cNvSpPr txBox="1"/>
          <p:nvPr/>
        </p:nvSpPr>
        <p:spPr>
          <a:xfrm>
            <a:off x="5369616" y="3717032"/>
            <a:ext cx="249192"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59" name="TextBox 58"/>
          <p:cNvSpPr txBox="1"/>
          <p:nvPr/>
        </p:nvSpPr>
        <p:spPr>
          <a:xfrm>
            <a:off x="6399108" y="3733542"/>
            <a:ext cx="191139" cy="523220"/>
          </a:xfrm>
          <a:prstGeom prst="rect">
            <a:avLst/>
          </a:prstGeom>
          <a:noFill/>
        </p:spPr>
        <p:txBody>
          <a:bodyPr wrap="square" rtlCol="0">
            <a:spAutoFit/>
          </a:bodyPr>
          <a:lstStyle/>
          <a:p>
            <a:r>
              <a:rPr lang="ru-RU" sz="2800" b="1" dirty="0" smtClean="0">
                <a:latin typeface="Arial" pitchFamily="34" charset="0"/>
                <a:cs typeface="Arial" pitchFamily="34" charset="0"/>
              </a:rPr>
              <a:t>в</a:t>
            </a:r>
            <a:endParaRPr lang="ru-RU" sz="2800" b="1" dirty="0">
              <a:latin typeface="Arial" pitchFamily="34" charset="0"/>
              <a:cs typeface="Arial" pitchFamily="34" charset="0"/>
            </a:endParaRPr>
          </a:p>
        </p:txBody>
      </p:sp>
      <p:sp>
        <p:nvSpPr>
          <p:cNvPr id="60" name="TextBox 59"/>
          <p:cNvSpPr txBox="1"/>
          <p:nvPr/>
        </p:nvSpPr>
        <p:spPr>
          <a:xfrm>
            <a:off x="6842597" y="3737111"/>
            <a:ext cx="371084" cy="523220"/>
          </a:xfrm>
          <a:prstGeom prst="rect">
            <a:avLst/>
          </a:prstGeom>
          <a:noFill/>
        </p:spPr>
        <p:txBody>
          <a:bodyPr wrap="square" rtlCol="0">
            <a:spAutoFit/>
          </a:bodyPr>
          <a:lstStyle/>
          <a:p>
            <a:r>
              <a:rPr lang="ru-RU" sz="2800" b="1" dirty="0" smtClean="0">
                <a:latin typeface="Arial" pitchFamily="34" charset="0"/>
                <a:cs typeface="Arial" pitchFamily="34" charset="0"/>
              </a:rPr>
              <a:t>в</a:t>
            </a:r>
            <a:endParaRPr lang="ru-RU" sz="2800" b="1" dirty="0">
              <a:latin typeface="Arial" pitchFamily="34" charset="0"/>
              <a:cs typeface="Arial" pitchFamily="34" charset="0"/>
            </a:endParaRPr>
          </a:p>
        </p:txBody>
      </p:sp>
      <p:sp>
        <p:nvSpPr>
          <p:cNvPr id="61" name="TextBox 60"/>
          <p:cNvSpPr txBox="1"/>
          <p:nvPr/>
        </p:nvSpPr>
        <p:spPr>
          <a:xfrm>
            <a:off x="7380312" y="3737111"/>
            <a:ext cx="216024"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62" name="TextBox 61"/>
          <p:cNvSpPr txBox="1"/>
          <p:nvPr/>
        </p:nvSpPr>
        <p:spPr>
          <a:xfrm>
            <a:off x="7870299" y="3763641"/>
            <a:ext cx="331903" cy="523220"/>
          </a:xfrm>
          <a:prstGeom prst="rect">
            <a:avLst/>
          </a:prstGeom>
          <a:noFill/>
        </p:spPr>
        <p:txBody>
          <a:bodyPr wrap="square" rtlCol="0">
            <a:spAutoFit/>
          </a:bodyPr>
          <a:lstStyle/>
          <a:p>
            <a:r>
              <a:rPr lang="ru-RU" sz="2800" b="1" dirty="0" smtClean="0">
                <a:latin typeface="Arial" pitchFamily="34" charset="0"/>
                <a:cs typeface="Arial" pitchFamily="34" charset="0"/>
              </a:rPr>
              <a:t>н</a:t>
            </a:r>
            <a:endParaRPr lang="ru-RU" sz="2800" b="1" dirty="0">
              <a:latin typeface="Arial" pitchFamily="34" charset="0"/>
              <a:cs typeface="Arial" pitchFamily="34" charset="0"/>
            </a:endParaRPr>
          </a:p>
        </p:txBody>
      </p:sp>
      <p:sp>
        <p:nvSpPr>
          <p:cNvPr id="63" name="TextBox 62"/>
          <p:cNvSpPr txBox="1"/>
          <p:nvPr/>
        </p:nvSpPr>
        <p:spPr>
          <a:xfrm>
            <a:off x="539552" y="692696"/>
            <a:ext cx="3096344" cy="984885"/>
          </a:xfrm>
          <a:prstGeom prst="rect">
            <a:avLst/>
          </a:prstGeom>
          <a:noFill/>
        </p:spPr>
        <p:txBody>
          <a:bodyPr wrap="square" rtlCol="0">
            <a:spAutoFit/>
          </a:bodyPr>
          <a:lstStyle/>
          <a:p>
            <a:r>
              <a:rPr lang="ru-RU" sz="2000" dirty="0" smtClean="0">
                <a:latin typeface="Arial" pitchFamily="34" charset="0"/>
                <a:cs typeface="Arial" pitchFamily="34" charset="0"/>
              </a:rPr>
              <a:t>5. Главный </a:t>
            </a:r>
            <a:r>
              <a:rPr lang="ru-RU" sz="2000" dirty="0" smtClean="0">
                <a:latin typeface="Arial" pitchFamily="34" charset="0"/>
                <a:cs typeface="Arial" pitchFamily="34" charset="0"/>
              </a:rPr>
              <a:t>праздник</a:t>
            </a:r>
          </a:p>
          <a:p>
            <a:r>
              <a:rPr lang="ru-RU" sz="2000" dirty="0" smtClean="0">
                <a:latin typeface="Arial" pitchFamily="34" charset="0"/>
                <a:cs typeface="Arial" pitchFamily="34" charset="0"/>
              </a:rPr>
              <a:t> </a:t>
            </a:r>
            <a:r>
              <a:rPr lang="ru-RU" sz="2000" dirty="0" smtClean="0">
                <a:latin typeface="Arial" pitchFamily="34" charset="0"/>
                <a:cs typeface="Arial" pitchFamily="34" charset="0"/>
              </a:rPr>
              <a:t>иудеев.</a:t>
            </a:r>
          </a:p>
          <a:p>
            <a:endParaRPr lang="ru-RU" dirty="0"/>
          </a:p>
        </p:txBody>
      </p:sp>
    </p:spTree>
    <p:extLst>
      <p:ext uri="{BB962C8B-B14F-4D97-AF65-F5344CB8AC3E}">
        <p14:creationId xmlns:p14="http://schemas.microsoft.com/office/powerpoint/2010/main" xmlns="" val="1902715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698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744974"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730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7105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804248"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286225"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691909"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16249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75106"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242184"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61356" y="423373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761356"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771050"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61356" y="2204864"/>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280167"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776111"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84223"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216981" y="120051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216981" y="171345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203087"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216981" y="221751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206357" y="69646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169759" y="524184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169759" y="473779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169759" y="422210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162491"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3162491" y="321297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162491"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658435"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1664716" y="575275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3691909"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168772"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ая прямоугольная выноска 33"/>
          <p:cNvSpPr/>
          <p:nvPr/>
        </p:nvSpPr>
        <p:spPr>
          <a:xfrm>
            <a:off x="467544" y="548680"/>
            <a:ext cx="3312368" cy="172819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650245" y="636936"/>
            <a:ext cx="2982979" cy="707886"/>
          </a:xfrm>
          <a:prstGeom prst="rect">
            <a:avLst/>
          </a:prstGeom>
          <a:noFill/>
        </p:spPr>
        <p:txBody>
          <a:bodyPr wrap="square" rtlCol="0">
            <a:spAutoFit/>
          </a:bodyPr>
          <a:lstStyle/>
          <a:p>
            <a:r>
              <a:rPr lang="ru-RU" sz="2000" dirty="0" smtClean="0">
                <a:latin typeface="Arial" pitchFamily="34" charset="0"/>
                <a:cs typeface="Arial" pitchFamily="34" charset="0"/>
              </a:rPr>
              <a:t>5. Главный праздник иудеев.</a:t>
            </a:r>
            <a:endParaRPr lang="ru-RU" sz="2000" dirty="0">
              <a:latin typeface="Arial" pitchFamily="34" charset="0"/>
              <a:cs typeface="Arial" pitchFamily="34" charset="0"/>
            </a:endParaRPr>
          </a:p>
        </p:txBody>
      </p:sp>
      <p:sp>
        <p:nvSpPr>
          <p:cNvPr id="36" name="TextBox 35"/>
          <p:cNvSpPr txBox="1"/>
          <p:nvPr/>
        </p:nvSpPr>
        <p:spPr>
          <a:xfrm>
            <a:off x="4203087" y="352670"/>
            <a:ext cx="312906" cy="369332"/>
          </a:xfrm>
          <a:prstGeom prst="rect">
            <a:avLst/>
          </a:prstGeom>
          <a:noFill/>
        </p:spPr>
        <p:txBody>
          <a:bodyPr wrap="none" rtlCol="0">
            <a:spAutoFit/>
          </a:bodyPr>
          <a:lstStyle/>
          <a:p>
            <a:r>
              <a:rPr lang="ru-RU" b="1" dirty="0" smtClean="0">
                <a:latin typeface="Arial" pitchFamily="34" charset="0"/>
                <a:cs typeface="Arial" pitchFamily="34" charset="0"/>
              </a:rPr>
              <a:t>2</a:t>
            </a:r>
            <a:endParaRPr lang="ru-RU" b="1" dirty="0">
              <a:latin typeface="Arial" pitchFamily="34" charset="0"/>
              <a:cs typeface="Arial" pitchFamily="34" charset="0"/>
            </a:endParaRPr>
          </a:p>
        </p:txBody>
      </p:sp>
      <p:sp>
        <p:nvSpPr>
          <p:cNvPr id="37" name="TextBox 36"/>
          <p:cNvSpPr txBox="1"/>
          <p:nvPr/>
        </p:nvSpPr>
        <p:spPr>
          <a:xfrm>
            <a:off x="5746240" y="1835532"/>
            <a:ext cx="252028" cy="369332"/>
          </a:xfrm>
          <a:prstGeom prst="rect">
            <a:avLst/>
          </a:prstGeom>
          <a:noFill/>
        </p:spPr>
        <p:txBody>
          <a:bodyPr wrap="square" rtlCol="0">
            <a:spAutoFit/>
          </a:bodyPr>
          <a:lstStyle/>
          <a:p>
            <a:r>
              <a:rPr lang="ru-RU" b="1" dirty="0" smtClean="0">
                <a:latin typeface="Arial" pitchFamily="34" charset="0"/>
                <a:cs typeface="Arial" pitchFamily="34" charset="0"/>
              </a:rPr>
              <a:t>3</a:t>
            </a:r>
            <a:endParaRPr lang="ru-RU" b="1" dirty="0">
              <a:latin typeface="Arial" pitchFamily="34" charset="0"/>
              <a:cs typeface="Arial" pitchFamily="34" charset="0"/>
            </a:endParaRPr>
          </a:p>
        </p:txBody>
      </p:sp>
      <p:sp>
        <p:nvSpPr>
          <p:cNvPr id="38" name="TextBox 37"/>
          <p:cNvSpPr txBox="1"/>
          <p:nvPr/>
        </p:nvSpPr>
        <p:spPr>
          <a:xfrm>
            <a:off x="2843808" y="2721569"/>
            <a:ext cx="318683" cy="369332"/>
          </a:xfrm>
          <a:prstGeom prst="rect">
            <a:avLst/>
          </a:prstGeom>
          <a:noFill/>
        </p:spPr>
        <p:txBody>
          <a:bodyPr wrap="square" rtlCol="0">
            <a:spAutoFit/>
          </a:bodyPr>
          <a:lstStyle/>
          <a:p>
            <a:r>
              <a:rPr lang="ru-RU" b="1" dirty="0" smtClean="0">
                <a:latin typeface="Arial" pitchFamily="34" charset="0"/>
                <a:cs typeface="Arial" pitchFamily="34" charset="0"/>
              </a:rPr>
              <a:t>1</a:t>
            </a:r>
            <a:endParaRPr lang="ru-RU" b="1" dirty="0">
              <a:latin typeface="Arial" pitchFamily="34" charset="0"/>
              <a:cs typeface="Arial" pitchFamily="34" charset="0"/>
            </a:endParaRPr>
          </a:p>
        </p:txBody>
      </p:sp>
      <p:sp>
        <p:nvSpPr>
          <p:cNvPr id="39" name="TextBox 38"/>
          <p:cNvSpPr txBox="1"/>
          <p:nvPr/>
        </p:nvSpPr>
        <p:spPr>
          <a:xfrm>
            <a:off x="4984193" y="3733542"/>
            <a:ext cx="245182" cy="369332"/>
          </a:xfrm>
          <a:prstGeom prst="rect">
            <a:avLst/>
          </a:prstGeom>
          <a:noFill/>
        </p:spPr>
        <p:txBody>
          <a:bodyPr wrap="square" rtlCol="0">
            <a:spAutoFit/>
          </a:bodyPr>
          <a:lstStyle/>
          <a:p>
            <a:r>
              <a:rPr lang="ru-RU" b="1" dirty="0">
                <a:latin typeface="Arial" pitchFamily="34" charset="0"/>
                <a:cs typeface="Arial" pitchFamily="34" charset="0"/>
              </a:rPr>
              <a:t>4</a:t>
            </a:r>
          </a:p>
        </p:txBody>
      </p:sp>
      <p:sp>
        <p:nvSpPr>
          <p:cNvPr id="40" name="TextBox 39"/>
          <p:cNvSpPr txBox="1"/>
          <p:nvPr/>
        </p:nvSpPr>
        <p:spPr>
          <a:xfrm>
            <a:off x="1403648" y="5805264"/>
            <a:ext cx="216024" cy="369332"/>
          </a:xfrm>
          <a:prstGeom prst="rect">
            <a:avLst/>
          </a:prstGeom>
          <a:noFill/>
        </p:spPr>
        <p:txBody>
          <a:bodyPr wrap="square" rtlCol="0">
            <a:spAutoFit/>
          </a:bodyPr>
          <a:lstStyle/>
          <a:p>
            <a:r>
              <a:rPr lang="ru-RU" b="1" dirty="0">
                <a:latin typeface="Arial" pitchFamily="34" charset="0"/>
                <a:cs typeface="Arial" pitchFamily="34" charset="0"/>
              </a:rPr>
              <a:t>5</a:t>
            </a:r>
          </a:p>
        </p:txBody>
      </p:sp>
      <p:sp>
        <p:nvSpPr>
          <p:cNvPr id="41" name="TextBox 40"/>
          <p:cNvSpPr txBox="1"/>
          <p:nvPr/>
        </p:nvSpPr>
        <p:spPr>
          <a:xfrm>
            <a:off x="3275856" y="2773542"/>
            <a:ext cx="357368" cy="523220"/>
          </a:xfrm>
          <a:prstGeom prst="rect">
            <a:avLst/>
          </a:prstGeom>
          <a:noFill/>
        </p:spPr>
        <p:txBody>
          <a:bodyPr wrap="square" rtlCol="0">
            <a:spAutoFit/>
          </a:bodyPr>
          <a:lstStyle/>
          <a:p>
            <a:r>
              <a:rPr lang="ru-RU" sz="2800" b="1" dirty="0" smtClean="0">
                <a:latin typeface="Arial" pitchFamily="34" charset="0"/>
                <a:cs typeface="Arial" pitchFamily="34" charset="0"/>
              </a:rPr>
              <a:t>с</a:t>
            </a:r>
            <a:endParaRPr lang="ru-RU" sz="2800" b="1" dirty="0">
              <a:latin typeface="Arial" pitchFamily="34" charset="0"/>
              <a:cs typeface="Arial" pitchFamily="34" charset="0"/>
            </a:endParaRPr>
          </a:p>
        </p:txBody>
      </p:sp>
      <p:sp>
        <p:nvSpPr>
          <p:cNvPr id="42" name="TextBox 41"/>
          <p:cNvSpPr txBox="1"/>
          <p:nvPr/>
        </p:nvSpPr>
        <p:spPr>
          <a:xfrm>
            <a:off x="3805695" y="2773542"/>
            <a:ext cx="288032" cy="523220"/>
          </a:xfrm>
          <a:prstGeom prst="rect">
            <a:avLst/>
          </a:prstGeom>
          <a:noFill/>
        </p:spPr>
        <p:txBody>
          <a:bodyPr wrap="square" rtlCol="0">
            <a:spAutoFit/>
          </a:bodyPr>
          <a:lstStyle/>
          <a:p>
            <a:r>
              <a:rPr lang="ru-RU" sz="2800" b="1" dirty="0" smtClean="0">
                <a:latin typeface="Arial" pitchFamily="34" charset="0"/>
                <a:cs typeface="Arial" pitchFamily="34" charset="0"/>
              </a:rPr>
              <a:t>к</a:t>
            </a:r>
            <a:endParaRPr lang="ru-RU" sz="2800" b="1" dirty="0">
              <a:latin typeface="Arial" pitchFamily="34" charset="0"/>
              <a:cs typeface="Arial" pitchFamily="34" charset="0"/>
            </a:endParaRPr>
          </a:p>
        </p:txBody>
      </p:sp>
      <p:sp>
        <p:nvSpPr>
          <p:cNvPr id="43" name="TextBox 42"/>
          <p:cNvSpPr txBox="1"/>
          <p:nvPr/>
        </p:nvSpPr>
        <p:spPr>
          <a:xfrm>
            <a:off x="4316151" y="2773542"/>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44" name="TextBox 43"/>
          <p:cNvSpPr txBox="1"/>
          <p:nvPr/>
        </p:nvSpPr>
        <p:spPr>
          <a:xfrm>
            <a:off x="4849455" y="2773542"/>
            <a:ext cx="245182"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5" name="TextBox 44"/>
          <p:cNvSpPr txBox="1"/>
          <p:nvPr/>
        </p:nvSpPr>
        <p:spPr>
          <a:xfrm>
            <a:off x="5303136" y="2773542"/>
            <a:ext cx="382152" cy="523220"/>
          </a:xfrm>
          <a:prstGeom prst="rect">
            <a:avLst/>
          </a:prstGeom>
          <a:noFill/>
        </p:spPr>
        <p:txBody>
          <a:bodyPr wrap="square" rtlCol="0">
            <a:spAutoFit/>
          </a:bodyPr>
          <a:lstStyle/>
          <a:p>
            <a:r>
              <a:rPr lang="ru-RU" sz="2800" b="1" dirty="0" smtClean="0">
                <a:latin typeface="Arial" pitchFamily="34" charset="0"/>
                <a:cs typeface="Arial" pitchFamily="34" charset="0"/>
              </a:rPr>
              <a:t>ж</a:t>
            </a:r>
            <a:endParaRPr lang="ru-RU" sz="2800" b="1" dirty="0">
              <a:latin typeface="Arial" pitchFamily="34" charset="0"/>
              <a:cs typeface="Arial" pitchFamily="34" charset="0"/>
            </a:endParaRPr>
          </a:p>
        </p:txBody>
      </p:sp>
      <p:sp>
        <p:nvSpPr>
          <p:cNvPr id="46" name="TextBox 45"/>
          <p:cNvSpPr txBox="1"/>
          <p:nvPr/>
        </p:nvSpPr>
        <p:spPr>
          <a:xfrm>
            <a:off x="5881117" y="2773542"/>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47" name="TextBox 46"/>
          <p:cNvSpPr txBox="1"/>
          <p:nvPr/>
        </p:nvSpPr>
        <p:spPr>
          <a:xfrm>
            <a:off x="6358233" y="2843303"/>
            <a:ext cx="360040" cy="461665"/>
          </a:xfrm>
          <a:prstGeom prst="rect">
            <a:avLst/>
          </a:prstGeom>
          <a:noFill/>
        </p:spPr>
        <p:txBody>
          <a:bodyPr wrap="square" rtlCol="0">
            <a:spAutoFit/>
          </a:bodyPr>
          <a:lstStyle/>
          <a:p>
            <a:r>
              <a:rPr lang="ru-RU" sz="2400" b="1" dirty="0" smtClean="0">
                <a:latin typeface="Arial" pitchFamily="34" charset="0"/>
                <a:cs typeface="Arial" pitchFamily="34" charset="0"/>
              </a:rPr>
              <a:t>л</a:t>
            </a:r>
            <a:endParaRPr lang="ru-RU" sz="2400" b="1" dirty="0">
              <a:latin typeface="Arial" pitchFamily="34" charset="0"/>
              <a:cs typeface="Arial" pitchFamily="34" charset="0"/>
            </a:endParaRPr>
          </a:p>
        </p:txBody>
      </p:sp>
      <p:sp>
        <p:nvSpPr>
          <p:cNvPr id="48" name="TextBox 47"/>
          <p:cNvSpPr txBox="1"/>
          <p:nvPr/>
        </p:nvSpPr>
        <p:spPr>
          <a:xfrm>
            <a:off x="6909083" y="2781409"/>
            <a:ext cx="136149"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9" name="TextBox 48"/>
          <p:cNvSpPr txBox="1"/>
          <p:nvPr/>
        </p:nvSpPr>
        <p:spPr>
          <a:xfrm>
            <a:off x="4255798" y="764704"/>
            <a:ext cx="199842" cy="523220"/>
          </a:xfrm>
          <a:prstGeom prst="rect">
            <a:avLst/>
          </a:prstGeom>
          <a:noFill/>
        </p:spPr>
        <p:txBody>
          <a:bodyPr wrap="square" rtlCol="0">
            <a:spAutoFit/>
          </a:bodyPr>
          <a:lstStyle/>
          <a:p>
            <a:r>
              <a:rPr lang="ru-RU" sz="2800" b="1" dirty="0" smtClean="0">
                <a:latin typeface="Arial" pitchFamily="34" charset="0"/>
                <a:cs typeface="Arial" pitchFamily="34" charset="0"/>
              </a:rPr>
              <a:t>м</a:t>
            </a:r>
            <a:endParaRPr lang="ru-RU" sz="2800" b="1" dirty="0">
              <a:latin typeface="Arial" pitchFamily="34" charset="0"/>
              <a:cs typeface="Arial" pitchFamily="34" charset="0"/>
            </a:endParaRPr>
          </a:p>
        </p:txBody>
      </p:sp>
      <p:sp>
        <p:nvSpPr>
          <p:cNvPr id="50" name="TextBox 49"/>
          <p:cNvSpPr txBox="1"/>
          <p:nvPr/>
        </p:nvSpPr>
        <p:spPr>
          <a:xfrm>
            <a:off x="4316151" y="1221785"/>
            <a:ext cx="252028" cy="523220"/>
          </a:xfrm>
          <a:prstGeom prst="rect">
            <a:avLst/>
          </a:prstGeom>
          <a:noFill/>
        </p:spPr>
        <p:txBody>
          <a:bodyPr wrap="square" rtlCol="0">
            <a:spAutoFit/>
          </a:bodyPr>
          <a:lstStyle/>
          <a:p>
            <a:r>
              <a:rPr lang="ru-RU" sz="2800" b="1" dirty="0" smtClean="0">
                <a:latin typeface="Arial" pitchFamily="34" charset="0"/>
                <a:cs typeface="Arial" pitchFamily="34" charset="0"/>
              </a:rPr>
              <a:t>е</a:t>
            </a:r>
            <a:endParaRPr lang="ru-RU" sz="2800" b="1" dirty="0">
              <a:latin typeface="Arial" pitchFamily="34" charset="0"/>
              <a:cs typeface="Arial" pitchFamily="34" charset="0"/>
            </a:endParaRPr>
          </a:p>
        </p:txBody>
      </p:sp>
      <p:sp>
        <p:nvSpPr>
          <p:cNvPr id="51" name="TextBox 50"/>
          <p:cNvSpPr txBox="1"/>
          <p:nvPr/>
        </p:nvSpPr>
        <p:spPr>
          <a:xfrm>
            <a:off x="4299931" y="1694293"/>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н</a:t>
            </a:r>
            <a:endParaRPr lang="ru-RU" sz="2800" b="1" dirty="0">
              <a:latin typeface="Arial" pitchFamily="34" charset="0"/>
              <a:cs typeface="Arial" pitchFamily="34" charset="0"/>
            </a:endParaRPr>
          </a:p>
        </p:txBody>
      </p:sp>
      <p:sp>
        <p:nvSpPr>
          <p:cNvPr id="52" name="TextBox 51"/>
          <p:cNvSpPr txBox="1"/>
          <p:nvPr/>
        </p:nvSpPr>
        <p:spPr>
          <a:xfrm>
            <a:off x="4345751" y="2217513"/>
            <a:ext cx="126014" cy="523220"/>
          </a:xfrm>
          <a:prstGeom prst="rect">
            <a:avLst/>
          </a:prstGeom>
          <a:noFill/>
        </p:spPr>
        <p:txBody>
          <a:bodyPr wrap="square" rtlCol="0">
            <a:spAutoFit/>
          </a:bodyPr>
          <a:lstStyle/>
          <a:p>
            <a:r>
              <a:rPr lang="ru-RU" sz="2800" b="1" dirty="0" smtClean="0">
                <a:latin typeface="Arial" pitchFamily="34" charset="0"/>
                <a:cs typeface="Arial" pitchFamily="34" charset="0"/>
              </a:rPr>
              <a:t>о</a:t>
            </a:r>
            <a:endParaRPr lang="ru-RU" sz="2800" b="1" dirty="0">
              <a:latin typeface="Arial" pitchFamily="34" charset="0"/>
              <a:cs typeface="Arial" pitchFamily="34" charset="0"/>
            </a:endParaRPr>
          </a:p>
        </p:txBody>
      </p:sp>
      <p:sp>
        <p:nvSpPr>
          <p:cNvPr id="53" name="TextBox 52"/>
          <p:cNvSpPr txBox="1"/>
          <p:nvPr/>
        </p:nvSpPr>
        <p:spPr>
          <a:xfrm>
            <a:off x="4362938" y="3241893"/>
            <a:ext cx="158454" cy="461665"/>
          </a:xfrm>
          <a:prstGeom prst="rect">
            <a:avLst/>
          </a:prstGeom>
          <a:noFill/>
        </p:spPr>
        <p:txBody>
          <a:bodyPr wrap="square" rtlCol="0">
            <a:spAutoFit/>
          </a:bodyPr>
          <a:lstStyle/>
          <a:p>
            <a:r>
              <a:rPr lang="ru-RU" sz="2400" b="1" dirty="0" smtClean="0">
                <a:latin typeface="Arial" pitchFamily="34" charset="0"/>
                <a:cs typeface="Arial" pitchFamily="34" charset="0"/>
              </a:rPr>
              <a:t>а</a:t>
            </a:r>
            <a:endParaRPr lang="ru-RU" sz="2400" b="1" dirty="0">
              <a:latin typeface="Arial" pitchFamily="34" charset="0"/>
              <a:cs typeface="Arial" pitchFamily="34" charset="0"/>
            </a:endParaRPr>
          </a:p>
        </p:txBody>
      </p:sp>
      <p:sp>
        <p:nvSpPr>
          <p:cNvPr id="54" name="TextBox 53"/>
          <p:cNvSpPr txBox="1"/>
          <p:nvPr/>
        </p:nvSpPr>
        <p:spPr>
          <a:xfrm>
            <a:off x="5881117" y="2204864"/>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т</a:t>
            </a:r>
            <a:endParaRPr lang="ru-RU" sz="2800" b="1" dirty="0">
              <a:latin typeface="Arial" pitchFamily="34" charset="0"/>
              <a:cs typeface="Arial" pitchFamily="34" charset="0"/>
            </a:endParaRPr>
          </a:p>
        </p:txBody>
      </p:sp>
      <p:sp>
        <p:nvSpPr>
          <p:cNvPr id="55" name="TextBox 54"/>
          <p:cNvSpPr txBox="1"/>
          <p:nvPr/>
        </p:nvSpPr>
        <p:spPr>
          <a:xfrm>
            <a:off x="5914107" y="3255367"/>
            <a:ext cx="267144" cy="461665"/>
          </a:xfrm>
          <a:prstGeom prst="rect">
            <a:avLst/>
          </a:prstGeom>
          <a:noFill/>
        </p:spPr>
        <p:txBody>
          <a:bodyPr wrap="square" rtlCol="0">
            <a:spAutoFit/>
          </a:bodyPr>
          <a:lstStyle/>
          <a:p>
            <a:r>
              <a:rPr lang="ru-RU" sz="2400" b="1" dirty="0" smtClean="0">
                <a:latin typeface="Arial" pitchFamily="34" charset="0"/>
                <a:cs typeface="Arial" pitchFamily="34" charset="0"/>
              </a:rPr>
              <a:t>н</a:t>
            </a:r>
            <a:endParaRPr lang="ru-RU" sz="2400" b="1" dirty="0">
              <a:latin typeface="Arial" pitchFamily="34" charset="0"/>
              <a:cs typeface="Arial" pitchFamily="34" charset="0"/>
            </a:endParaRPr>
          </a:p>
        </p:txBody>
      </p:sp>
      <p:sp>
        <p:nvSpPr>
          <p:cNvPr id="56" name="TextBox 55"/>
          <p:cNvSpPr txBox="1"/>
          <p:nvPr/>
        </p:nvSpPr>
        <p:spPr>
          <a:xfrm>
            <a:off x="5881117" y="3733542"/>
            <a:ext cx="25093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57" name="TextBox 56"/>
          <p:cNvSpPr txBox="1"/>
          <p:nvPr/>
        </p:nvSpPr>
        <p:spPr>
          <a:xfrm>
            <a:off x="5893294" y="4224155"/>
            <a:ext cx="287957" cy="523220"/>
          </a:xfrm>
          <a:prstGeom prst="rect">
            <a:avLst/>
          </a:prstGeom>
          <a:noFill/>
        </p:spPr>
        <p:txBody>
          <a:bodyPr wrap="square" rtlCol="0">
            <a:spAutoFit/>
          </a:bodyPr>
          <a:lstStyle/>
          <a:p>
            <a:r>
              <a:rPr lang="ru-RU" sz="2800" b="1" dirty="0" smtClean="0">
                <a:latin typeface="Arial" pitchFamily="34" charset="0"/>
                <a:cs typeface="Arial" pitchFamily="34" charset="0"/>
              </a:rPr>
              <a:t>х</a:t>
            </a:r>
            <a:endParaRPr lang="ru-RU" sz="2800" b="1" dirty="0">
              <a:latin typeface="Arial" pitchFamily="34" charset="0"/>
              <a:cs typeface="Arial" pitchFamily="34" charset="0"/>
            </a:endParaRPr>
          </a:p>
        </p:txBody>
      </p:sp>
      <p:sp>
        <p:nvSpPr>
          <p:cNvPr id="58" name="TextBox 57"/>
          <p:cNvSpPr txBox="1"/>
          <p:nvPr/>
        </p:nvSpPr>
        <p:spPr>
          <a:xfrm>
            <a:off x="5369616" y="3717032"/>
            <a:ext cx="249192"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59" name="TextBox 58"/>
          <p:cNvSpPr txBox="1"/>
          <p:nvPr/>
        </p:nvSpPr>
        <p:spPr>
          <a:xfrm>
            <a:off x="6399108" y="3733542"/>
            <a:ext cx="191139" cy="523220"/>
          </a:xfrm>
          <a:prstGeom prst="rect">
            <a:avLst/>
          </a:prstGeom>
          <a:noFill/>
        </p:spPr>
        <p:txBody>
          <a:bodyPr wrap="square" rtlCol="0">
            <a:spAutoFit/>
          </a:bodyPr>
          <a:lstStyle/>
          <a:p>
            <a:r>
              <a:rPr lang="ru-RU" sz="2800" b="1" dirty="0" smtClean="0">
                <a:latin typeface="Arial" pitchFamily="34" charset="0"/>
                <a:cs typeface="Arial" pitchFamily="34" charset="0"/>
              </a:rPr>
              <a:t>в</a:t>
            </a:r>
            <a:endParaRPr lang="ru-RU" sz="2800" b="1" dirty="0">
              <a:latin typeface="Arial" pitchFamily="34" charset="0"/>
              <a:cs typeface="Arial" pitchFamily="34" charset="0"/>
            </a:endParaRPr>
          </a:p>
        </p:txBody>
      </p:sp>
      <p:sp>
        <p:nvSpPr>
          <p:cNvPr id="60" name="TextBox 59"/>
          <p:cNvSpPr txBox="1"/>
          <p:nvPr/>
        </p:nvSpPr>
        <p:spPr>
          <a:xfrm>
            <a:off x="6842597" y="3737111"/>
            <a:ext cx="371084" cy="523220"/>
          </a:xfrm>
          <a:prstGeom prst="rect">
            <a:avLst/>
          </a:prstGeom>
          <a:noFill/>
        </p:spPr>
        <p:txBody>
          <a:bodyPr wrap="square" rtlCol="0">
            <a:spAutoFit/>
          </a:bodyPr>
          <a:lstStyle/>
          <a:p>
            <a:r>
              <a:rPr lang="ru-RU" sz="2800" b="1" dirty="0" smtClean="0">
                <a:latin typeface="Arial" pitchFamily="34" charset="0"/>
                <a:cs typeface="Arial" pitchFamily="34" charset="0"/>
              </a:rPr>
              <a:t>в</a:t>
            </a:r>
            <a:endParaRPr lang="ru-RU" sz="2800" b="1" dirty="0">
              <a:latin typeface="Arial" pitchFamily="34" charset="0"/>
              <a:cs typeface="Arial" pitchFamily="34" charset="0"/>
            </a:endParaRPr>
          </a:p>
        </p:txBody>
      </p:sp>
      <p:sp>
        <p:nvSpPr>
          <p:cNvPr id="61" name="TextBox 60"/>
          <p:cNvSpPr txBox="1"/>
          <p:nvPr/>
        </p:nvSpPr>
        <p:spPr>
          <a:xfrm>
            <a:off x="7380312" y="3737111"/>
            <a:ext cx="216024"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62" name="TextBox 61"/>
          <p:cNvSpPr txBox="1"/>
          <p:nvPr/>
        </p:nvSpPr>
        <p:spPr>
          <a:xfrm>
            <a:off x="7870299" y="3763641"/>
            <a:ext cx="331903" cy="523220"/>
          </a:xfrm>
          <a:prstGeom prst="rect">
            <a:avLst/>
          </a:prstGeom>
          <a:noFill/>
        </p:spPr>
        <p:txBody>
          <a:bodyPr wrap="square" rtlCol="0">
            <a:spAutoFit/>
          </a:bodyPr>
          <a:lstStyle/>
          <a:p>
            <a:r>
              <a:rPr lang="ru-RU" sz="2800" b="1" dirty="0" smtClean="0">
                <a:latin typeface="Arial" pitchFamily="34" charset="0"/>
                <a:cs typeface="Arial" pitchFamily="34" charset="0"/>
              </a:rPr>
              <a:t>н</a:t>
            </a:r>
            <a:endParaRPr lang="ru-RU" sz="2800" b="1" dirty="0">
              <a:latin typeface="Arial" pitchFamily="34" charset="0"/>
              <a:cs typeface="Arial" pitchFamily="34" charset="0"/>
            </a:endParaRPr>
          </a:p>
        </p:txBody>
      </p:sp>
      <p:sp>
        <p:nvSpPr>
          <p:cNvPr id="63" name="TextBox 62"/>
          <p:cNvSpPr txBox="1"/>
          <p:nvPr/>
        </p:nvSpPr>
        <p:spPr>
          <a:xfrm>
            <a:off x="1769321" y="5782548"/>
            <a:ext cx="216024" cy="523220"/>
          </a:xfrm>
          <a:prstGeom prst="rect">
            <a:avLst/>
          </a:prstGeom>
          <a:noFill/>
        </p:spPr>
        <p:txBody>
          <a:bodyPr wrap="square" rtlCol="0">
            <a:spAutoFit/>
          </a:bodyPr>
          <a:lstStyle/>
          <a:p>
            <a:r>
              <a:rPr lang="ru-RU" sz="2800" b="1" dirty="0" smtClean="0">
                <a:latin typeface="Arial" pitchFamily="34" charset="0"/>
                <a:cs typeface="Arial" pitchFamily="34" charset="0"/>
              </a:rPr>
              <a:t>п</a:t>
            </a:r>
            <a:endParaRPr lang="ru-RU" sz="2800" b="1" dirty="0">
              <a:latin typeface="Arial" pitchFamily="34" charset="0"/>
              <a:cs typeface="Arial" pitchFamily="34" charset="0"/>
            </a:endParaRPr>
          </a:p>
        </p:txBody>
      </p:sp>
      <p:sp>
        <p:nvSpPr>
          <p:cNvPr id="64" name="TextBox 63"/>
          <p:cNvSpPr txBox="1"/>
          <p:nvPr/>
        </p:nvSpPr>
        <p:spPr>
          <a:xfrm>
            <a:off x="2276784" y="5782548"/>
            <a:ext cx="144016" cy="523220"/>
          </a:xfrm>
          <a:prstGeom prst="rect">
            <a:avLst/>
          </a:prstGeom>
          <a:noFill/>
        </p:spPr>
        <p:txBody>
          <a:bodyPr wrap="square" rtlCol="0">
            <a:spAutoFit/>
          </a:bodyPr>
          <a:lstStyle/>
          <a:p>
            <a:r>
              <a:rPr lang="ru-RU" sz="2800" b="1" dirty="0" smtClean="0">
                <a:latin typeface="Arial" pitchFamily="34" charset="0"/>
                <a:cs typeface="Arial" pitchFamily="34" charset="0"/>
              </a:rPr>
              <a:t>е</a:t>
            </a:r>
            <a:endParaRPr lang="ru-RU" sz="2800" b="1" dirty="0">
              <a:latin typeface="Arial" pitchFamily="34" charset="0"/>
              <a:cs typeface="Arial" pitchFamily="34" charset="0"/>
            </a:endParaRPr>
          </a:p>
        </p:txBody>
      </p:sp>
      <p:sp>
        <p:nvSpPr>
          <p:cNvPr id="65" name="TextBox 64"/>
          <p:cNvSpPr txBox="1"/>
          <p:nvPr/>
        </p:nvSpPr>
        <p:spPr>
          <a:xfrm>
            <a:off x="2769464" y="5804172"/>
            <a:ext cx="216024" cy="523220"/>
          </a:xfrm>
          <a:prstGeom prst="rect">
            <a:avLst/>
          </a:prstGeom>
          <a:noFill/>
        </p:spPr>
        <p:txBody>
          <a:bodyPr wrap="square" rtlCol="0">
            <a:spAutoFit/>
          </a:bodyPr>
          <a:lstStyle/>
          <a:p>
            <a:r>
              <a:rPr lang="ru-RU" sz="2800" b="1" dirty="0" smtClean="0">
                <a:latin typeface="Arial" pitchFamily="34" charset="0"/>
                <a:cs typeface="Arial" pitchFamily="34" charset="0"/>
              </a:rPr>
              <a:t>с</a:t>
            </a:r>
            <a:endParaRPr lang="ru-RU" sz="2800" b="1" dirty="0">
              <a:latin typeface="Arial" pitchFamily="34" charset="0"/>
              <a:cs typeface="Arial" pitchFamily="34" charset="0"/>
            </a:endParaRPr>
          </a:p>
        </p:txBody>
      </p:sp>
      <p:sp>
        <p:nvSpPr>
          <p:cNvPr id="66" name="TextBox 65"/>
          <p:cNvSpPr txBox="1"/>
          <p:nvPr/>
        </p:nvSpPr>
        <p:spPr>
          <a:xfrm>
            <a:off x="3243103" y="5782548"/>
            <a:ext cx="357368" cy="523220"/>
          </a:xfrm>
          <a:prstGeom prst="rect">
            <a:avLst/>
          </a:prstGeom>
          <a:noFill/>
        </p:spPr>
        <p:txBody>
          <a:bodyPr wrap="square" rtlCol="0">
            <a:spAutoFit/>
          </a:bodyPr>
          <a:lstStyle/>
          <a:p>
            <a:r>
              <a:rPr lang="ru-RU" sz="2800" dirty="0" smtClean="0">
                <a:latin typeface="Arial" pitchFamily="34" charset="0"/>
                <a:cs typeface="Arial" pitchFamily="34" charset="0"/>
              </a:rPr>
              <a:t>а</a:t>
            </a:r>
            <a:endParaRPr lang="ru-RU" sz="2800" dirty="0">
              <a:latin typeface="Arial" pitchFamily="34" charset="0"/>
              <a:cs typeface="Arial" pitchFamily="34" charset="0"/>
            </a:endParaRPr>
          </a:p>
        </p:txBody>
      </p:sp>
      <p:sp>
        <p:nvSpPr>
          <p:cNvPr id="67" name="TextBox 66"/>
          <p:cNvSpPr txBox="1"/>
          <p:nvPr/>
        </p:nvSpPr>
        <p:spPr>
          <a:xfrm>
            <a:off x="3841699" y="5818342"/>
            <a:ext cx="252028" cy="523220"/>
          </a:xfrm>
          <a:prstGeom prst="rect">
            <a:avLst/>
          </a:prstGeom>
          <a:noFill/>
        </p:spPr>
        <p:txBody>
          <a:bodyPr wrap="square" rtlCol="0">
            <a:spAutoFit/>
          </a:bodyPr>
          <a:lstStyle/>
          <a:p>
            <a:r>
              <a:rPr lang="ru-RU" sz="2800" b="1" dirty="0" smtClean="0">
                <a:latin typeface="Arial" pitchFamily="34" charset="0"/>
                <a:cs typeface="Arial" pitchFamily="34" charset="0"/>
              </a:rPr>
              <a:t>х</a:t>
            </a:r>
            <a:endParaRPr lang="ru-RU" sz="2800" b="1" dirty="0">
              <a:latin typeface="Arial" pitchFamily="34" charset="0"/>
              <a:cs typeface="Arial" pitchFamily="34" charset="0"/>
            </a:endParaRPr>
          </a:p>
        </p:txBody>
      </p:sp>
    </p:spTree>
    <p:extLst>
      <p:ext uri="{BB962C8B-B14F-4D97-AF65-F5344CB8AC3E}">
        <p14:creationId xmlns:p14="http://schemas.microsoft.com/office/powerpoint/2010/main" xmlns="" val="708527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авраам и ангелы.jpeg"/>
          <p:cNvPicPr>
            <a:picLocks noGrp="1" noChangeAspect="1"/>
          </p:cNvPicPr>
          <p:nvPr>
            <p:ph idx="4294967295"/>
          </p:nvPr>
        </p:nvPicPr>
        <p:blipFill>
          <a:blip r:embed="rId2" cstate="print"/>
          <a:stretch>
            <a:fillRect/>
          </a:stretch>
        </p:blipFill>
        <p:spPr>
          <a:xfrm>
            <a:off x="1907704" y="260648"/>
            <a:ext cx="4914900" cy="3429000"/>
          </a:xfrm>
          <a:prstGeom prst="rect">
            <a:avLst/>
          </a:prstGeom>
          <a:ln w="19050">
            <a:solidFill>
              <a:schemeClr val="bg1"/>
            </a:solidFill>
          </a:ln>
        </p:spPr>
      </p:pic>
      <p:sp>
        <p:nvSpPr>
          <p:cNvPr id="5" name="TextBox 4"/>
          <p:cNvSpPr txBox="1"/>
          <p:nvPr/>
        </p:nvSpPr>
        <p:spPr>
          <a:xfrm>
            <a:off x="107504" y="3933056"/>
            <a:ext cx="8784976" cy="2246769"/>
          </a:xfrm>
          <a:prstGeom prst="rect">
            <a:avLst/>
          </a:prstGeom>
          <a:noFill/>
        </p:spPr>
        <p:txBody>
          <a:bodyPr wrap="square" rtlCol="0">
            <a:spAutoFit/>
          </a:bodyPr>
          <a:lstStyle/>
          <a:p>
            <a:pPr algn="just"/>
            <a:r>
              <a:rPr lang="ru-RU" sz="2000" b="1" dirty="0" smtClean="0">
                <a:solidFill>
                  <a:schemeClr val="bg1"/>
                </a:solidFill>
                <a:latin typeface="Arial" pitchFamily="34" charset="0"/>
                <a:cs typeface="Arial" pitchFamily="34" charset="0"/>
              </a:rPr>
              <a:t>Авраам и его жена Сара дожили до старости, а детей у них не было. Авраам постоянно думал об этом и очень скорбел. Однажды в жаркий полдень в дубовой роще у дома Авраама появились три странника: ноги покрыты пылью, ноют от жары и усталости. Авраам гостеприимно принял их. Оказалось, что в образе странников были ангелы, которые за доброту возвестили Аврааму о том, что скоро его жена родит сына. Сына назвали Исааком.</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836234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698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744974"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730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7105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804248"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286225"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691909"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16249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75106"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242184"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61356" y="423373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761356"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771050"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61356" y="2204864"/>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280167"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776111"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84223"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216981" y="120051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216981" y="171345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203087"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216981" y="221751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206357" y="69646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169759" y="524184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169759" y="473779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169759" y="422210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162491"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3162491" y="321297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162491"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658435"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1664716" y="575275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3691909"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168772"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ая прямоугольная выноска 33"/>
          <p:cNvSpPr/>
          <p:nvPr/>
        </p:nvSpPr>
        <p:spPr>
          <a:xfrm>
            <a:off x="467544" y="548680"/>
            <a:ext cx="3312368" cy="172819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650245" y="636936"/>
            <a:ext cx="2982979" cy="707886"/>
          </a:xfrm>
          <a:prstGeom prst="rect">
            <a:avLst/>
          </a:prstGeom>
          <a:noFill/>
        </p:spPr>
        <p:txBody>
          <a:bodyPr wrap="square" rtlCol="0">
            <a:spAutoFit/>
          </a:bodyPr>
          <a:lstStyle/>
          <a:p>
            <a:r>
              <a:rPr lang="ru-RU" sz="2000" dirty="0" smtClean="0">
                <a:latin typeface="Arial" pitchFamily="34" charset="0"/>
                <a:cs typeface="Arial" pitchFamily="34" charset="0"/>
              </a:rPr>
              <a:t>Что еженедельно соблюдают евреи?</a:t>
            </a:r>
            <a:endParaRPr lang="ru-RU" sz="2000" dirty="0">
              <a:latin typeface="Arial" pitchFamily="34" charset="0"/>
              <a:cs typeface="Arial" pitchFamily="34" charset="0"/>
            </a:endParaRPr>
          </a:p>
        </p:txBody>
      </p:sp>
      <p:sp>
        <p:nvSpPr>
          <p:cNvPr id="36" name="TextBox 35"/>
          <p:cNvSpPr txBox="1"/>
          <p:nvPr/>
        </p:nvSpPr>
        <p:spPr>
          <a:xfrm>
            <a:off x="4203087" y="352670"/>
            <a:ext cx="312906" cy="369332"/>
          </a:xfrm>
          <a:prstGeom prst="rect">
            <a:avLst/>
          </a:prstGeom>
          <a:noFill/>
        </p:spPr>
        <p:txBody>
          <a:bodyPr wrap="none" rtlCol="0">
            <a:spAutoFit/>
          </a:bodyPr>
          <a:lstStyle/>
          <a:p>
            <a:r>
              <a:rPr lang="ru-RU" b="1" dirty="0" smtClean="0">
                <a:latin typeface="Arial" pitchFamily="34" charset="0"/>
                <a:cs typeface="Arial" pitchFamily="34" charset="0"/>
              </a:rPr>
              <a:t>2</a:t>
            </a:r>
            <a:endParaRPr lang="ru-RU" b="1" dirty="0">
              <a:latin typeface="Arial" pitchFamily="34" charset="0"/>
              <a:cs typeface="Arial" pitchFamily="34" charset="0"/>
            </a:endParaRPr>
          </a:p>
        </p:txBody>
      </p:sp>
      <p:sp>
        <p:nvSpPr>
          <p:cNvPr id="37" name="TextBox 36"/>
          <p:cNvSpPr txBox="1"/>
          <p:nvPr/>
        </p:nvSpPr>
        <p:spPr>
          <a:xfrm>
            <a:off x="5746240" y="1835532"/>
            <a:ext cx="252028" cy="369332"/>
          </a:xfrm>
          <a:prstGeom prst="rect">
            <a:avLst/>
          </a:prstGeom>
          <a:noFill/>
        </p:spPr>
        <p:txBody>
          <a:bodyPr wrap="square" rtlCol="0">
            <a:spAutoFit/>
          </a:bodyPr>
          <a:lstStyle/>
          <a:p>
            <a:r>
              <a:rPr lang="ru-RU" b="1" dirty="0" smtClean="0">
                <a:latin typeface="Arial" pitchFamily="34" charset="0"/>
                <a:cs typeface="Arial" pitchFamily="34" charset="0"/>
              </a:rPr>
              <a:t>3</a:t>
            </a:r>
            <a:endParaRPr lang="ru-RU" b="1" dirty="0">
              <a:latin typeface="Arial" pitchFamily="34" charset="0"/>
              <a:cs typeface="Arial" pitchFamily="34" charset="0"/>
            </a:endParaRPr>
          </a:p>
        </p:txBody>
      </p:sp>
      <p:sp>
        <p:nvSpPr>
          <p:cNvPr id="38" name="TextBox 37"/>
          <p:cNvSpPr txBox="1"/>
          <p:nvPr/>
        </p:nvSpPr>
        <p:spPr>
          <a:xfrm>
            <a:off x="2843808" y="2721569"/>
            <a:ext cx="318683" cy="369332"/>
          </a:xfrm>
          <a:prstGeom prst="rect">
            <a:avLst/>
          </a:prstGeom>
          <a:noFill/>
        </p:spPr>
        <p:txBody>
          <a:bodyPr wrap="square" rtlCol="0">
            <a:spAutoFit/>
          </a:bodyPr>
          <a:lstStyle/>
          <a:p>
            <a:r>
              <a:rPr lang="ru-RU" b="1" dirty="0" smtClean="0">
                <a:latin typeface="Arial" pitchFamily="34" charset="0"/>
                <a:cs typeface="Arial" pitchFamily="34" charset="0"/>
              </a:rPr>
              <a:t>1</a:t>
            </a:r>
            <a:endParaRPr lang="ru-RU" b="1" dirty="0">
              <a:latin typeface="Arial" pitchFamily="34" charset="0"/>
              <a:cs typeface="Arial" pitchFamily="34" charset="0"/>
            </a:endParaRPr>
          </a:p>
        </p:txBody>
      </p:sp>
      <p:sp>
        <p:nvSpPr>
          <p:cNvPr id="39" name="TextBox 38"/>
          <p:cNvSpPr txBox="1"/>
          <p:nvPr/>
        </p:nvSpPr>
        <p:spPr>
          <a:xfrm>
            <a:off x="4984193" y="3733542"/>
            <a:ext cx="245182" cy="369332"/>
          </a:xfrm>
          <a:prstGeom prst="rect">
            <a:avLst/>
          </a:prstGeom>
          <a:noFill/>
        </p:spPr>
        <p:txBody>
          <a:bodyPr wrap="square" rtlCol="0">
            <a:spAutoFit/>
          </a:bodyPr>
          <a:lstStyle/>
          <a:p>
            <a:r>
              <a:rPr lang="ru-RU" b="1" dirty="0">
                <a:latin typeface="Arial" pitchFamily="34" charset="0"/>
                <a:cs typeface="Arial" pitchFamily="34" charset="0"/>
              </a:rPr>
              <a:t>4</a:t>
            </a:r>
          </a:p>
        </p:txBody>
      </p:sp>
      <p:sp>
        <p:nvSpPr>
          <p:cNvPr id="40" name="TextBox 39"/>
          <p:cNvSpPr txBox="1"/>
          <p:nvPr/>
        </p:nvSpPr>
        <p:spPr>
          <a:xfrm>
            <a:off x="1403648" y="5805264"/>
            <a:ext cx="216024" cy="369332"/>
          </a:xfrm>
          <a:prstGeom prst="rect">
            <a:avLst/>
          </a:prstGeom>
          <a:noFill/>
        </p:spPr>
        <p:txBody>
          <a:bodyPr wrap="square" rtlCol="0">
            <a:spAutoFit/>
          </a:bodyPr>
          <a:lstStyle/>
          <a:p>
            <a:r>
              <a:rPr lang="ru-RU" b="1" dirty="0">
                <a:latin typeface="Arial" pitchFamily="34" charset="0"/>
                <a:cs typeface="Arial" pitchFamily="34" charset="0"/>
              </a:rPr>
              <a:t>5</a:t>
            </a:r>
          </a:p>
        </p:txBody>
      </p:sp>
      <p:sp>
        <p:nvSpPr>
          <p:cNvPr id="41" name="TextBox 40"/>
          <p:cNvSpPr txBox="1"/>
          <p:nvPr/>
        </p:nvSpPr>
        <p:spPr>
          <a:xfrm>
            <a:off x="3275856" y="2773542"/>
            <a:ext cx="357368" cy="523220"/>
          </a:xfrm>
          <a:prstGeom prst="rect">
            <a:avLst/>
          </a:prstGeom>
          <a:noFill/>
        </p:spPr>
        <p:txBody>
          <a:bodyPr wrap="square" rtlCol="0">
            <a:spAutoFit/>
          </a:bodyPr>
          <a:lstStyle/>
          <a:p>
            <a:r>
              <a:rPr lang="ru-RU" sz="2800" b="1" dirty="0" smtClean="0">
                <a:latin typeface="Arial" pitchFamily="34" charset="0"/>
                <a:cs typeface="Arial" pitchFamily="34" charset="0"/>
              </a:rPr>
              <a:t>с</a:t>
            </a:r>
            <a:endParaRPr lang="ru-RU" sz="2800" b="1" dirty="0">
              <a:latin typeface="Arial" pitchFamily="34" charset="0"/>
              <a:cs typeface="Arial" pitchFamily="34" charset="0"/>
            </a:endParaRPr>
          </a:p>
        </p:txBody>
      </p:sp>
      <p:sp>
        <p:nvSpPr>
          <p:cNvPr id="42" name="TextBox 41"/>
          <p:cNvSpPr txBox="1"/>
          <p:nvPr/>
        </p:nvSpPr>
        <p:spPr>
          <a:xfrm>
            <a:off x="3805695" y="2773542"/>
            <a:ext cx="288032" cy="523220"/>
          </a:xfrm>
          <a:prstGeom prst="rect">
            <a:avLst/>
          </a:prstGeom>
          <a:noFill/>
        </p:spPr>
        <p:txBody>
          <a:bodyPr wrap="square" rtlCol="0">
            <a:spAutoFit/>
          </a:bodyPr>
          <a:lstStyle/>
          <a:p>
            <a:r>
              <a:rPr lang="ru-RU" sz="2800" b="1" dirty="0" smtClean="0">
                <a:latin typeface="Arial" pitchFamily="34" charset="0"/>
                <a:cs typeface="Arial" pitchFamily="34" charset="0"/>
              </a:rPr>
              <a:t>к</a:t>
            </a:r>
            <a:endParaRPr lang="ru-RU" sz="2800" b="1" dirty="0">
              <a:latin typeface="Arial" pitchFamily="34" charset="0"/>
              <a:cs typeface="Arial" pitchFamily="34" charset="0"/>
            </a:endParaRPr>
          </a:p>
        </p:txBody>
      </p:sp>
      <p:sp>
        <p:nvSpPr>
          <p:cNvPr id="43" name="TextBox 42"/>
          <p:cNvSpPr txBox="1"/>
          <p:nvPr/>
        </p:nvSpPr>
        <p:spPr>
          <a:xfrm>
            <a:off x="4316151" y="2773542"/>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44" name="TextBox 43"/>
          <p:cNvSpPr txBox="1"/>
          <p:nvPr/>
        </p:nvSpPr>
        <p:spPr>
          <a:xfrm>
            <a:off x="4849455" y="2773542"/>
            <a:ext cx="245182"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5" name="TextBox 44"/>
          <p:cNvSpPr txBox="1"/>
          <p:nvPr/>
        </p:nvSpPr>
        <p:spPr>
          <a:xfrm>
            <a:off x="5303136" y="2773542"/>
            <a:ext cx="382152" cy="523220"/>
          </a:xfrm>
          <a:prstGeom prst="rect">
            <a:avLst/>
          </a:prstGeom>
          <a:noFill/>
        </p:spPr>
        <p:txBody>
          <a:bodyPr wrap="square" rtlCol="0">
            <a:spAutoFit/>
          </a:bodyPr>
          <a:lstStyle/>
          <a:p>
            <a:r>
              <a:rPr lang="ru-RU" sz="2800" b="1" dirty="0" smtClean="0">
                <a:latin typeface="Arial" pitchFamily="34" charset="0"/>
                <a:cs typeface="Arial" pitchFamily="34" charset="0"/>
              </a:rPr>
              <a:t>ж</a:t>
            </a:r>
            <a:endParaRPr lang="ru-RU" sz="2800" b="1" dirty="0">
              <a:latin typeface="Arial" pitchFamily="34" charset="0"/>
              <a:cs typeface="Arial" pitchFamily="34" charset="0"/>
            </a:endParaRPr>
          </a:p>
        </p:txBody>
      </p:sp>
      <p:sp>
        <p:nvSpPr>
          <p:cNvPr id="46" name="TextBox 45"/>
          <p:cNvSpPr txBox="1"/>
          <p:nvPr/>
        </p:nvSpPr>
        <p:spPr>
          <a:xfrm>
            <a:off x="5881117" y="2773542"/>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47" name="TextBox 46"/>
          <p:cNvSpPr txBox="1"/>
          <p:nvPr/>
        </p:nvSpPr>
        <p:spPr>
          <a:xfrm>
            <a:off x="6358233" y="2843303"/>
            <a:ext cx="360040" cy="461665"/>
          </a:xfrm>
          <a:prstGeom prst="rect">
            <a:avLst/>
          </a:prstGeom>
          <a:noFill/>
        </p:spPr>
        <p:txBody>
          <a:bodyPr wrap="square" rtlCol="0">
            <a:spAutoFit/>
          </a:bodyPr>
          <a:lstStyle/>
          <a:p>
            <a:r>
              <a:rPr lang="ru-RU" sz="2400" b="1" dirty="0" smtClean="0">
                <a:latin typeface="Arial" pitchFamily="34" charset="0"/>
                <a:cs typeface="Arial" pitchFamily="34" charset="0"/>
              </a:rPr>
              <a:t>л</a:t>
            </a:r>
            <a:endParaRPr lang="ru-RU" sz="2400" b="1" dirty="0">
              <a:latin typeface="Arial" pitchFamily="34" charset="0"/>
              <a:cs typeface="Arial" pitchFamily="34" charset="0"/>
            </a:endParaRPr>
          </a:p>
        </p:txBody>
      </p:sp>
      <p:sp>
        <p:nvSpPr>
          <p:cNvPr id="48" name="TextBox 47"/>
          <p:cNvSpPr txBox="1"/>
          <p:nvPr/>
        </p:nvSpPr>
        <p:spPr>
          <a:xfrm>
            <a:off x="6909083" y="2781409"/>
            <a:ext cx="136149"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9" name="TextBox 48"/>
          <p:cNvSpPr txBox="1"/>
          <p:nvPr/>
        </p:nvSpPr>
        <p:spPr>
          <a:xfrm>
            <a:off x="4255798" y="764704"/>
            <a:ext cx="199842" cy="523220"/>
          </a:xfrm>
          <a:prstGeom prst="rect">
            <a:avLst/>
          </a:prstGeom>
          <a:noFill/>
        </p:spPr>
        <p:txBody>
          <a:bodyPr wrap="square" rtlCol="0">
            <a:spAutoFit/>
          </a:bodyPr>
          <a:lstStyle/>
          <a:p>
            <a:r>
              <a:rPr lang="ru-RU" sz="2800" b="1" dirty="0" smtClean="0">
                <a:latin typeface="Arial" pitchFamily="34" charset="0"/>
                <a:cs typeface="Arial" pitchFamily="34" charset="0"/>
              </a:rPr>
              <a:t>м</a:t>
            </a:r>
            <a:endParaRPr lang="ru-RU" sz="2800" b="1" dirty="0">
              <a:latin typeface="Arial" pitchFamily="34" charset="0"/>
              <a:cs typeface="Arial" pitchFamily="34" charset="0"/>
            </a:endParaRPr>
          </a:p>
        </p:txBody>
      </p:sp>
      <p:sp>
        <p:nvSpPr>
          <p:cNvPr id="50" name="TextBox 49"/>
          <p:cNvSpPr txBox="1"/>
          <p:nvPr/>
        </p:nvSpPr>
        <p:spPr>
          <a:xfrm>
            <a:off x="4316151" y="1221785"/>
            <a:ext cx="252028" cy="523220"/>
          </a:xfrm>
          <a:prstGeom prst="rect">
            <a:avLst/>
          </a:prstGeom>
          <a:noFill/>
        </p:spPr>
        <p:txBody>
          <a:bodyPr wrap="square" rtlCol="0">
            <a:spAutoFit/>
          </a:bodyPr>
          <a:lstStyle/>
          <a:p>
            <a:r>
              <a:rPr lang="ru-RU" sz="2800" b="1" dirty="0" smtClean="0">
                <a:latin typeface="Arial" pitchFamily="34" charset="0"/>
                <a:cs typeface="Arial" pitchFamily="34" charset="0"/>
              </a:rPr>
              <a:t>е</a:t>
            </a:r>
            <a:endParaRPr lang="ru-RU" sz="2800" b="1" dirty="0">
              <a:latin typeface="Arial" pitchFamily="34" charset="0"/>
              <a:cs typeface="Arial" pitchFamily="34" charset="0"/>
            </a:endParaRPr>
          </a:p>
        </p:txBody>
      </p:sp>
      <p:sp>
        <p:nvSpPr>
          <p:cNvPr id="51" name="TextBox 50"/>
          <p:cNvSpPr txBox="1"/>
          <p:nvPr/>
        </p:nvSpPr>
        <p:spPr>
          <a:xfrm>
            <a:off x="4299931" y="1694293"/>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н</a:t>
            </a:r>
            <a:endParaRPr lang="ru-RU" sz="2800" b="1" dirty="0">
              <a:latin typeface="Arial" pitchFamily="34" charset="0"/>
              <a:cs typeface="Arial" pitchFamily="34" charset="0"/>
            </a:endParaRPr>
          </a:p>
        </p:txBody>
      </p:sp>
      <p:sp>
        <p:nvSpPr>
          <p:cNvPr id="52" name="TextBox 51"/>
          <p:cNvSpPr txBox="1"/>
          <p:nvPr/>
        </p:nvSpPr>
        <p:spPr>
          <a:xfrm>
            <a:off x="4345751" y="2217513"/>
            <a:ext cx="126014" cy="523220"/>
          </a:xfrm>
          <a:prstGeom prst="rect">
            <a:avLst/>
          </a:prstGeom>
          <a:noFill/>
        </p:spPr>
        <p:txBody>
          <a:bodyPr wrap="square" rtlCol="0">
            <a:spAutoFit/>
          </a:bodyPr>
          <a:lstStyle/>
          <a:p>
            <a:r>
              <a:rPr lang="ru-RU" sz="2800" b="1" dirty="0" smtClean="0">
                <a:latin typeface="Arial" pitchFamily="34" charset="0"/>
                <a:cs typeface="Arial" pitchFamily="34" charset="0"/>
              </a:rPr>
              <a:t>о</a:t>
            </a:r>
            <a:endParaRPr lang="ru-RU" sz="2800" b="1" dirty="0">
              <a:latin typeface="Arial" pitchFamily="34" charset="0"/>
              <a:cs typeface="Arial" pitchFamily="34" charset="0"/>
            </a:endParaRPr>
          </a:p>
        </p:txBody>
      </p:sp>
      <p:sp>
        <p:nvSpPr>
          <p:cNvPr id="53" name="TextBox 52"/>
          <p:cNvSpPr txBox="1"/>
          <p:nvPr/>
        </p:nvSpPr>
        <p:spPr>
          <a:xfrm>
            <a:off x="4362938" y="3241893"/>
            <a:ext cx="158454" cy="461665"/>
          </a:xfrm>
          <a:prstGeom prst="rect">
            <a:avLst/>
          </a:prstGeom>
          <a:noFill/>
        </p:spPr>
        <p:txBody>
          <a:bodyPr wrap="square" rtlCol="0">
            <a:spAutoFit/>
          </a:bodyPr>
          <a:lstStyle/>
          <a:p>
            <a:r>
              <a:rPr lang="ru-RU" sz="2400" b="1" dirty="0" smtClean="0">
                <a:latin typeface="Arial" pitchFamily="34" charset="0"/>
                <a:cs typeface="Arial" pitchFamily="34" charset="0"/>
              </a:rPr>
              <a:t>а</a:t>
            </a:r>
            <a:endParaRPr lang="ru-RU" sz="2400" b="1" dirty="0">
              <a:latin typeface="Arial" pitchFamily="34" charset="0"/>
              <a:cs typeface="Arial" pitchFamily="34" charset="0"/>
            </a:endParaRPr>
          </a:p>
        </p:txBody>
      </p:sp>
      <p:sp>
        <p:nvSpPr>
          <p:cNvPr id="54" name="TextBox 53"/>
          <p:cNvSpPr txBox="1"/>
          <p:nvPr/>
        </p:nvSpPr>
        <p:spPr>
          <a:xfrm>
            <a:off x="5881117" y="2204864"/>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т</a:t>
            </a:r>
            <a:endParaRPr lang="ru-RU" sz="2800" b="1" dirty="0">
              <a:latin typeface="Arial" pitchFamily="34" charset="0"/>
              <a:cs typeface="Arial" pitchFamily="34" charset="0"/>
            </a:endParaRPr>
          </a:p>
        </p:txBody>
      </p:sp>
      <p:sp>
        <p:nvSpPr>
          <p:cNvPr id="55" name="TextBox 54"/>
          <p:cNvSpPr txBox="1"/>
          <p:nvPr/>
        </p:nvSpPr>
        <p:spPr>
          <a:xfrm>
            <a:off x="5914107" y="3255367"/>
            <a:ext cx="267144" cy="461665"/>
          </a:xfrm>
          <a:prstGeom prst="rect">
            <a:avLst/>
          </a:prstGeom>
          <a:noFill/>
        </p:spPr>
        <p:txBody>
          <a:bodyPr wrap="square" rtlCol="0">
            <a:spAutoFit/>
          </a:bodyPr>
          <a:lstStyle/>
          <a:p>
            <a:r>
              <a:rPr lang="ru-RU" sz="2400" b="1" dirty="0" smtClean="0">
                <a:latin typeface="Arial" pitchFamily="34" charset="0"/>
                <a:cs typeface="Arial" pitchFamily="34" charset="0"/>
              </a:rPr>
              <a:t>н</a:t>
            </a:r>
            <a:endParaRPr lang="ru-RU" sz="2400" b="1" dirty="0">
              <a:latin typeface="Arial" pitchFamily="34" charset="0"/>
              <a:cs typeface="Arial" pitchFamily="34" charset="0"/>
            </a:endParaRPr>
          </a:p>
        </p:txBody>
      </p:sp>
      <p:sp>
        <p:nvSpPr>
          <p:cNvPr id="56" name="TextBox 55"/>
          <p:cNvSpPr txBox="1"/>
          <p:nvPr/>
        </p:nvSpPr>
        <p:spPr>
          <a:xfrm>
            <a:off x="5881117" y="3733542"/>
            <a:ext cx="25093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57" name="TextBox 56"/>
          <p:cNvSpPr txBox="1"/>
          <p:nvPr/>
        </p:nvSpPr>
        <p:spPr>
          <a:xfrm>
            <a:off x="5893294" y="4224155"/>
            <a:ext cx="287957" cy="523220"/>
          </a:xfrm>
          <a:prstGeom prst="rect">
            <a:avLst/>
          </a:prstGeom>
          <a:noFill/>
        </p:spPr>
        <p:txBody>
          <a:bodyPr wrap="square" rtlCol="0">
            <a:spAutoFit/>
          </a:bodyPr>
          <a:lstStyle/>
          <a:p>
            <a:r>
              <a:rPr lang="ru-RU" sz="2800" b="1" dirty="0" smtClean="0">
                <a:latin typeface="Arial" pitchFamily="34" charset="0"/>
                <a:cs typeface="Arial" pitchFamily="34" charset="0"/>
              </a:rPr>
              <a:t>х</a:t>
            </a:r>
            <a:endParaRPr lang="ru-RU" sz="2800" b="1" dirty="0">
              <a:latin typeface="Arial" pitchFamily="34" charset="0"/>
              <a:cs typeface="Arial" pitchFamily="34" charset="0"/>
            </a:endParaRPr>
          </a:p>
        </p:txBody>
      </p:sp>
      <p:sp>
        <p:nvSpPr>
          <p:cNvPr id="58" name="TextBox 57"/>
          <p:cNvSpPr txBox="1"/>
          <p:nvPr/>
        </p:nvSpPr>
        <p:spPr>
          <a:xfrm>
            <a:off x="5369616" y="3717032"/>
            <a:ext cx="249192"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59" name="TextBox 58"/>
          <p:cNvSpPr txBox="1"/>
          <p:nvPr/>
        </p:nvSpPr>
        <p:spPr>
          <a:xfrm>
            <a:off x="6399108" y="3733542"/>
            <a:ext cx="191139" cy="523220"/>
          </a:xfrm>
          <a:prstGeom prst="rect">
            <a:avLst/>
          </a:prstGeom>
          <a:noFill/>
        </p:spPr>
        <p:txBody>
          <a:bodyPr wrap="square" rtlCol="0">
            <a:spAutoFit/>
          </a:bodyPr>
          <a:lstStyle/>
          <a:p>
            <a:r>
              <a:rPr lang="ru-RU" sz="2800" b="1" dirty="0" smtClean="0">
                <a:latin typeface="Arial" pitchFamily="34" charset="0"/>
                <a:cs typeface="Arial" pitchFamily="34" charset="0"/>
              </a:rPr>
              <a:t>в</a:t>
            </a:r>
            <a:endParaRPr lang="ru-RU" sz="2800" b="1" dirty="0">
              <a:latin typeface="Arial" pitchFamily="34" charset="0"/>
              <a:cs typeface="Arial" pitchFamily="34" charset="0"/>
            </a:endParaRPr>
          </a:p>
        </p:txBody>
      </p:sp>
      <p:sp>
        <p:nvSpPr>
          <p:cNvPr id="60" name="TextBox 59"/>
          <p:cNvSpPr txBox="1"/>
          <p:nvPr/>
        </p:nvSpPr>
        <p:spPr>
          <a:xfrm>
            <a:off x="6842597" y="3737111"/>
            <a:ext cx="371084" cy="523220"/>
          </a:xfrm>
          <a:prstGeom prst="rect">
            <a:avLst/>
          </a:prstGeom>
          <a:noFill/>
        </p:spPr>
        <p:txBody>
          <a:bodyPr wrap="square" rtlCol="0">
            <a:spAutoFit/>
          </a:bodyPr>
          <a:lstStyle/>
          <a:p>
            <a:r>
              <a:rPr lang="ru-RU" sz="2800" b="1" dirty="0" smtClean="0">
                <a:latin typeface="Arial" pitchFamily="34" charset="0"/>
                <a:cs typeface="Arial" pitchFamily="34" charset="0"/>
              </a:rPr>
              <a:t>в</a:t>
            </a:r>
            <a:endParaRPr lang="ru-RU" sz="2800" b="1" dirty="0">
              <a:latin typeface="Arial" pitchFamily="34" charset="0"/>
              <a:cs typeface="Arial" pitchFamily="34" charset="0"/>
            </a:endParaRPr>
          </a:p>
        </p:txBody>
      </p:sp>
      <p:sp>
        <p:nvSpPr>
          <p:cNvPr id="61" name="TextBox 60"/>
          <p:cNvSpPr txBox="1"/>
          <p:nvPr/>
        </p:nvSpPr>
        <p:spPr>
          <a:xfrm>
            <a:off x="7380312" y="3737111"/>
            <a:ext cx="216024"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62" name="TextBox 61"/>
          <p:cNvSpPr txBox="1"/>
          <p:nvPr/>
        </p:nvSpPr>
        <p:spPr>
          <a:xfrm>
            <a:off x="7870299" y="3763641"/>
            <a:ext cx="331903" cy="523220"/>
          </a:xfrm>
          <a:prstGeom prst="rect">
            <a:avLst/>
          </a:prstGeom>
          <a:noFill/>
        </p:spPr>
        <p:txBody>
          <a:bodyPr wrap="square" rtlCol="0">
            <a:spAutoFit/>
          </a:bodyPr>
          <a:lstStyle/>
          <a:p>
            <a:r>
              <a:rPr lang="ru-RU" sz="2800" b="1" dirty="0" smtClean="0">
                <a:latin typeface="Arial" pitchFamily="34" charset="0"/>
                <a:cs typeface="Arial" pitchFamily="34" charset="0"/>
              </a:rPr>
              <a:t>н</a:t>
            </a:r>
            <a:endParaRPr lang="ru-RU" sz="2800" b="1" dirty="0">
              <a:latin typeface="Arial" pitchFamily="34" charset="0"/>
              <a:cs typeface="Arial" pitchFamily="34" charset="0"/>
            </a:endParaRPr>
          </a:p>
        </p:txBody>
      </p:sp>
      <p:sp>
        <p:nvSpPr>
          <p:cNvPr id="63" name="TextBox 62"/>
          <p:cNvSpPr txBox="1"/>
          <p:nvPr/>
        </p:nvSpPr>
        <p:spPr>
          <a:xfrm>
            <a:off x="1769321" y="5782548"/>
            <a:ext cx="216024" cy="523220"/>
          </a:xfrm>
          <a:prstGeom prst="rect">
            <a:avLst/>
          </a:prstGeom>
          <a:noFill/>
        </p:spPr>
        <p:txBody>
          <a:bodyPr wrap="square" rtlCol="0">
            <a:spAutoFit/>
          </a:bodyPr>
          <a:lstStyle/>
          <a:p>
            <a:r>
              <a:rPr lang="ru-RU" sz="2800" b="1" dirty="0" smtClean="0">
                <a:latin typeface="Arial" pitchFamily="34" charset="0"/>
                <a:cs typeface="Arial" pitchFamily="34" charset="0"/>
              </a:rPr>
              <a:t>п</a:t>
            </a:r>
            <a:endParaRPr lang="ru-RU" sz="2800" b="1" dirty="0">
              <a:latin typeface="Arial" pitchFamily="34" charset="0"/>
              <a:cs typeface="Arial" pitchFamily="34" charset="0"/>
            </a:endParaRPr>
          </a:p>
        </p:txBody>
      </p:sp>
      <p:sp>
        <p:nvSpPr>
          <p:cNvPr id="64" name="TextBox 63"/>
          <p:cNvSpPr txBox="1"/>
          <p:nvPr/>
        </p:nvSpPr>
        <p:spPr>
          <a:xfrm>
            <a:off x="2276784" y="5782548"/>
            <a:ext cx="144016" cy="523220"/>
          </a:xfrm>
          <a:prstGeom prst="rect">
            <a:avLst/>
          </a:prstGeom>
          <a:noFill/>
        </p:spPr>
        <p:txBody>
          <a:bodyPr wrap="square" rtlCol="0">
            <a:spAutoFit/>
          </a:bodyPr>
          <a:lstStyle/>
          <a:p>
            <a:r>
              <a:rPr lang="ru-RU" sz="2800" b="1" dirty="0" smtClean="0">
                <a:latin typeface="Arial" pitchFamily="34" charset="0"/>
                <a:cs typeface="Arial" pitchFamily="34" charset="0"/>
              </a:rPr>
              <a:t>е</a:t>
            </a:r>
            <a:endParaRPr lang="ru-RU" sz="2800" b="1" dirty="0">
              <a:latin typeface="Arial" pitchFamily="34" charset="0"/>
              <a:cs typeface="Arial" pitchFamily="34" charset="0"/>
            </a:endParaRPr>
          </a:p>
        </p:txBody>
      </p:sp>
      <p:sp>
        <p:nvSpPr>
          <p:cNvPr id="65" name="TextBox 64"/>
          <p:cNvSpPr txBox="1"/>
          <p:nvPr/>
        </p:nvSpPr>
        <p:spPr>
          <a:xfrm>
            <a:off x="2769464" y="5804172"/>
            <a:ext cx="216024" cy="523220"/>
          </a:xfrm>
          <a:prstGeom prst="rect">
            <a:avLst/>
          </a:prstGeom>
          <a:noFill/>
        </p:spPr>
        <p:txBody>
          <a:bodyPr wrap="square" rtlCol="0">
            <a:spAutoFit/>
          </a:bodyPr>
          <a:lstStyle/>
          <a:p>
            <a:r>
              <a:rPr lang="ru-RU" sz="2800" b="1" dirty="0" smtClean="0">
                <a:latin typeface="Arial" pitchFamily="34" charset="0"/>
                <a:cs typeface="Arial" pitchFamily="34" charset="0"/>
              </a:rPr>
              <a:t>с</a:t>
            </a:r>
            <a:endParaRPr lang="ru-RU" sz="2800" b="1" dirty="0">
              <a:latin typeface="Arial" pitchFamily="34" charset="0"/>
              <a:cs typeface="Arial" pitchFamily="34" charset="0"/>
            </a:endParaRPr>
          </a:p>
        </p:txBody>
      </p:sp>
      <p:sp>
        <p:nvSpPr>
          <p:cNvPr id="66" name="TextBox 65"/>
          <p:cNvSpPr txBox="1"/>
          <p:nvPr/>
        </p:nvSpPr>
        <p:spPr>
          <a:xfrm>
            <a:off x="3243103" y="5782548"/>
            <a:ext cx="357368" cy="523220"/>
          </a:xfrm>
          <a:prstGeom prst="rect">
            <a:avLst/>
          </a:prstGeom>
          <a:noFill/>
        </p:spPr>
        <p:txBody>
          <a:bodyPr wrap="square" rtlCol="0">
            <a:spAutoFit/>
          </a:bodyPr>
          <a:lstStyle/>
          <a:p>
            <a:r>
              <a:rPr lang="ru-RU" sz="2800" dirty="0" smtClean="0">
                <a:latin typeface="Arial" pitchFamily="34" charset="0"/>
                <a:cs typeface="Arial" pitchFamily="34" charset="0"/>
              </a:rPr>
              <a:t>а</a:t>
            </a:r>
            <a:endParaRPr lang="ru-RU" sz="2800" dirty="0">
              <a:latin typeface="Arial" pitchFamily="34" charset="0"/>
              <a:cs typeface="Arial" pitchFamily="34" charset="0"/>
            </a:endParaRPr>
          </a:p>
        </p:txBody>
      </p:sp>
      <p:sp>
        <p:nvSpPr>
          <p:cNvPr id="67" name="TextBox 66"/>
          <p:cNvSpPr txBox="1"/>
          <p:nvPr/>
        </p:nvSpPr>
        <p:spPr>
          <a:xfrm>
            <a:off x="3841699" y="5818342"/>
            <a:ext cx="252028" cy="523220"/>
          </a:xfrm>
          <a:prstGeom prst="rect">
            <a:avLst/>
          </a:prstGeom>
          <a:noFill/>
        </p:spPr>
        <p:txBody>
          <a:bodyPr wrap="square" rtlCol="0">
            <a:spAutoFit/>
          </a:bodyPr>
          <a:lstStyle/>
          <a:p>
            <a:r>
              <a:rPr lang="ru-RU" sz="2800" b="1" dirty="0" smtClean="0">
                <a:latin typeface="Arial" pitchFamily="34" charset="0"/>
                <a:cs typeface="Arial" pitchFamily="34" charset="0"/>
              </a:rPr>
              <a:t>х</a:t>
            </a:r>
            <a:endParaRPr lang="ru-RU" sz="2800" b="1" dirty="0">
              <a:latin typeface="Arial" pitchFamily="34" charset="0"/>
              <a:cs typeface="Arial" pitchFamily="34" charset="0"/>
            </a:endParaRPr>
          </a:p>
        </p:txBody>
      </p:sp>
    </p:spTree>
    <p:extLst>
      <p:ext uri="{BB962C8B-B14F-4D97-AF65-F5344CB8AC3E}">
        <p14:creationId xmlns:p14="http://schemas.microsoft.com/office/powerpoint/2010/main" xmlns="" val="87036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698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744974"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730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71050"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804248"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286225"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691909"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162491" y="272156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75106"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242184"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61356" y="423373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761356"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771050"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61356" y="2204864"/>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280167"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776111"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84223" y="373354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216981" y="120051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216981" y="1713457"/>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203087" y="322562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216981" y="221751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206357" y="69646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169759" y="5241849"/>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169759" y="4737793"/>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169759" y="4222100"/>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162491" y="372968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3162491" y="321297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162491"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658435"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1664716" y="5752751"/>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3691909" y="5745905"/>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168772" y="574976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ая прямоугольная выноска 33"/>
          <p:cNvSpPr/>
          <p:nvPr/>
        </p:nvSpPr>
        <p:spPr>
          <a:xfrm>
            <a:off x="467544" y="548680"/>
            <a:ext cx="3312368" cy="172819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650245" y="636936"/>
            <a:ext cx="2982979" cy="707886"/>
          </a:xfrm>
          <a:prstGeom prst="rect">
            <a:avLst/>
          </a:prstGeom>
          <a:noFill/>
        </p:spPr>
        <p:txBody>
          <a:bodyPr wrap="square" rtlCol="0">
            <a:spAutoFit/>
          </a:bodyPr>
          <a:lstStyle/>
          <a:p>
            <a:r>
              <a:rPr lang="ru-RU" sz="2000" dirty="0" smtClean="0">
                <a:latin typeface="Arial" pitchFamily="34" charset="0"/>
                <a:cs typeface="Arial" pitchFamily="34" charset="0"/>
              </a:rPr>
              <a:t>Что еженедельно соблюдают евреи?</a:t>
            </a:r>
            <a:endParaRPr lang="ru-RU" sz="2000" dirty="0">
              <a:latin typeface="Arial" pitchFamily="34" charset="0"/>
              <a:cs typeface="Arial" pitchFamily="34" charset="0"/>
            </a:endParaRPr>
          </a:p>
        </p:txBody>
      </p:sp>
      <p:sp>
        <p:nvSpPr>
          <p:cNvPr id="36" name="TextBox 35"/>
          <p:cNvSpPr txBox="1"/>
          <p:nvPr/>
        </p:nvSpPr>
        <p:spPr>
          <a:xfrm>
            <a:off x="4203087" y="352670"/>
            <a:ext cx="312906" cy="369332"/>
          </a:xfrm>
          <a:prstGeom prst="rect">
            <a:avLst/>
          </a:prstGeom>
          <a:noFill/>
        </p:spPr>
        <p:txBody>
          <a:bodyPr wrap="none" rtlCol="0">
            <a:spAutoFit/>
          </a:bodyPr>
          <a:lstStyle/>
          <a:p>
            <a:r>
              <a:rPr lang="ru-RU" b="1" dirty="0" smtClean="0">
                <a:latin typeface="Arial" pitchFamily="34" charset="0"/>
                <a:cs typeface="Arial" pitchFamily="34" charset="0"/>
              </a:rPr>
              <a:t>2</a:t>
            </a:r>
            <a:endParaRPr lang="ru-RU" b="1" dirty="0">
              <a:latin typeface="Arial" pitchFamily="34" charset="0"/>
              <a:cs typeface="Arial" pitchFamily="34" charset="0"/>
            </a:endParaRPr>
          </a:p>
        </p:txBody>
      </p:sp>
      <p:sp>
        <p:nvSpPr>
          <p:cNvPr id="37" name="TextBox 36"/>
          <p:cNvSpPr txBox="1"/>
          <p:nvPr/>
        </p:nvSpPr>
        <p:spPr>
          <a:xfrm>
            <a:off x="5746240" y="1835532"/>
            <a:ext cx="252028" cy="369332"/>
          </a:xfrm>
          <a:prstGeom prst="rect">
            <a:avLst/>
          </a:prstGeom>
          <a:noFill/>
        </p:spPr>
        <p:txBody>
          <a:bodyPr wrap="square" rtlCol="0">
            <a:spAutoFit/>
          </a:bodyPr>
          <a:lstStyle/>
          <a:p>
            <a:r>
              <a:rPr lang="ru-RU" b="1" dirty="0" smtClean="0">
                <a:latin typeface="Arial" pitchFamily="34" charset="0"/>
                <a:cs typeface="Arial" pitchFamily="34" charset="0"/>
              </a:rPr>
              <a:t>3</a:t>
            </a:r>
            <a:endParaRPr lang="ru-RU" b="1" dirty="0">
              <a:latin typeface="Arial" pitchFamily="34" charset="0"/>
              <a:cs typeface="Arial" pitchFamily="34" charset="0"/>
            </a:endParaRPr>
          </a:p>
        </p:txBody>
      </p:sp>
      <p:sp>
        <p:nvSpPr>
          <p:cNvPr id="38" name="TextBox 37"/>
          <p:cNvSpPr txBox="1"/>
          <p:nvPr/>
        </p:nvSpPr>
        <p:spPr>
          <a:xfrm>
            <a:off x="2843808" y="2721569"/>
            <a:ext cx="318683" cy="369332"/>
          </a:xfrm>
          <a:prstGeom prst="rect">
            <a:avLst/>
          </a:prstGeom>
          <a:noFill/>
        </p:spPr>
        <p:txBody>
          <a:bodyPr wrap="square" rtlCol="0">
            <a:spAutoFit/>
          </a:bodyPr>
          <a:lstStyle/>
          <a:p>
            <a:r>
              <a:rPr lang="ru-RU" b="1" dirty="0" smtClean="0">
                <a:latin typeface="Arial" pitchFamily="34" charset="0"/>
                <a:cs typeface="Arial" pitchFamily="34" charset="0"/>
              </a:rPr>
              <a:t>1</a:t>
            </a:r>
            <a:endParaRPr lang="ru-RU" b="1" dirty="0">
              <a:latin typeface="Arial" pitchFamily="34" charset="0"/>
              <a:cs typeface="Arial" pitchFamily="34" charset="0"/>
            </a:endParaRPr>
          </a:p>
        </p:txBody>
      </p:sp>
      <p:sp>
        <p:nvSpPr>
          <p:cNvPr id="39" name="TextBox 38"/>
          <p:cNvSpPr txBox="1"/>
          <p:nvPr/>
        </p:nvSpPr>
        <p:spPr>
          <a:xfrm>
            <a:off x="4984193" y="3733542"/>
            <a:ext cx="245182" cy="369332"/>
          </a:xfrm>
          <a:prstGeom prst="rect">
            <a:avLst/>
          </a:prstGeom>
          <a:noFill/>
        </p:spPr>
        <p:txBody>
          <a:bodyPr wrap="square" rtlCol="0">
            <a:spAutoFit/>
          </a:bodyPr>
          <a:lstStyle/>
          <a:p>
            <a:r>
              <a:rPr lang="ru-RU" b="1" dirty="0">
                <a:latin typeface="Arial" pitchFamily="34" charset="0"/>
                <a:cs typeface="Arial" pitchFamily="34" charset="0"/>
              </a:rPr>
              <a:t>4</a:t>
            </a:r>
          </a:p>
        </p:txBody>
      </p:sp>
      <p:sp>
        <p:nvSpPr>
          <p:cNvPr id="40" name="TextBox 39"/>
          <p:cNvSpPr txBox="1"/>
          <p:nvPr/>
        </p:nvSpPr>
        <p:spPr>
          <a:xfrm>
            <a:off x="1403648" y="5805264"/>
            <a:ext cx="216024" cy="369332"/>
          </a:xfrm>
          <a:prstGeom prst="rect">
            <a:avLst/>
          </a:prstGeom>
          <a:noFill/>
        </p:spPr>
        <p:txBody>
          <a:bodyPr wrap="square" rtlCol="0">
            <a:spAutoFit/>
          </a:bodyPr>
          <a:lstStyle/>
          <a:p>
            <a:r>
              <a:rPr lang="ru-RU" b="1" dirty="0">
                <a:latin typeface="Arial" pitchFamily="34" charset="0"/>
                <a:cs typeface="Arial" pitchFamily="34" charset="0"/>
              </a:rPr>
              <a:t>5</a:t>
            </a:r>
          </a:p>
        </p:txBody>
      </p:sp>
      <p:sp>
        <p:nvSpPr>
          <p:cNvPr id="41" name="TextBox 40"/>
          <p:cNvSpPr txBox="1"/>
          <p:nvPr/>
        </p:nvSpPr>
        <p:spPr>
          <a:xfrm>
            <a:off x="3275856" y="2773542"/>
            <a:ext cx="357368" cy="523220"/>
          </a:xfrm>
          <a:prstGeom prst="rect">
            <a:avLst/>
          </a:prstGeom>
          <a:noFill/>
        </p:spPr>
        <p:txBody>
          <a:bodyPr wrap="square" rtlCol="0">
            <a:spAutoFit/>
          </a:bodyPr>
          <a:lstStyle/>
          <a:p>
            <a:r>
              <a:rPr lang="ru-RU" sz="2800" b="1" dirty="0" smtClean="0">
                <a:latin typeface="Arial" pitchFamily="34" charset="0"/>
                <a:cs typeface="Arial" pitchFamily="34" charset="0"/>
              </a:rPr>
              <a:t>с</a:t>
            </a:r>
            <a:endParaRPr lang="ru-RU" sz="2800" b="1" dirty="0">
              <a:latin typeface="Arial" pitchFamily="34" charset="0"/>
              <a:cs typeface="Arial" pitchFamily="34" charset="0"/>
            </a:endParaRPr>
          </a:p>
        </p:txBody>
      </p:sp>
      <p:sp>
        <p:nvSpPr>
          <p:cNvPr id="42" name="TextBox 41"/>
          <p:cNvSpPr txBox="1"/>
          <p:nvPr/>
        </p:nvSpPr>
        <p:spPr>
          <a:xfrm>
            <a:off x="3805695" y="2773542"/>
            <a:ext cx="288032" cy="523220"/>
          </a:xfrm>
          <a:prstGeom prst="rect">
            <a:avLst/>
          </a:prstGeom>
          <a:noFill/>
        </p:spPr>
        <p:txBody>
          <a:bodyPr wrap="square" rtlCol="0">
            <a:spAutoFit/>
          </a:bodyPr>
          <a:lstStyle/>
          <a:p>
            <a:r>
              <a:rPr lang="ru-RU" sz="2800" b="1" dirty="0" smtClean="0">
                <a:latin typeface="Arial" pitchFamily="34" charset="0"/>
                <a:cs typeface="Arial" pitchFamily="34" charset="0"/>
              </a:rPr>
              <a:t>к</a:t>
            </a:r>
            <a:endParaRPr lang="ru-RU" sz="2800" b="1" dirty="0">
              <a:latin typeface="Arial" pitchFamily="34" charset="0"/>
              <a:cs typeface="Arial" pitchFamily="34" charset="0"/>
            </a:endParaRPr>
          </a:p>
        </p:txBody>
      </p:sp>
      <p:sp>
        <p:nvSpPr>
          <p:cNvPr id="43" name="TextBox 42"/>
          <p:cNvSpPr txBox="1"/>
          <p:nvPr/>
        </p:nvSpPr>
        <p:spPr>
          <a:xfrm>
            <a:off x="4316151" y="2773542"/>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44" name="TextBox 43"/>
          <p:cNvSpPr txBox="1"/>
          <p:nvPr/>
        </p:nvSpPr>
        <p:spPr>
          <a:xfrm>
            <a:off x="4849455" y="2773542"/>
            <a:ext cx="245182"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5" name="TextBox 44"/>
          <p:cNvSpPr txBox="1"/>
          <p:nvPr/>
        </p:nvSpPr>
        <p:spPr>
          <a:xfrm>
            <a:off x="5303136" y="2773542"/>
            <a:ext cx="382152" cy="523220"/>
          </a:xfrm>
          <a:prstGeom prst="rect">
            <a:avLst/>
          </a:prstGeom>
          <a:noFill/>
        </p:spPr>
        <p:txBody>
          <a:bodyPr wrap="square" rtlCol="0">
            <a:spAutoFit/>
          </a:bodyPr>
          <a:lstStyle/>
          <a:p>
            <a:r>
              <a:rPr lang="ru-RU" sz="2800" b="1" dirty="0" smtClean="0">
                <a:latin typeface="Arial" pitchFamily="34" charset="0"/>
                <a:cs typeface="Arial" pitchFamily="34" charset="0"/>
              </a:rPr>
              <a:t>ж</a:t>
            </a:r>
            <a:endParaRPr lang="ru-RU" sz="2800" b="1" dirty="0">
              <a:latin typeface="Arial" pitchFamily="34" charset="0"/>
              <a:cs typeface="Arial" pitchFamily="34" charset="0"/>
            </a:endParaRPr>
          </a:p>
        </p:txBody>
      </p:sp>
      <p:sp>
        <p:nvSpPr>
          <p:cNvPr id="46" name="TextBox 45"/>
          <p:cNvSpPr txBox="1"/>
          <p:nvPr/>
        </p:nvSpPr>
        <p:spPr>
          <a:xfrm>
            <a:off x="5881117" y="2773542"/>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47" name="TextBox 46"/>
          <p:cNvSpPr txBox="1"/>
          <p:nvPr/>
        </p:nvSpPr>
        <p:spPr>
          <a:xfrm>
            <a:off x="6358233" y="2843303"/>
            <a:ext cx="360040" cy="461665"/>
          </a:xfrm>
          <a:prstGeom prst="rect">
            <a:avLst/>
          </a:prstGeom>
          <a:noFill/>
        </p:spPr>
        <p:txBody>
          <a:bodyPr wrap="square" rtlCol="0">
            <a:spAutoFit/>
          </a:bodyPr>
          <a:lstStyle/>
          <a:p>
            <a:r>
              <a:rPr lang="ru-RU" sz="2400" b="1" dirty="0" smtClean="0">
                <a:latin typeface="Arial" pitchFamily="34" charset="0"/>
                <a:cs typeface="Arial" pitchFamily="34" charset="0"/>
              </a:rPr>
              <a:t>л</a:t>
            </a:r>
            <a:endParaRPr lang="ru-RU" sz="2400" b="1" dirty="0">
              <a:latin typeface="Arial" pitchFamily="34" charset="0"/>
              <a:cs typeface="Arial" pitchFamily="34" charset="0"/>
            </a:endParaRPr>
          </a:p>
        </p:txBody>
      </p:sp>
      <p:sp>
        <p:nvSpPr>
          <p:cNvPr id="48" name="TextBox 47"/>
          <p:cNvSpPr txBox="1"/>
          <p:nvPr/>
        </p:nvSpPr>
        <p:spPr>
          <a:xfrm>
            <a:off x="6909083" y="2781409"/>
            <a:ext cx="136149"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49" name="TextBox 48"/>
          <p:cNvSpPr txBox="1"/>
          <p:nvPr/>
        </p:nvSpPr>
        <p:spPr>
          <a:xfrm>
            <a:off x="4255798" y="764704"/>
            <a:ext cx="199842" cy="523220"/>
          </a:xfrm>
          <a:prstGeom prst="rect">
            <a:avLst/>
          </a:prstGeom>
          <a:noFill/>
        </p:spPr>
        <p:txBody>
          <a:bodyPr wrap="square" rtlCol="0">
            <a:spAutoFit/>
          </a:bodyPr>
          <a:lstStyle/>
          <a:p>
            <a:r>
              <a:rPr lang="ru-RU" sz="2800" b="1" dirty="0" smtClean="0">
                <a:latin typeface="Arial" pitchFamily="34" charset="0"/>
                <a:cs typeface="Arial" pitchFamily="34" charset="0"/>
              </a:rPr>
              <a:t>м</a:t>
            </a:r>
            <a:endParaRPr lang="ru-RU" sz="2800" b="1" dirty="0">
              <a:latin typeface="Arial" pitchFamily="34" charset="0"/>
              <a:cs typeface="Arial" pitchFamily="34" charset="0"/>
            </a:endParaRPr>
          </a:p>
        </p:txBody>
      </p:sp>
      <p:sp>
        <p:nvSpPr>
          <p:cNvPr id="50" name="TextBox 49"/>
          <p:cNvSpPr txBox="1"/>
          <p:nvPr/>
        </p:nvSpPr>
        <p:spPr>
          <a:xfrm>
            <a:off x="4316151" y="1221785"/>
            <a:ext cx="252028" cy="523220"/>
          </a:xfrm>
          <a:prstGeom prst="rect">
            <a:avLst/>
          </a:prstGeom>
          <a:noFill/>
        </p:spPr>
        <p:txBody>
          <a:bodyPr wrap="square" rtlCol="0">
            <a:spAutoFit/>
          </a:bodyPr>
          <a:lstStyle/>
          <a:p>
            <a:r>
              <a:rPr lang="ru-RU" sz="2800" b="1" dirty="0" smtClean="0">
                <a:latin typeface="Arial" pitchFamily="34" charset="0"/>
                <a:cs typeface="Arial" pitchFamily="34" charset="0"/>
              </a:rPr>
              <a:t>е</a:t>
            </a:r>
            <a:endParaRPr lang="ru-RU" sz="2800" b="1" dirty="0">
              <a:latin typeface="Arial" pitchFamily="34" charset="0"/>
              <a:cs typeface="Arial" pitchFamily="34" charset="0"/>
            </a:endParaRPr>
          </a:p>
        </p:txBody>
      </p:sp>
      <p:sp>
        <p:nvSpPr>
          <p:cNvPr id="51" name="TextBox 50"/>
          <p:cNvSpPr txBox="1"/>
          <p:nvPr/>
        </p:nvSpPr>
        <p:spPr>
          <a:xfrm>
            <a:off x="4299931" y="1694293"/>
            <a:ext cx="284468" cy="523220"/>
          </a:xfrm>
          <a:prstGeom prst="rect">
            <a:avLst/>
          </a:prstGeom>
          <a:noFill/>
        </p:spPr>
        <p:txBody>
          <a:bodyPr wrap="square" rtlCol="0">
            <a:spAutoFit/>
          </a:bodyPr>
          <a:lstStyle/>
          <a:p>
            <a:r>
              <a:rPr lang="ru-RU" sz="2800" b="1" dirty="0" smtClean="0">
                <a:latin typeface="Arial" pitchFamily="34" charset="0"/>
                <a:cs typeface="Arial" pitchFamily="34" charset="0"/>
              </a:rPr>
              <a:t>н</a:t>
            </a:r>
            <a:endParaRPr lang="ru-RU" sz="2800" b="1" dirty="0">
              <a:latin typeface="Arial" pitchFamily="34" charset="0"/>
              <a:cs typeface="Arial" pitchFamily="34" charset="0"/>
            </a:endParaRPr>
          </a:p>
        </p:txBody>
      </p:sp>
      <p:sp>
        <p:nvSpPr>
          <p:cNvPr id="52" name="TextBox 51"/>
          <p:cNvSpPr txBox="1"/>
          <p:nvPr/>
        </p:nvSpPr>
        <p:spPr>
          <a:xfrm>
            <a:off x="4345751" y="2217513"/>
            <a:ext cx="126014" cy="523220"/>
          </a:xfrm>
          <a:prstGeom prst="rect">
            <a:avLst/>
          </a:prstGeom>
          <a:noFill/>
        </p:spPr>
        <p:txBody>
          <a:bodyPr wrap="square" rtlCol="0">
            <a:spAutoFit/>
          </a:bodyPr>
          <a:lstStyle/>
          <a:p>
            <a:r>
              <a:rPr lang="ru-RU" sz="2800" b="1" dirty="0" smtClean="0">
                <a:latin typeface="Arial" pitchFamily="34" charset="0"/>
                <a:cs typeface="Arial" pitchFamily="34" charset="0"/>
              </a:rPr>
              <a:t>о</a:t>
            </a:r>
            <a:endParaRPr lang="ru-RU" sz="2800" b="1" dirty="0">
              <a:latin typeface="Arial" pitchFamily="34" charset="0"/>
              <a:cs typeface="Arial" pitchFamily="34" charset="0"/>
            </a:endParaRPr>
          </a:p>
        </p:txBody>
      </p:sp>
      <p:sp>
        <p:nvSpPr>
          <p:cNvPr id="53" name="TextBox 52"/>
          <p:cNvSpPr txBox="1"/>
          <p:nvPr/>
        </p:nvSpPr>
        <p:spPr>
          <a:xfrm>
            <a:off x="4362938" y="3241893"/>
            <a:ext cx="158454" cy="461665"/>
          </a:xfrm>
          <a:prstGeom prst="rect">
            <a:avLst/>
          </a:prstGeom>
          <a:noFill/>
        </p:spPr>
        <p:txBody>
          <a:bodyPr wrap="square" rtlCol="0">
            <a:spAutoFit/>
          </a:bodyPr>
          <a:lstStyle/>
          <a:p>
            <a:r>
              <a:rPr lang="ru-RU" sz="2400" b="1" dirty="0" smtClean="0">
                <a:latin typeface="Arial" pitchFamily="34" charset="0"/>
                <a:cs typeface="Arial" pitchFamily="34" charset="0"/>
              </a:rPr>
              <a:t>а</a:t>
            </a:r>
            <a:endParaRPr lang="ru-RU" sz="2400" b="1" dirty="0">
              <a:latin typeface="Arial" pitchFamily="34" charset="0"/>
              <a:cs typeface="Arial" pitchFamily="34" charset="0"/>
            </a:endParaRPr>
          </a:p>
        </p:txBody>
      </p:sp>
      <p:sp>
        <p:nvSpPr>
          <p:cNvPr id="54" name="TextBox 53"/>
          <p:cNvSpPr txBox="1"/>
          <p:nvPr/>
        </p:nvSpPr>
        <p:spPr>
          <a:xfrm>
            <a:off x="5881117" y="2204864"/>
            <a:ext cx="283922" cy="523220"/>
          </a:xfrm>
          <a:prstGeom prst="rect">
            <a:avLst/>
          </a:prstGeom>
          <a:noFill/>
        </p:spPr>
        <p:txBody>
          <a:bodyPr wrap="square" rtlCol="0">
            <a:spAutoFit/>
          </a:bodyPr>
          <a:lstStyle/>
          <a:p>
            <a:r>
              <a:rPr lang="ru-RU" sz="2800" b="1" dirty="0" smtClean="0">
                <a:latin typeface="Arial" pitchFamily="34" charset="0"/>
                <a:cs typeface="Arial" pitchFamily="34" charset="0"/>
              </a:rPr>
              <a:t>т</a:t>
            </a:r>
            <a:endParaRPr lang="ru-RU" sz="2800" b="1" dirty="0">
              <a:latin typeface="Arial" pitchFamily="34" charset="0"/>
              <a:cs typeface="Arial" pitchFamily="34" charset="0"/>
            </a:endParaRPr>
          </a:p>
        </p:txBody>
      </p:sp>
      <p:sp>
        <p:nvSpPr>
          <p:cNvPr id="55" name="TextBox 54"/>
          <p:cNvSpPr txBox="1"/>
          <p:nvPr/>
        </p:nvSpPr>
        <p:spPr>
          <a:xfrm>
            <a:off x="5914107" y="3255367"/>
            <a:ext cx="267144" cy="461665"/>
          </a:xfrm>
          <a:prstGeom prst="rect">
            <a:avLst/>
          </a:prstGeom>
          <a:noFill/>
        </p:spPr>
        <p:txBody>
          <a:bodyPr wrap="square" rtlCol="0">
            <a:spAutoFit/>
          </a:bodyPr>
          <a:lstStyle/>
          <a:p>
            <a:r>
              <a:rPr lang="ru-RU" sz="2400" b="1" dirty="0" smtClean="0">
                <a:latin typeface="Arial" pitchFamily="34" charset="0"/>
                <a:cs typeface="Arial" pitchFamily="34" charset="0"/>
              </a:rPr>
              <a:t>н</a:t>
            </a:r>
            <a:endParaRPr lang="ru-RU" sz="2400" b="1" dirty="0">
              <a:latin typeface="Arial" pitchFamily="34" charset="0"/>
              <a:cs typeface="Arial" pitchFamily="34" charset="0"/>
            </a:endParaRPr>
          </a:p>
        </p:txBody>
      </p:sp>
      <p:sp>
        <p:nvSpPr>
          <p:cNvPr id="56" name="TextBox 55"/>
          <p:cNvSpPr txBox="1"/>
          <p:nvPr/>
        </p:nvSpPr>
        <p:spPr>
          <a:xfrm>
            <a:off x="5881117" y="3733542"/>
            <a:ext cx="250932" cy="523220"/>
          </a:xfrm>
          <a:prstGeom prst="rect">
            <a:avLst/>
          </a:prstGeom>
          <a:noFill/>
        </p:spPr>
        <p:txBody>
          <a:bodyPr wrap="square" rtlCol="0">
            <a:spAutoFit/>
          </a:bodyPr>
          <a:lstStyle/>
          <a:p>
            <a:r>
              <a:rPr lang="ru-RU" sz="2800" b="1" dirty="0" smtClean="0">
                <a:latin typeface="Arial" pitchFamily="34" charset="0"/>
                <a:cs typeface="Arial" pitchFamily="34" charset="0"/>
              </a:rPr>
              <a:t>а</a:t>
            </a:r>
            <a:endParaRPr lang="ru-RU" sz="2800" b="1" dirty="0">
              <a:latin typeface="Arial" pitchFamily="34" charset="0"/>
              <a:cs typeface="Arial" pitchFamily="34" charset="0"/>
            </a:endParaRPr>
          </a:p>
        </p:txBody>
      </p:sp>
      <p:sp>
        <p:nvSpPr>
          <p:cNvPr id="57" name="TextBox 56"/>
          <p:cNvSpPr txBox="1"/>
          <p:nvPr/>
        </p:nvSpPr>
        <p:spPr>
          <a:xfrm>
            <a:off x="5893294" y="4224155"/>
            <a:ext cx="287957" cy="523220"/>
          </a:xfrm>
          <a:prstGeom prst="rect">
            <a:avLst/>
          </a:prstGeom>
          <a:noFill/>
        </p:spPr>
        <p:txBody>
          <a:bodyPr wrap="square" rtlCol="0">
            <a:spAutoFit/>
          </a:bodyPr>
          <a:lstStyle/>
          <a:p>
            <a:r>
              <a:rPr lang="ru-RU" sz="2800" b="1" dirty="0" smtClean="0">
                <a:latin typeface="Arial" pitchFamily="34" charset="0"/>
                <a:cs typeface="Arial" pitchFamily="34" charset="0"/>
              </a:rPr>
              <a:t>х</a:t>
            </a:r>
            <a:endParaRPr lang="ru-RU" sz="2800" b="1" dirty="0">
              <a:latin typeface="Arial" pitchFamily="34" charset="0"/>
              <a:cs typeface="Arial" pitchFamily="34" charset="0"/>
            </a:endParaRPr>
          </a:p>
        </p:txBody>
      </p:sp>
      <p:sp>
        <p:nvSpPr>
          <p:cNvPr id="58" name="TextBox 57"/>
          <p:cNvSpPr txBox="1"/>
          <p:nvPr/>
        </p:nvSpPr>
        <p:spPr>
          <a:xfrm>
            <a:off x="5369616" y="3717032"/>
            <a:ext cx="249192" cy="523220"/>
          </a:xfrm>
          <a:prstGeom prst="rect">
            <a:avLst/>
          </a:prstGeom>
          <a:noFill/>
        </p:spPr>
        <p:txBody>
          <a:bodyPr wrap="square" rtlCol="0">
            <a:spAutoFit/>
          </a:bodyPr>
          <a:lstStyle/>
          <a:p>
            <a:r>
              <a:rPr lang="ru-RU" sz="2800" b="1" dirty="0" smtClean="0">
                <a:latin typeface="Arial" pitchFamily="34" charset="0"/>
                <a:cs typeface="Arial" pitchFamily="34" charset="0"/>
              </a:rPr>
              <a:t>р</a:t>
            </a:r>
            <a:endParaRPr lang="ru-RU" sz="2800" b="1" dirty="0">
              <a:latin typeface="Arial" pitchFamily="34" charset="0"/>
              <a:cs typeface="Arial" pitchFamily="34" charset="0"/>
            </a:endParaRPr>
          </a:p>
        </p:txBody>
      </p:sp>
      <p:sp>
        <p:nvSpPr>
          <p:cNvPr id="59" name="TextBox 58"/>
          <p:cNvSpPr txBox="1"/>
          <p:nvPr/>
        </p:nvSpPr>
        <p:spPr>
          <a:xfrm>
            <a:off x="6399108" y="3733542"/>
            <a:ext cx="191139" cy="523220"/>
          </a:xfrm>
          <a:prstGeom prst="rect">
            <a:avLst/>
          </a:prstGeom>
          <a:noFill/>
        </p:spPr>
        <p:txBody>
          <a:bodyPr wrap="square" rtlCol="0">
            <a:spAutoFit/>
          </a:bodyPr>
          <a:lstStyle/>
          <a:p>
            <a:r>
              <a:rPr lang="ru-RU" sz="2800" b="1" dirty="0" smtClean="0">
                <a:latin typeface="Arial" pitchFamily="34" charset="0"/>
                <a:cs typeface="Arial" pitchFamily="34" charset="0"/>
              </a:rPr>
              <a:t>в</a:t>
            </a:r>
            <a:endParaRPr lang="ru-RU" sz="2800" b="1" dirty="0">
              <a:latin typeface="Arial" pitchFamily="34" charset="0"/>
              <a:cs typeface="Arial" pitchFamily="34" charset="0"/>
            </a:endParaRPr>
          </a:p>
        </p:txBody>
      </p:sp>
      <p:sp>
        <p:nvSpPr>
          <p:cNvPr id="60" name="TextBox 59"/>
          <p:cNvSpPr txBox="1"/>
          <p:nvPr/>
        </p:nvSpPr>
        <p:spPr>
          <a:xfrm>
            <a:off x="6842597" y="3737111"/>
            <a:ext cx="371084" cy="523220"/>
          </a:xfrm>
          <a:prstGeom prst="rect">
            <a:avLst/>
          </a:prstGeom>
          <a:noFill/>
        </p:spPr>
        <p:txBody>
          <a:bodyPr wrap="square" rtlCol="0">
            <a:spAutoFit/>
          </a:bodyPr>
          <a:lstStyle/>
          <a:p>
            <a:r>
              <a:rPr lang="ru-RU" sz="2800" b="1" dirty="0" smtClean="0">
                <a:latin typeface="Arial" pitchFamily="34" charset="0"/>
                <a:cs typeface="Arial" pitchFamily="34" charset="0"/>
              </a:rPr>
              <a:t>в</a:t>
            </a:r>
            <a:endParaRPr lang="ru-RU" sz="2800" b="1" dirty="0">
              <a:latin typeface="Arial" pitchFamily="34" charset="0"/>
              <a:cs typeface="Arial" pitchFamily="34" charset="0"/>
            </a:endParaRPr>
          </a:p>
        </p:txBody>
      </p:sp>
      <p:sp>
        <p:nvSpPr>
          <p:cNvPr id="61" name="TextBox 60"/>
          <p:cNvSpPr txBox="1"/>
          <p:nvPr/>
        </p:nvSpPr>
        <p:spPr>
          <a:xfrm>
            <a:off x="7380312" y="3737111"/>
            <a:ext cx="216024" cy="523220"/>
          </a:xfrm>
          <a:prstGeom prst="rect">
            <a:avLst/>
          </a:prstGeom>
          <a:noFill/>
        </p:spPr>
        <p:txBody>
          <a:bodyPr wrap="square" rtlCol="0">
            <a:spAutoFit/>
          </a:bodyPr>
          <a:lstStyle/>
          <a:p>
            <a:r>
              <a:rPr lang="ru-RU" sz="2800" b="1" dirty="0" smtClean="0">
                <a:latin typeface="Arial" pitchFamily="34" charset="0"/>
                <a:cs typeface="Arial" pitchFamily="34" charset="0"/>
              </a:rPr>
              <a:t>и</a:t>
            </a:r>
            <a:endParaRPr lang="ru-RU" sz="2800" b="1" dirty="0">
              <a:latin typeface="Arial" pitchFamily="34" charset="0"/>
              <a:cs typeface="Arial" pitchFamily="34" charset="0"/>
            </a:endParaRPr>
          </a:p>
        </p:txBody>
      </p:sp>
      <p:sp>
        <p:nvSpPr>
          <p:cNvPr id="62" name="TextBox 61"/>
          <p:cNvSpPr txBox="1"/>
          <p:nvPr/>
        </p:nvSpPr>
        <p:spPr>
          <a:xfrm>
            <a:off x="7870299" y="3763641"/>
            <a:ext cx="331903" cy="523220"/>
          </a:xfrm>
          <a:prstGeom prst="rect">
            <a:avLst/>
          </a:prstGeom>
          <a:noFill/>
        </p:spPr>
        <p:txBody>
          <a:bodyPr wrap="square" rtlCol="0">
            <a:spAutoFit/>
          </a:bodyPr>
          <a:lstStyle/>
          <a:p>
            <a:r>
              <a:rPr lang="ru-RU" sz="2800" b="1" dirty="0" smtClean="0">
                <a:latin typeface="Arial" pitchFamily="34" charset="0"/>
                <a:cs typeface="Arial" pitchFamily="34" charset="0"/>
              </a:rPr>
              <a:t>н</a:t>
            </a:r>
            <a:endParaRPr lang="ru-RU" sz="2800" b="1" dirty="0">
              <a:latin typeface="Arial" pitchFamily="34" charset="0"/>
              <a:cs typeface="Arial" pitchFamily="34" charset="0"/>
            </a:endParaRPr>
          </a:p>
        </p:txBody>
      </p:sp>
      <p:sp>
        <p:nvSpPr>
          <p:cNvPr id="63" name="TextBox 62"/>
          <p:cNvSpPr txBox="1"/>
          <p:nvPr/>
        </p:nvSpPr>
        <p:spPr>
          <a:xfrm>
            <a:off x="1769321" y="5782548"/>
            <a:ext cx="216024" cy="523220"/>
          </a:xfrm>
          <a:prstGeom prst="rect">
            <a:avLst/>
          </a:prstGeom>
          <a:noFill/>
        </p:spPr>
        <p:txBody>
          <a:bodyPr wrap="square" rtlCol="0">
            <a:spAutoFit/>
          </a:bodyPr>
          <a:lstStyle/>
          <a:p>
            <a:r>
              <a:rPr lang="ru-RU" sz="2800" b="1" dirty="0" smtClean="0">
                <a:latin typeface="Arial" pitchFamily="34" charset="0"/>
                <a:cs typeface="Arial" pitchFamily="34" charset="0"/>
              </a:rPr>
              <a:t>п</a:t>
            </a:r>
            <a:endParaRPr lang="ru-RU" sz="2800" b="1" dirty="0">
              <a:latin typeface="Arial" pitchFamily="34" charset="0"/>
              <a:cs typeface="Arial" pitchFamily="34" charset="0"/>
            </a:endParaRPr>
          </a:p>
        </p:txBody>
      </p:sp>
      <p:sp>
        <p:nvSpPr>
          <p:cNvPr id="64" name="TextBox 63"/>
          <p:cNvSpPr txBox="1"/>
          <p:nvPr/>
        </p:nvSpPr>
        <p:spPr>
          <a:xfrm>
            <a:off x="2276784" y="5782548"/>
            <a:ext cx="144016" cy="523220"/>
          </a:xfrm>
          <a:prstGeom prst="rect">
            <a:avLst/>
          </a:prstGeom>
          <a:noFill/>
        </p:spPr>
        <p:txBody>
          <a:bodyPr wrap="square" rtlCol="0">
            <a:spAutoFit/>
          </a:bodyPr>
          <a:lstStyle/>
          <a:p>
            <a:r>
              <a:rPr lang="ru-RU" sz="2800" b="1" dirty="0" smtClean="0">
                <a:latin typeface="Arial" pitchFamily="34" charset="0"/>
                <a:cs typeface="Arial" pitchFamily="34" charset="0"/>
              </a:rPr>
              <a:t>е</a:t>
            </a:r>
            <a:endParaRPr lang="ru-RU" sz="2800" b="1" dirty="0">
              <a:latin typeface="Arial" pitchFamily="34" charset="0"/>
              <a:cs typeface="Arial" pitchFamily="34" charset="0"/>
            </a:endParaRPr>
          </a:p>
        </p:txBody>
      </p:sp>
      <p:sp>
        <p:nvSpPr>
          <p:cNvPr id="65" name="TextBox 64"/>
          <p:cNvSpPr txBox="1"/>
          <p:nvPr/>
        </p:nvSpPr>
        <p:spPr>
          <a:xfrm>
            <a:off x="2769464" y="5804172"/>
            <a:ext cx="216024" cy="523220"/>
          </a:xfrm>
          <a:prstGeom prst="rect">
            <a:avLst/>
          </a:prstGeom>
          <a:noFill/>
        </p:spPr>
        <p:txBody>
          <a:bodyPr wrap="square" rtlCol="0">
            <a:spAutoFit/>
          </a:bodyPr>
          <a:lstStyle/>
          <a:p>
            <a:r>
              <a:rPr lang="ru-RU" sz="2800" b="1" dirty="0" smtClean="0">
                <a:latin typeface="Arial" pitchFamily="34" charset="0"/>
                <a:cs typeface="Arial" pitchFamily="34" charset="0"/>
              </a:rPr>
              <a:t>с</a:t>
            </a:r>
            <a:endParaRPr lang="ru-RU" sz="2800" b="1" dirty="0">
              <a:latin typeface="Arial" pitchFamily="34" charset="0"/>
              <a:cs typeface="Arial" pitchFamily="34" charset="0"/>
            </a:endParaRPr>
          </a:p>
        </p:txBody>
      </p:sp>
      <p:sp>
        <p:nvSpPr>
          <p:cNvPr id="66" name="TextBox 65"/>
          <p:cNvSpPr txBox="1"/>
          <p:nvPr/>
        </p:nvSpPr>
        <p:spPr>
          <a:xfrm>
            <a:off x="3243103" y="5782548"/>
            <a:ext cx="357368" cy="523220"/>
          </a:xfrm>
          <a:prstGeom prst="rect">
            <a:avLst/>
          </a:prstGeom>
          <a:noFill/>
        </p:spPr>
        <p:txBody>
          <a:bodyPr wrap="square" rtlCol="0">
            <a:spAutoFit/>
          </a:bodyPr>
          <a:lstStyle/>
          <a:p>
            <a:r>
              <a:rPr lang="ru-RU" sz="2800" dirty="0" smtClean="0">
                <a:latin typeface="Arial" pitchFamily="34" charset="0"/>
                <a:cs typeface="Arial" pitchFamily="34" charset="0"/>
              </a:rPr>
              <a:t>а</a:t>
            </a:r>
            <a:endParaRPr lang="ru-RU" sz="2800" dirty="0">
              <a:latin typeface="Arial" pitchFamily="34" charset="0"/>
              <a:cs typeface="Arial" pitchFamily="34" charset="0"/>
            </a:endParaRPr>
          </a:p>
        </p:txBody>
      </p:sp>
      <p:sp>
        <p:nvSpPr>
          <p:cNvPr id="67" name="TextBox 66"/>
          <p:cNvSpPr txBox="1"/>
          <p:nvPr/>
        </p:nvSpPr>
        <p:spPr>
          <a:xfrm>
            <a:off x="3841699" y="5818342"/>
            <a:ext cx="252028" cy="523220"/>
          </a:xfrm>
          <a:prstGeom prst="rect">
            <a:avLst/>
          </a:prstGeom>
          <a:noFill/>
        </p:spPr>
        <p:txBody>
          <a:bodyPr wrap="square" rtlCol="0">
            <a:spAutoFit/>
          </a:bodyPr>
          <a:lstStyle/>
          <a:p>
            <a:r>
              <a:rPr lang="ru-RU" sz="2800" b="1" dirty="0" smtClean="0">
                <a:latin typeface="Arial" pitchFamily="34" charset="0"/>
                <a:cs typeface="Arial" pitchFamily="34" charset="0"/>
              </a:rPr>
              <a:t>х</a:t>
            </a:r>
            <a:endParaRPr lang="ru-RU" sz="2800" b="1" dirty="0">
              <a:latin typeface="Arial" pitchFamily="34" charset="0"/>
              <a:cs typeface="Arial" pitchFamily="34" charset="0"/>
            </a:endParaRPr>
          </a:p>
        </p:txBody>
      </p:sp>
      <p:sp>
        <p:nvSpPr>
          <p:cNvPr id="68" name="TextBox 67"/>
          <p:cNvSpPr txBox="1"/>
          <p:nvPr/>
        </p:nvSpPr>
        <p:spPr>
          <a:xfrm>
            <a:off x="3275856" y="3236833"/>
            <a:ext cx="324615" cy="523220"/>
          </a:xfrm>
          <a:prstGeom prst="rect">
            <a:avLst/>
          </a:prstGeom>
          <a:noFill/>
        </p:spPr>
        <p:txBody>
          <a:bodyPr wrap="square" rtlCol="0">
            <a:spAutoFit/>
          </a:bodyPr>
          <a:lstStyle/>
          <a:p>
            <a:r>
              <a:rPr lang="ru-RU" sz="2800" b="1" dirty="0" smtClean="0">
                <a:latin typeface="Arial" pitchFamily="34" charset="0"/>
                <a:cs typeface="Arial" pitchFamily="34" charset="0"/>
              </a:rPr>
              <a:t>у</a:t>
            </a:r>
            <a:endParaRPr lang="ru-RU" sz="2800" b="1" dirty="0">
              <a:latin typeface="Arial" pitchFamily="34" charset="0"/>
              <a:cs typeface="Arial" pitchFamily="34" charset="0"/>
            </a:endParaRPr>
          </a:p>
        </p:txBody>
      </p:sp>
      <p:sp>
        <p:nvSpPr>
          <p:cNvPr id="69" name="TextBox 68"/>
          <p:cNvSpPr txBox="1"/>
          <p:nvPr/>
        </p:nvSpPr>
        <p:spPr>
          <a:xfrm>
            <a:off x="3275856" y="3721266"/>
            <a:ext cx="288032" cy="523220"/>
          </a:xfrm>
          <a:prstGeom prst="rect">
            <a:avLst/>
          </a:prstGeom>
          <a:noFill/>
        </p:spPr>
        <p:txBody>
          <a:bodyPr wrap="square" rtlCol="0">
            <a:spAutoFit/>
          </a:bodyPr>
          <a:lstStyle/>
          <a:p>
            <a:r>
              <a:rPr lang="ru-RU" sz="2800" b="1" dirty="0" smtClean="0">
                <a:latin typeface="Arial" pitchFamily="34" charset="0"/>
                <a:cs typeface="Arial" pitchFamily="34" charset="0"/>
              </a:rPr>
              <a:t>б</a:t>
            </a:r>
            <a:endParaRPr lang="ru-RU" sz="2800" b="1" dirty="0">
              <a:latin typeface="Arial" pitchFamily="34" charset="0"/>
              <a:cs typeface="Arial" pitchFamily="34" charset="0"/>
            </a:endParaRPr>
          </a:p>
        </p:txBody>
      </p:sp>
      <p:sp>
        <p:nvSpPr>
          <p:cNvPr id="70" name="TextBox 69"/>
          <p:cNvSpPr txBox="1"/>
          <p:nvPr/>
        </p:nvSpPr>
        <p:spPr>
          <a:xfrm>
            <a:off x="3275856" y="4286861"/>
            <a:ext cx="288032" cy="523220"/>
          </a:xfrm>
          <a:prstGeom prst="rect">
            <a:avLst/>
          </a:prstGeom>
          <a:noFill/>
        </p:spPr>
        <p:txBody>
          <a:bodyPr wrap="square" rtlCol="0">
            <a:spAutoFit/>
          </a:bodyPr>
          <a:lstStyle/>
          <a:p>
            <a:r>
              <a:rPr lang="ru-RU" sz="2800" b="1" dirty="0" smtClean="0">
                <a:latin typeface="Arial" pitchFamily="34" charset="0"/>
                <a:cs typeface="Arial" pitchFamily="34" charset="0"/>
              </a:rPr>
              <a:t>б</a:t>
            </a:r>
            <a:endParaRPr lang="ru-RU" sz="2800" b="1" dirty="0">
              <a:latin typeface="Arial" pitchFamily="34" charset="0"/>
              <a:cs typeface="Arial" pitchFamily="34" charset="0"/>
            </a:endParaRPr>
          </a:p>
        </p:txBody>
      </p:sp>
      <p:sp>
        <p:nvSpPr>
          <p:cNvPr id="71" name="TextBox 70"/>
          <p:cNvSpPr txBox="1"/>
          <p:nvPr/>
        </p:nvSpPr>
        <p:spPr>
          <a:xfrm>
            <a:off x="3292233" y="4766429"/>
            <a:ext cx="162307" cy="523220"/>
          </a:xfrm>
          <a:prstGeom prst="rect">
            <a:avLst/>
          </a:prstGeom>
          <a:noFill/>
        </p:spPr>
        <p:txBody>
          <a:bodyPr wrap="square" rtlCol="0">
            <a:spAutoFit/>
          </a:bodyPr>
          <a:lstStyle/>
          <a:p>
            <a:r>
              <a:rPr lang="ru-RU" sz="2800" b="1" dirty="0" smtClean="0">
                <a:latin typeface="Arial" pitchFamily="34" charset="0"/>
                <a:cs typeface="Arial" pitchFamily="34" charset="0"/>
              </a:rPr>
              <a:t>о</a:t>
            </a:r>
            <a:endParaRPr lang="ru-RU" sz="2800" b="1" dirty="0">
              <a:latin typeface="Arial" pitchFamily="34" charset="0"/>
              <a:cs typeface="Arial" pitchFamily="34" charset="0"/>
            </a:endParaRPr>
          </a:p>
        </p:txBody>
      </p:sp>
      <p:sp>
        <p:nvSpPr>
          <p:cNvPr id="72" name="TextBox 71"/>
          <p:cNvSpPr txBox="1"/>
          <p:nvPr/>
        </p:nvSpPr>
        <p:spPr>
          <a:xfrm>
            <a:off x="3286504" y="5268416"/>
            <a:ext cx="324615" cy="523220"/>
          </a:xfrm>
          <a:prstGeom prst="rect">
            <a:avLst/>
          </a:prstGeom>
          <a:noFill/>
        </p:spPr>
        <p:txBody>
          <a:bodyPr wrap="square" rtlCol="0">
            <a:spAutoFit/>
          </a:bodyPr>
          <a:lstStyle/>
          <a:p>
            <a:r>
              <a:rPr lang="ru-RU" sz="2800" b="1" dirty="0" smtClean="0">
                <a:latin typeface="Arial" pitchFamily="34" charset="0"/>
                <a:cs typeface="Arial" pitchFamily="34" charset="0"/>
              </a:rPr>
              <a:t>т</a:t>
            </a:r>
            <a:endParaRPr lang="ru-RU" sz="2800" b="1" dirty="0">
              <a:latin typeface="Arial" pitchFamily="34" charset="0"/>
              <a:cs typeface="Arial" pitchFamily="34" charset="0"/>
            </a:endParaRPr>
          </a:p>
        </p:txBody>
      </p:sp>
    </p:spTree>
    <p:extLst>
      <p:ext uri="{BB962C8B-B14F-4D97-AF65-F5344CB8AC3E}">
        <p14:creationId xmlns:p14="http://schemas.microsoft.com/office/powerpoint/2010/main" xmlns="" val="3316709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авраам и сын.jpeg"/>
          <p:cNvPicPr>
            <a:picLocks noChangeAspect="1"/>
          </p:cNvPicPr>
          <p:nvPr/>
        </p:nvPicPr>
        <p:blipFill>
          <a:blip r:embed="rId2" cstate="print"/>
          <a:stretch>
            <a:fillRect/>
          </a:stretch>
        </p:blipFill>
        <p:spPr>
          <a:xfrm>
            <a:off x="827584" y="116632"/>
            <a:ext cx="7164288" cy="4638877"/>
          </a:xfrm>
          <a:prstGeom prst="rect">
            <a:avLst/>
          </a:prstGeom>
          <a:ln w="19050">
            <a:solidFill>
              <a:schemeClr val="bg1"/>
            </a:solidFill>
          </a:ln>
        </p:spPr>
      </p:pic>
      <p:sp>
        <p:nvSpPr>
          <p:cNvPr id="7" name="TextBox 6"/>
          <p:cNvSpPr txBox="1"/>
          <p:nvPr/>
        </p:nvSpPr>
        <p:spPr>
          <a:xfrm>
            <a:off x="323528" y="4941168"/>
            <a:ext cx="8208912" cy="1631216"/>
          </a:xfrm>
          <a:prstGeom prst="rect">
            <a:avLst/>
          </a:prstGeom>
          <a:noFill/>
        </p:spPr>
        <p:txBody>
          <a:bodyPr wrap="square" rtlCol="0">
            <a:spAutoFit/>
          </a:bodyPr>
          <a:lstStyle/>
          <a:p>
            <a:pPr algn="just"/>
            <a:r>
              <a:rPr lang="ru-RU" sz="2000" b="1" dirty="0" smtClean="0">
                <a:solidFill>
                  <a:schemeClr val="bg1"/>
                </a:solidFill>
                <a:latin typeface="Arial" pitchFamily="34" charset="0"/>
                <a:cs typeface="Arial" pitchFamily="34" charset="0"/>
              </a:rPr>
              <a:t>Однажды Бог решил испытать Авраама и сказал ему «Возьми Исаака, твоего единственного сына, которого ты так любишь, пойди в землю </a:t>
            </a:r>
            <a:r>
              <a:rPr lang="ru-RU" sz="2000" b="1" dirty="0" err="1" smtClean="0">
                <a:solidFill>
                  <a:schemeClr val="bg1"/>
                </a:solidFill>
                <a:latin typeface="Arial" pitchFamily="34" charset="0"/>
                <a:cs typeface="Arial" pitchFamily="34" charset="0"/>
              </a:rPr>
              <a:t>Мориа</a:t>
            </a:r>
            <a:r>
              <a:rPr lang="ru-RU" sz="2000" b="1" dirty="0" smtClean="0">
                <a:solidFill>
                  <a:schemeClr val="bg1"/>
                </a:solidFill>
                <a:latin typeface="Arial" pitchFamily="34" charset="0"/>
                <a:cs typeface="Arial" pitchFamily="34" charset="0"/>
              </a:rPr>
              <a:t> на гору, которую я тебе укажу. Там ты должен принести Мне Исаака в жертву». Авраам подумал «Бог хочет этого и я должен исполнить волю Божию.</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241648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2.jpg"/>
          <p:cNvPicPr>
            <a:picLocks noGrp="1" noChangeAspect="1"/>
          </p:cNvPicPr>
          <p:nvPr>
            <p:ph idx="4294967295"/>
          </p:nvPr>
        </p:nvPicPr>
        <p:blipFill>
          <a:blip r:embed="rId2" cstate="print"/>
          <a:stretch>
            <a:fillRect/>
          </a:stretch>
        </p:blipFill>
        <p:spPr>
          <a:xfrm>
            <a:off x="323528" y="548680"/>
            <a:ext cx="3052394" cy="4886003"/>
          </a:xfrm>
          <a:prstGeom prst="rect">
            <a:avLst/>
          </a:prstGeom>
          <a:ln w="19050">
            <a:solidFill>
              <a:schemeClr val="bg1"/>
            </a:solidFill>
          </a:ln>
        </p:spPr>
      </p:pic>
      <p:sp>
        <p:nvSpPr>
          <p:cNvPr id="5" name="TextBox 4"/>
          <p:cNvSpPr txBox="1"/>
          <p:nvPr/>
        </p:nvSpPr>
        <p:spPr>
          <a:xfrm>
            <a:off x="3631284" y="548680"/>
            <a:ext cx="5256584" cy="5016758"/>
          </a:xfrm>
          <a:prstGeom prst="rect">
            <a:avLst/>
          </a:prstGeom>
          <a:noFill/>
        </p:spPr>
        <p:txBody>
          <a:bodyPr wrap="square" rtlCol="0">
            <a:spAutoFit/>
          </a:bodyPr>
          <a:lstStyle/>
          <a:p>
            <a:pPr algn="just"/>
            <a:r>
              <a:rPr lang="ru-RU" sz="2000" b="1" dirty="0" smtClean="0">
                <a:solidFill>
                  <a:schemeClr val="bg1"/>
                </a:solidFill>
                <a:latin typeface="Arial" pitchFamily="34" charset="0"/>
                <a:cs typeface="Arial" pitchFamily="34" charset="0"/>
              </a:rPr>
              <a:t>Когда они поднялись на гору, Авраам построил алтарь, положил на него дрова, затем связал Исааку руки и ноги, положил на дрова. Послушный мальчик позволял делать с собой все, что хотел отец. И вот Авраам взял в руки острый нож и занес его, чтобы заколоть Исаака, но тут раздался голос «Авраам! Не поднимай руки на сына твоего, потому что теперь я знаю, что ты боишься Бога». Взамен в жертву был принесен баран чудесным образом появившийся рядом. За верность Бог обещал Аврааму, что его потомство умножится «как звезды небесные и как песок на берегу моря».</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500250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иаков.jpg"/>
          <p:cNvPicPr>
            <a:picLocks noGrp="1" noChangeAspect="1"/>
          </p:cNvPicPr>
          <p:nvPr>
            <p:ph idx="4294967295"/>
          </p:nvPr>
        </p:nvPicPr>
        <p:blipFill>
          <a:blip r:embed="rId2" cstate="print"/>
          <a:stretch>
            <a:fillRect/>
          </a:stretch>
        </p:blipFill>
        <p:spPr>
          <a:xfrm>
            <a:off x="539552" y="1124744"/>
            <a:ext cx="2880320" cy="3555951"/>
          </a:xfrm>
          <a:prstGeom prst="rect">
            <a:avLst/>
          </a:prstGeom>
          <a:ln>
            <a:solidFill>
              <a:schemeClr val="bg1"/>
            </a:solidFill>
          </a:ln>
        </p:spPr>
      </p:pic>
      <p:sp>
        <p:nvSpPr>
          <p:cNvPr id="5" name="TextBox 4"/>
          <p:cNvSpPr txBox="1"/>
          <p:nvPr/>
        </p:nvSpPr>
        <p:spPr>
          <a:xfrm>
            <a:off x="3779912" y="620688"/>
            <a:ext cx="5112568" cy="4708981"/>
          </a:xfrm>
          <a:prstGeom prst="rect">
            <a:avLst/>
          </a:prstGeom>
          <a:noFill/>
        </p:spPr>
        <p:txBody>
          <a:bodyPr wrap="square" rtlCol="0">
            <a:spAutoFit/>
          </a:bodyPr>
          <a:lstStyle/>
          <a:p>
            <a:pPr algn="just"/>
            <a:r>
              <a:rPr lang="ru-RU" sz="2000" b="1" dirty="0" smtClean="0">
                <a:solidFill>
                  <a:schemeClr val="bg1"/>
                </a:solidFill>
                <a:latin typeface="Arial" pitchFamily="34" charset="0"/>
                <a:cs typeface="Arial" pitchFamily="34" charset="0"/>
              </a:rPr>
              <a:t>У Иакова, сына Исаака  было 12 сыновей, от которых пошли двенадцать еврейских племен, или колен. Самым любимым сыном был один из младших – Иосиф.  Иосиф был скромный и простодушный мальчик, никогда никого не обманывал. Не мог он обмануть и отца и всегда ему рассказывал, что делают его старшие братья. Братья же все больше и больше сердились на мальчика и однажды продали его в рабство торговцам, ехавшим на верблюдах в Египет. Там он попал в тюрьму.</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100750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5593543_6.JPG"/>
          <p:cNvPicPr>
            <a:picLocks noGrp="1" noChangeAspect="1"/>
          </p:cNvPicPr>
          <p:nvPr>
            <p:ph idx="4294967295"/>
          </p:nvPr>
        </p:nvPicPr>
        <p:blipFill>
          <a:blip r:embed="rId2" cstate="print"/>
          <a:stretch>
            <a:fillRect/>
          </a:stretch>
        </p:blipFill>
        <p:spPr>
          <a:xfrm>
            <a:off x="179512" y="3284984"/>
            <a:ext cx="3888432" cy="3348313"/>
          </a:xfrm>
          <a:prstGeom prst="rect">
            <a:avLst/>
          </a:prstGeom>
          <a:ln w="19050">
            <a:solidFill>
              <a:schemeClr val="bg1"/>
            </a:solidFill>
          </a:ln>
        </p:spPr>
      </p:pic>
      <p:sp>
        <p:nvSpPr>
          <p:cNvPr id="5" name="TextBox 4"/>
          <p:cNvSpPr txBox="1"/>
          <p:nvPr/>
        </p:nvSpPr>
        <p:spPr>
          <a:xfrm>
            <a:off x="4090523" y="332656"/>
            <a:ext cx="4824536" cy="6247864"/>
          </a:xfrm>
          <a:prstGeom prst="rect">
            <a:avLst/>
          </a:prstGeom>
          <a:noFill/>
        </p:spPr>
        <p:txBody>
          <a:bodyPr wrap="square" rtlCol="0">
            <a:spAutoFit/>
          </a:bodyPr>
          <a:lstStyle/>
          <a:p>
            <a:pPr algn="just"/>
            <a:r>
              <a:rPr lang="ru-RU" sz="2000" b="1" dirty="0" smtClean="0">
                <a:solidFill>
                  <a:schemeClr val="bg1"/>
                </a:solidFill>
                <a:latin typeface="Arial" pitchFamily="34" charset="0"/>
                <a:cs typeface="Arial" pitchFamily="34" charset="0"/>
              </a:rPr>
              <a:t>Но Бог дал Иосифу чудесный дар истолкования снов. Однажды в темнице он растолковал сны сидевшим с ним виночерпию и хлебодару, за это они обещали помочь ему в освобождении. Однажды фараон увидел странный сон, как семь тощих коров съедают семь тучных, а семь тощих колосьев уничтожают семь налитых зернами. Никто не мог разгадать этот сон и тогда виночерпий вспомнил об Иосифе. Иосиф объяснил, что Египет после семи урожайных лет ждут семь лет неурожая и голода. Он посоветовал фараону запасать зерно, чтобы пережить голодные годы. Фараон сделал Иосифа своим главным советником.</a:t>
            </a:r>
            <a:endParaRPr lang="ru-RU" sz="2000" b="1" dirty="0">
              <a:solidFill>
                <a:schemeClr val="bg1"/>
              </a:solidFill>
              <a:latin typeface="Arial" pitchFamily="34" charset="0"/>
              <a:cs typeface="Arial" pitchFamily="34" charset="0"/>
            </a:endParaRPr>
          </a:p>
        </p:txBody>
      </p:sp>
      <p:pic>
        <p:nvPicPr>
          <p:cNvPr id="6" name="Содержимое 3" descr="1ffefd4dbb75.jpg"/>
          <p:cNvPicPr>
            <a:picLocks noChangeAspect="1"/>
          </p:cNvPicPr>
          <p:nvPr/>
        </p:nvPicPr>
        <p:blipFill>
          <a:blip r:embed="rId3" cstate="print"/>
          <a:stretch>
            <a:fillRect/>
          </a:stretch>
        </p:blipFill>
        <p:spPr>
          <a:xfrm>
            <a:off x="179512" y="188640"/>
            <a:ext cx="3906157" cy="2952328"/>
          </a:xfrm>
          <a:prstGeom prst="rect">
            <a:avLst/>
          </a:prstGeom>
          <a:ln w="19050">
            <a:solidFill>
              <a:schemeClr val="bg1"/>
            </a:solidFill>
          </a:ln>
        </p:spPr>
      </p:pic>
    </p:spTree>
    <p:extLst>
      <p:ext uri="{BB962C8B-B14F-4D97-AF65-F5344CB8AC3E}">
        <p14:creationId xmlns:p14="http://schemas.microsoft.com/office/powerpoint/2010/main" xmlns="" val="2280675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e1cd08c22fe.jpg"/>
          <p:cNvPicPr>
            <a:picLocks noGrp="1" noChangeAspect="1"/>
          </p:cNvPicPr>
          <p:nvPr>
            <p:ph idx="4294967295"/>
          </p:nvPr>
        </p:nvPicPr>
        <p:blipFill>
          <a:blip r:embed="rId2" cstate="print"/>
          <a:srcRect t="12841" b="18141"/>
          <a:stretch>
            <a:fillRect/>
          </a:stretch>
        </p:blipFill>
        <p:spPr>
          <a:xfrm>
            <a:off x="0" y="0"/>
            <a:ext cx="3248025" cy="3096344"/>
          </a:xfrm>
          <a:prstGeom prst="rect">
            <a:avLst/>
          </a:prstGeom>
          <a:ln w="19050">
            <a:solidFill>
              <a:schemeClr val="bg1"/>
            </a:solidFill>
          </a:ln>
        </p:spPr>
      </p:pic>
      <p:pic>
        <p:nvPicPr>
          <p:cNvPr id="8" name="Рисунок 7" descr="иосиф и братья.jpg"/>
          <p:cNvPicPr>
            <a:picLocks noChangeAspect="1"/>
          </p:cNvPicPr>
          <p:nvPr/>
        </p:nvPicPr>
        <p:blipFill>
          <a:blip r:embed="rId3" cstate="print"/>
          <a:stretch>
            <a:fillRect/>
          </a:stretch>
        </p:blipFill>
        <p:spPr>
          <a:xfrm>
            <a:off x="5292080" y="2780928"/>
            <a:ext cx="3851920" cy="4077072"/>
          </a:xfrm>
          <a:prstGeom prst="rect">
            <a:avLst/>
          </a:prstGeom>
          <a:ln w="19050">
            <a:solidFill>
              <a:schemeClr val="bg1"/>
            </a:solidFill>
          </a:ln>
        </p:spPr>
      </p:pic>
      <p:sp>
        <p:nvSpPr>
          <p:cNvPr id="9" name="TextBox 8"/>
          <p:cNvSpPr txBox="1"/>
          <p:nvPr/>
        </p:nvSpPr>
        <p:spPr>
          <a:xfrm>
            <a:off x="3275856" y="116632"/>
            <a:ext cx="5868144" cy="2554545"/>
          </a:xfrm>
          <a:prstGeom prst="rect">
            <a:avLst/>
          </a:prstGeom>
          <a:noFill/>
        </p:spPr>
        <p:txBody>
          <a:bodyPr wrap="square" rtlCol="0">
            <a:spAutoFit/>
          </a:bodyPr>
          <a:lstStyle/>
          <a:p>
            <a:r>
              <a:rPr lang="ru-RU" sz="2000" b="1" dirty="0" smtClean="0">
                <a:solidFill>
                  <a:schemeClr val="bg1"/>
                </a:solidFill>
                <a:latin typeface="Arial" pitchFamily="34" charset="0"/>
                <a:cs typeface="Arial" pitchFamily="34" charset="0"/>
              </a:rPr>
              <a:t>Голод наступил не только в Египте, но в земле </a:t>
            </a:r>
            <a:r>
              <a:rPr lang="ru-RU" sz="2000" b="1" dirty="0" err="1" smtClean="0">
                <a:solidFill>
                  <a:schemeClr val="bg1"/>
                </a:solidFill>
                <a:latin typeface="Arial" pitchFamily="34" charset="0"/>
                <a:cs typeface="Arial" pitchFamily="34" charset="0"/>
              </a:rPr>
              <a:t>Ханаанской</a:t>
            </a:r>
            <a:r>
              <a:rPr lang="ru-RU" sz="2000" b="1" dirty="0" smtClean="0">
                <a:solidFill>
                  <a:schemeClr val="bg1"/>
                </a:solidFill>
                <a:latin typeface="Arial" pitchFamily="34" charset="0"/>
                <a:cs typeface="Arial" pitchFamily="34" charset="0"/>
              </a:rPr>
              <a:t>. Узнав, что в Египте можно достать хлеба, Иаков отправил туда своих сыновей. Иосиф узнал братьев, но не подал вида. Братья получили мешки хлеба, в которых по приезду домой обнаружили еще и деньги. Второй раз отправились братья в Египет.</a:t>
            </a:r>
            <a:endParaRPr lang="ru-RU" sz="2000" b="1" dirty="0">
              <a:solidFill>
                <a:schemeClr val="bg1"/>
              </a:solidFill>
              <a:latin typeface="Arial" pitchFamily="34" charset="0"/>
              <a:cs typeface="Arial" pitchFamily="34" charset="0"/>
            </a:endParaRPr>
          </a:p>
        </p:txBody>
      </p:sp>
      <p:sp>
        <p:nvSpPr>
          <p:cNvPr id="10" name="TextBox 9"/>
          <p:cNvSpPr txBox="1"/>
          <p:nvPr/>
        </p:nvSpPr>
        <p:spPr>
          <a:xfrm>
            <a:off x="251520" y="3429000"/>
            <a:ext cx="5112568" cy="3170099"/>
          </a:xfrm>
          <a:prstGeom prst="rect">
            <a:avLst/>
          </a:prstGeom>
          <a:noFill/>
        </p:spPr>
        <p:txBody>
          <a:bodyPr wrap="square" rtlCol="0">
            <a:spAutoFit/>
          </a:bodyPr>
          <a:lstStyle/>
          <a:p>
            <a:r>
              <a:rPr lang="ru-RU" sz="2000" b="1" dirty="0" smtClean="0">
                <a:solidFill>
                  <a:schemeClr val="bg1"/>
                </a:solidFill>
                <a:latin typeface="Arial" pitchFamily="34" charset="0"/>
                <a:cs typeface="Arial" pitchFamily="34" charset="0"/>
              </a:rPr>
              <a:t>Не выдержал больше Иосиф и признался, что он их проданный в рабство брат. Бросились братья в объятия друг друга, просили прощения, плакали при этом от радости. По велению фараона Иосиф, его отец и братья с женами и детьми получили в Египте лучшие земли.</a:t>
            </a:r>
          </a:p>
          <a:p>
            <a:r>
              <a:rPr lang="ru-RU" sz="2000" b="1" dirty="0" smtClean="0">
                <a:solidFill>
                  <a:schemeClr val="bg1"/>
                </a:solidFill>
                <a:latin typeface="Arial" pitchFamily="34" charset="0"/>
                <a:cs typeface="Arial" pitchFamily="34" charset="0"/>
              </a:rPr>
              <a:t>Так все евреи из Ханаана переселились в Египет.</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863158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TC101859861[[fn=Выставка]]</Template>
  <TotalTime>91</TotalTime>
  <Words>2352</Words>
  <Application>Microsoft Office PowerPoint</Application>
  <PresentationFormat>Экран (4:3)</PresentationFormat>
  <Paragraphs>344</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Tradeshow</vt:lpstr>
      <vt:lpstr>Слайд 1</vt:lpstr>
      <vt:lpstr>ИУДАИЗМ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ЗАПОВЕДИ ГОСПОДНИ:</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Луиза</dc:creator>
  <cp:lastModifiedBy>Луиза</cp:lastModifiedBy>
  <cp:revision>11</cp:revision>
  <dcterms:created xsi:type="dcterms:W3CDTF">2013-12-21T11:51:30Z</dcterms:created>
  <dcterms:modified xsi:type="dcterms:W3CDTF">2014-02-16T17:38:48Z</dcterms:modified>
</cp:coreProperties>
</file>