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74" r:id="rId7"/>
    <p:sldId id="262" r:id="rId8"/>
    <p:sldId id="265" r:id="rId9"/>
    <p:sldId id="275" r:id="rId10"/>
    <p:sldId id="266" r:id="rId11"/>
    <p:sldId id="263" r:id="rId12"/>
    <p:sldId id="272" r:id="rId13"/>
    <p:sldId id="270" r:id="rId14"/>
    <p:sldId id="276" r:id="rId15"/>
    <p:sldId id="273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Serov_sovvlast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images.yandex.ru/yandsearch?source=wiz&amp;fp=0&amp;text=%D0%BA%D0%B0%D1%80%D1%82%D0%B0%20%D0%BF%D0%B5%D1%80%D0%B2%D0%B0%D1%8F%20%D0%BC%D0%B8%D1%80%D0%BE%D0%B2%D0%B0%D1%8F%20%D0%B2%D0%BE%D0%B9%D0%BD%D0%B0&amp;noreask=1&amp;pos=0&amp;lr=213&amp;rpt=simage&amp;uinfo=ww-1349-wh-557-fw-1124-fh-448-pd-1&amp;img_url=http://www.hrono.ru/proekty/ostu/ww1_1914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6_%D0%B0%D0%B2%D0%B3%D1%83%D1%81%D1%82%D0%B0" TargetMode="External"/><Relationship Id="rId4" Type="http://schemas.openxmlformats.org/officeDocument/2006/relationships/hyperlink" Target="http://ru.wikipedia.org/wiki/3_%D0%B0%D0%B2%D0%B3%D1%83%D1%81%D1%82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d/d3/British_infantry_Morval_25_September_191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commons/6/62/Hochseeflotte_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ПЕРВАЯ МИРОВАЯ ВОЙНА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581128"/>
            <a:ext cx="421196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СОШ №1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Дзержинский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Гудкова Татьяна Анатольевна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4" name="Picture 4" descr="http://ok.ya1.ru/uploads/posts/2010-05/thumbs/1274028923_ww1_19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258616" cy="2243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91880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8820472" cy="32849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i="1" dirty="0" smtClean="0"/>
              <a:t>        Место России в Антанте заняли Соединённые Штаты, придав войне новые силы. Весной 1918 года германские войска начали наступление на Париж, но были остановлены армиями союзников и постепенно начали отступать. К ноябрю 1918 года Германия потерпела полный разгром.</a:t>
            </a:r>
          </a:p>
          <a:p>
            <a:pPr algn="just">
              <a:buNone/>
            </a:pPr>
            <a:r>
              <a:rPr lang="ru-RU" sz="2800" i="1" dirty="0" smtClean="0"/>
              <a:t>             </a:t>
            </a:r>
          </a:p>
          <a:p>
            <a:pPr algn="just">
              <a:buNone/>
            </a:pPr>
            <a:endParaRPr lang="ru-RU" sz="2800" i="1" dirty="0"/>
          </a:p>
        </p:txBody>
      </p:sp>
      <p:pic>
        <p:nvPicPr>
          <p:cNvPr id="7170" name="Picture 2" descr="Serov sovvla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4714" y="0"/>
            <a:ext cx="244928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62646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i="1" dirty="0" smtClean="0"/>
              <a:t>      </a:t>
            </a:r>
            <a:r>
              <a:rPr lang="ru-RU" sz="2800" i="1" dirty="0" smtClean="0"/>
              <a:t> В России после Октябрьской революции  1917, большевистское правительство, пришедшее к власти, под лозунгом окончания войны, заключило 15 декабря перемирие с Германией и её союзниками</a:t>
            </a:r>
            <a:r>
              <a:rPr lang="ru-RU" i="1" dirty="0" smtClean="0"/>
              <a:t>.</a:t>
            </a:r>
          </a:p>
          <a:p>
            <a:pPr algn="just">
              <a:buNone/>
            </a:pP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Первой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997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i="1" u="sng" dirty="0" smtClean="0"/>
              <a:t>Политические:</a:t>
            </a:r>
            <a:r>
              <a:rPr lang="ru-RU" sz="2800" i="1" dirty="0" smtClean="0"/>
              <a:t> Германия была вынуждена подписать Версальский договор, приняв на себя вину в нарушении мира и обязавшись возместить странам Антанты убытки, понесённые ими в ходе войны. В результате первой мировой войны</a:t>
            </a:r>
          </a:p>
          <a:p>
            <a:pPr algn="just">
              <a:buNone/>
            </a:pPr>
            <a:r>
              <a:rPr lang="ru-RU" sz="2800" i="1" dirty="0" smtClean="0"/>
              <a:t>    прекратили своё </a:t>
            </a:r>
          </a:p>
          <a:p>
            <a:pPr algn="just">
              <a:buNone/>
            </a:pPr>
            <a:r>
              <a:rPr lang="ru-RU" sz="2800" i="1" dirty="0" smtClean="0"/>
              <a:t>    существование 4 империи:</a:t>
            </a:r>
          </a:p>
          <a:p>
            <a:pPr algn="just">
              <a:buNone/>
            </a:pPr>
            <a:r>
              <a:rPr lang="ru-RU" sz="2800" i="1" dirty="0" smtClean="0"/>
              <a:t>    Российская, Австро-Венгерская,</a:t>
            </a:r>
          </a:p>
          <a:p>
            <a:pPr algn="just">
              <a:buNone/>
            </a:pPr>
            <a:r>
              <a:rPr lang="ru-RU" sz="2800" i="1" dirty="0" smtClean="0"/>
              <a:t>    Османская и Германская. </a:t>
            </a:r>
            <a:endParaRPr lang="ru-RU" sz="2800" i="1" dirty="0"/>
          </a:p>
        </p:txBody>
      </p:sp>
      <p:pic>
        <p:nvPicPr>
          <p:cNvPr id="18434" name="Picture 2" descr="http://upload.wikimedia.org/wikipedia/commons/thumb/f/fe/William_Orpen_-_The_Signing_of_Peace_in_the_Hall_of_Mirrors%2C_Versailles.jpg/250px-William_Orpen_-_The_Signing_of_Peace_in_the_Hall_of_Mirrors%2C_Versa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861048"/>
            <a:ext cx="310946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Первой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i="1" u="sng" dirty="0" smtClean="0"/>
              <a:t>Военные:</a:t>
            </a:r>
          </a:p>
          <a:p>
            <a:pPr algn="just">
              <a:buNone/>
            </a:pPr>
            <a:r>
              <a:rPr lang="ru-RU" sz="2800" i="1" dirty="0" smtClean="0"/>
              <a:t>         Первая мировая война ускорила разработку новых вооружений и средств ведения боя. Впервые были использованы танки, химическое оружие, противогазы, зенитные и противотанковые орудия, огнемёты. Широкое распространение       получили              самолёты, </a:t>
            </a:r>
          </a:p>
          <a:p>
            <a:pPr algn="just">
              <a:buNone/>
            </a:pPr>
            <a:r>
              <a:rPr lang="ru-RU" sz="2800" i="1" dirty="0" smtClean="0"/>
              <a:t>    пулемёты,       миномёты,     подводные      лодки,</a:t>
            </a:r>
          </a:p>
          <a:p>
            <a:pPr algn="just">
              <a:buNone/>
            </a:pPr>
            <a:r>
              <a:rPr lang="ru-RU" sz="2800" i="1" dirty="0" smtClean="0"/>
              <a:t>     торпедные катера.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Australian infantry small box respirators Ypres 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2304256" cy="308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342900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Австрийские солдаты в окопах</a:t>
            </a:r>
            <a:endParaRPr lang="ru-RU" sz="1400" dirty="0"/>
          </a:p>
        </p:txBody>
      </p:sp>
      <p:pic>
        <p:nvPicPr>
          <p:cNvPr id="23556" name="Picture 4" descr="http://upload.wikimedia.org/wikipedia/ru/9/91/%D0%91%D0%B5%D0%BB%D1%8C%D0%B3%D0%B8%D1%8F.%D0%91%D0%BB%D0%B8%D0%BD%D0%B4%D0%B8%D1%80%D0%BE%D0%B2%D0%B0%D0%BD%D0%BD%D1%8B%D0%B9_%D0%B0%D0%B2%D1%82%D0%BE%D0%BC%D0%BE%D0%B1%D0%B8%D0%BB%D1%8C.%D0%9E%D1%81%D0%B5%D0%BD%D1%8C_1914.jpg"/>
          <p:cNvPicPr>
            <a:picLocks noChangeAspect="1" noChangeArrowheads="1"/>
          </p:cNvPicPr>
          <p:nvPr/>
        </p:nvPicPr>
        <p:blipFill>
          <a:blip r:embed="rId3" cstate="print"/>
          <a:srcRect b="15196"/>
          <a:stretch>
            <a:fillRect/>
          </a:stretch>
        </p:blipFill>
        <p:spPr bwMode="auto">
          <a:xfrm>
            <a:off x="2267744" y="3933056"/>
            <a:ext cx="4248566" cy="264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67744" y="6550223"/>
            <a:ext cx="450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Бельгийский бронеавтомобиль «</a:t>
            </a:r>
            <a:r>
              <a:rPr lang="en-US" sz="1400" dirty="0" smtClean="0"/>
              <a:t>Sava». </a:t>
            </a:r>
            <a:r>
              <a:rPr lang="ru-RU" sz="1400" dirty="0" smtClean="0"/>
              <a:t>1914</a:t>
            </a:r>
            <a:endParaRPr lang="ru-RU" sz="1400" dirty="0"/>
          </a:p>
        </p:txBody>
      </p:sp>
      <p:pic>
        <p:nvPicPr>
          <p:cNvPr id="23558" name="Picture 6" descr="File:Diemer-Luftkamp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2656"/>
            <a:ext cx="3131840" cy="313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4048" y="3573016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Воздушный бой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146250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 smtClean="0"/>
              <a:t>В Первой мировой войне, которая продолжалась с 1914 по 1918 год приняли участие 22 государства. В ходе войны погибли более 17 миллионов человек.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tdata.ru/u29/photoD4E6/2075807643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469138" cy="479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smtClean="0"/>
              <a:t>Интернет </a:t>
            </a:r>
            <a:r>
              <a:rPr lang="ru-RU" b="1" smtClean="0"/>
              <a:t>- ресурсы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126876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мировая война -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Википедия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51520" y="1700808"/>
            <a:ext cx="9036496" cy="4539918"/>
            <a:chOff x="323528" y="1700808"/>
            <a:chExt cx="8964488" cy="385048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11560" y="3501008"/>
              <a:ext cx="7848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 </a:t>
              </a:r>
              <a:r>
                <a:rPr lang="en-US" dirty="0" smtClean="0"/>
                <a:t>http://upload.wikimedia.org/wikipedia/commons/1/17/Wernerprokla.jpg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5536" y="3861048"/>
              <a:ext cx="63367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     </a:t>
              </a:r>
              <a:r>
                <a:rPr lang="en-US" dirty="0" smtClean="0"/>
                <a:t>http://upload.wikimedia.org/wikipedia/commons/thumb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11560" y="4221088"/>
              <a:ext cx="86764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 </a:t>
              </a:r>
              <a:r>
                <a:rPr lang="en-US" dirty="0" smtClean="0"/>
                <a:t>http://upload.wikimedia.org/wikipedia/commons/thumb/c/c9/Gavrila_Princip.jpg/150px-Gavrila_Princip.jpg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3528" y="4869160"/>
              <a:ext cx="56886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       </a:t>
              </a:r>
              <a:r>
                <a:rPr lang="en-US" dirty="0" smtClean="0"/>
                <a:t>http://upload.wikimedia.org/wikipedia/comm</a:t>
              </a:r>
              <a:r>
                <a:rPr lang="ru-RU" dirty="0" smtClean="0"/>
                <a:t>...</a:t>
              </a:r>
              <a:endParaRPr lang="ru-RU" dirty="0"/>
            </a:p>
          </p:txBody>
        </p:sp>
        <p:sp>
          <p:nvSpPr>
            <p:cNvPr id="9" name="Содержимое 2"/>
            <p:cNvSpPr txBox="1">
              <a:spLocks/>
            </p:cNvSpPr>
            <p:nvPr/>
          </p:nvSpPr>
          <p:spPr>
            <a:xfrm>
              <a:off x="611560" y="3140968"/>
              <a:ext cx="8229600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ru-RU" dirty="0" smtClean="0"/>
                <a:t> </a:t>
              </a:r>
              <a:r>
                <a:rPr lang="en-US" dirty="0" smtClean="0"/>
                <a:t>http://upload.wikimedia.org/wikipedia/commons/thumb/3/34/Australian_infantry</a:t>
              </a:r>
              <a:r>
                <a:rPr lang="ru-RU" dirty="0" smtClean="0"/>
                <a:t>...</a:t>
              </a:r>
              <a:endParaRPr kumimoji="0" lang="ru-RU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0699" y="5181958"/>
              <a:ext cx="48965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http://upload.wikimedia.org/wikipedia/comm</a:t>
              </a:r>
              <a:r>
                <a:rPr lang="ru-RU" dirty="0" smtClean="0"/>
                <a:t>...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1560" y="2780928"/>
              <a:ext cx="73448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 </a:t>
              </a:r>
              <a:r>
                <a:rPr lang="en-US" dirty="0" smtClean="0"/>
                <a:t>http://upload.wikimedia.org/wikipedia/ru</a:t>
              </a:r>
              <a:r>
                <a:rPr lang="ru-RU" dirty="0" smtClean="0"/>
                <a:t>...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1560" y="2420888"/>
              <a:ext cx="7848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 </a:t>
              </a:r>
              <a:r>
                <a:rPr lang="en-US" dirty="0" smtClean="0"/>
                <a:t>http://upload.wikimedia.org/wikipedia/commons/thumb</a:t>
              </a:r>
              <a:r>
                <a:rPr lang="ru-RU" dirty="0" smtClean="0"/>
                <a:t>...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39552" y="1700808"/>
              <a:ext cx="82089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  </a:t>
              </a:r>
              <a:r>
                <a:rPr lang="en-US" dirty="0" smtClean="0"/>
                <a:t>http://commons.wikimedia.org/wiki/File</a:t>
              </a:r>
              <a:r>
                <a:rPr lang="ru-RU" dirty="0" smtClean="0"/>
                <a:t>...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2060848"/>
              <a:ext cx="81369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  </a:t>
              </a:r>
              <a:r>
                <a:rPr lang="en-US" dirty="0" smtClean="0"/>
                <a:t>http://ru.wikipedia.org/wiki/</a:t>
              </a:r>
              <a:r>
                <a:rPr lang="ru-RU" dirty="0" smtClean="0"/>
                <a:t>...</a:t>
              </a:r>
              <a:endParaRPr lang="ru-RU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11560" y="623731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https://www.google.ru/url?</a:t>
            </a:r>
            <a:r>
              <a:rPr lang="ru-RU" dirty="0" smtClean="0"/>
              <a:t>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b="1" dirty="0" smtClean="0"/>
              <a:t>ПЕРВАЯ МИРОВАЯ ВОЙНА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1914-1918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ruvek.ru/media/photo/I_mirovaya/I-mirovaya_3_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73777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Предпосылки конфликта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i="1" dirty="0" smtClean="0"/>
              <a:t>        Задолго до войны в  Европе нарастали противоречия между великими державами: Германией, Австро – Венгрией, Францией, Великобританией и Россией.</a:t>
            </a:r>
          </a:p>
          <a:p>
            <a:pPr algn="just">
              <a:buNone/>
            </a:pPr>
            <a:endParaRPr lang="ru-RU" sz="2800" i="1" dirty="0" smtClean="0"/>
          </a:p>
          <a:p>
            <a:pPr algn="just">
              <a:buNone/>
            </a:pPr>
            <a:endParaRPr lang="ru-RU" sz="2800" i="1" dirty="0" smtClean="0"/>
          </a:p>
          <a:p>
            <a:pPr algn="just">
              <a:buNone/>
            </a:pPr>
            <a:endParaRPr lang="ru-RU" sz="2800" i="1" dirty="0" smtClean="0"/>
          </a:p>
          <a:p>
            <a:pPr algn="just">
              <a:buNone/>
            </a:pPr>
            <a:endParaRPr lang="ru-RU" sz="2800" i="1" dirty="0" smtClean="0"/>
          </a:p>
          <a:p>
            <a:pPr algn="just">
              <a:buNone/>
            </a:pPr>
            <a:endParaRPr lang="ru-RU" sz="2800" i="1" dirty="0" smtClean="0"/>
          </a:p>
        </p:txBody>
      </p:sp>
      <p:pic>
        <p:nvPicPr>
          <p:cNvPr id="4102" name="Picture 6" descr="File:Wernerprok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4680520" cy="346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Участники конфликта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/>
          <a:lstStyle/>
          <a:p>
            <a:pPr algn="just">
              <a:buNone/>
            </a:pPr>
            <a:r>
              <a:rPr lang="ru-RU" sz="2800" i="1" dirty="0" smtClean="0"/>
              <a:t>        Эти страны стремились к политическому и экономическому господству на европейском континенте. Боясь потерять своё влияние, раздираемые внутренними конфликтами, государства вступали в политические союзы: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 Антанта:      </a:t>
            </a:r>
            <a:r>
              <a:rPr lang="ru-RU" sz="2800" i="1" dirty="0" smtClean="0"/>
              <a:t>                                    </a:t>
            </a:r>
            <a:r>
              <a:rPr lang="ru-RU" sz="2800" b="1" i="1" dirty="0" smtClean="0">
                <a:solidFill>
                  <a:srgbClr val="00B050"/>
                </a:solidFill>
              </a:rPr>
              <a:t>Четверной союз:</a:t>
            </a:r>
          </a:p>
          <a:p>
            <a:pPr algn="just">
              <a:buNone/>
            </a:pPr>
            <a:r>
              <a:rPr lang="ru-RU" sz="2800" i="1" dirty="0" smtClean="0"/>
              <a:t>          Россия                                                     Германия</a:t>
            </a:r>
          </a:p>
          <a:p>
            <a:pPr algn="just">
              <a:buNone/>
            </a:pPr>
            <a:r>
              <a:rPr lang="ru-RU" sz="2800" i="1" dirty="0" smtClean="0"/>
              <a:t>        Франция                                             Австро-Венгрия</a:t>
            </a:r>
          </a:p>
          <a:p>
            <a:pPr algn="just">
              <a:buNone/>
            </a:pPr>
            <a:r>
              <a:rPr lang="ru-RU" sz="2800" i="1" dirty="0" smtClean="0"/>
              <a:t>   Великобритания                               Османская империя</a:t>
            </a:r>
          </a:p>
          <a:p>
            <a:pPr algn="just">
              <a:buNone/>
            </a:pPr>
            <a:r>
              <a:rPr lang="ru-RU" sz="2800" i="1" dirty="0" smtClean="0"/>
              <a:t>                                                                          Болгария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Повод к войне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i="1" dirty="0" smtClean="0"/>
              <a:t>         Поводом к войне послужило убийство австрийского герцога Франца Фердинанда сербским террористом Гаврилой Принципом. Австрия пригрозила начать войну против Сербии, если та не согласится перейти под её  </a:t>
            </a:r>
          </a:p>
          <a:p>
            <a:pPr algn="just">
              <a:buNone/>
            </a:pPr>
            <a:r>
              <a:rPr lang="ru-RU" sz="2800" i="1" dirty="0" smtClean="0"/>
              <a:t>у                            управление. Сербия        </a:t>
            </a:r>
          </a:p>
          <a:p>
            <a:pPr algn="just">
              <a:buNone/>
            </a:pPr>
            <a:r>
              <a:rPr lang="ru-RU" sz="2800" i="1" dirty="0" smtClean="0"/>
              <a:t> о                           ответила отказом.</a:t>
            </a:r>
            <a:endParaRPr lang="ru-RU" sz="2800" i="1" dirty="0"/>
          </a:p>
        </p:txBody>
      </p:sp>
      <p:pic>
        <p:nvPicPr>
          <p:cNvPr id="2050" name="Picture 2" descr="File:Франц Фердинанд и Соф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94957"/>
            <a:ext cx="1996083" cy="306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upload.wikimedia.org/wikipedia/commons/thumb/c/c9/Gavrila_Princip.jpg/150px-Gavrila_Princ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943350"/>
            <a:ext cx="1584176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k.ya1.ru/uploads/posts/2010-05/thumbs/1274028923_ww1_191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3706" b="16804"/>
          <a:stretch>
            <a:fillRect/>
          </a:stretch>
        </p:blipFill>
        <p:spPr bwMode="auto">
          <a:xfrm>
            <a:off x="0" y="0"/>
            <a:ext cx="8690892" cy="68580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5796136" y="5157192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0152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28 июля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139952" y="2564904"/>
            <a:ext cx="21602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39552" y="4077072"/>
            <a:ext cx="194421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1600" y="42210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hlinkClick r:id="rId4" tooltip="3 августа"/>
              </a:rPr>
              <a:t>3 августа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331640" y="2924944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9168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3 августа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292080" y="3573016"/>
            <a:ext cx="24482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80112" y="3717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hlinkClick r:id="rId5" tooltip="6 августа"/>
              </a:rPr>
              <a:t>6 августа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Начало первой мировой войны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2132856"/>
            <a:ext cx="105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28 июля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720" y="249289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ГЕРМАНСКАЯ ИМПЕРИЯ</a:t>
            </a:r>
            <a:endParaRPr lang="ru-RU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55976" y="443711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АВСТРО _ ВЕНГРИЯ</a:t>
            </a:r>
            <a:endParaRPr lang="ru-RU" sz="120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179512" y="4437112"/>
            <a:ext cx="360040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4365104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ФРАНЦИЯ</a:t>
            </a:r>
            <a:endParaRPr lang="ru-RU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44208" y="184482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РОССИЙСКАЯ    ИМПЕРИЯ</a:t>
            </a:r>
            <a:endParaRPr lang="ru-RU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55776" y="616530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КОР. ИТАЛИИ</a:t>
            </a:r>
            <a:endParaRPr lang="ru-RU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44208" y="623731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КОР. БОЛГАРИИ</a:t>
            </a:r>
            <a:endParaRPr lang="ru-RU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5576" y="256490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БЕЛЬГИЯ</a:t>
            </a:r>
            <a:endParaRPr lang="ru-RU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876256" y="52292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КОР. РУМЫНИЯ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Роль России </a:t>
            </a:r>
            <a:br>
              <a:rPr lang="ru-RU" b="1" dirty="0" smtClean="0"/>
            </a:br>
            <a:r>
              <a:rPr lang="ru-RU" b="1" dirty="0" smtClean="0"/>
              <a:t>в войне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852936"/>
            <a:ext cx="4716016" cy="6480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/>
              <a:t>Николай II объявляет войну Германии с балкона Зимнего дворца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9460" name="Picture 4" descr="File:Nicholas II declaring war on Germany from the balcony of the Winter Palace.jpeg"/>
          <p:cNvPicPr>
            <a:picLocks noChangeAspect="1" noChangeArrowheads="1"/>
          </p:cNvPicPr>
          <p:nvPr/>
        </p:nvPicPr>
        <p:blipFill>
          <a:blip r:embed="rId2" cstate="print"/>
          <a:srcRect b="12371"/>
          <a:stretch>
            <a:fillRect/>
          </a:stretch>
        </p:blipFill>
        <p:spPr bwMode="auto">
          <a:xfrm>
            <a:off x="4414471" y="260648"/>
            <a:ext cx="4478009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371703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/>
              <a:t>В военные действия Россия вступила 4 августа 1914 года,  начав наступление на Восточную Пруссию. Первые наступательные сражения были вполне удачными, однако,  к концу года русская армия начала ощущать признаки кризиса снабжения боеприпасами. Как следствие потеря боевого духа и ряд поражений.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i="1" dirty="0" smtClean="0"/>
              <a:t>          К итогу 1915 года  Россия, невзирая на большие потери в территории и в живой силе, полностью сохранила способность продолжать войну. Кроме того, к концу Великого отступления в России был преодолён кризис военного снабжения, и ситуация с артиллерией и снарядами для неё к концу года нормализовалась. </a:t>
            </a:r>
          </a:p>
          <a:p>
            <a:endParaRPr lang="ru-RU" dirty="0"/>
          </a:p>
        </p:txBody>
      </p:sp>
      <p:pic>
        <p:nvPicPr>
          <p:cNvPr id="21506" name="Picture 2" descr="File:Маскировка позиции пулемё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587552" cy="247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upload.wikimedia.org/wikipedia/commons/thumb/1/1d/RussischeHaubizeWeltkrieg1.jpg/250px-RussischeHaubizeWeltkrieg1.jpg"/>
          <p:cNvPicPr>
            <a:picLocks noChangeAspect="1" noChangeArrowheads="1"/>
          </p:cNvPicPr>
          <p:nvPr/>
        </p:nvPicPr>
        <p:blipFill>
          <a:blip r:embed="rId3" cstate="print"/>
          <a:srcRect b="13601"/>
          <a:stretch>
            <a:fillRect/>
          </a:stretch>
        </p:blipFill>
        <p:spPr bwMode="auto">
          <a:xfrm>
            <a:off x="4932040" y="3501008"/>
            <a:ext cx="357187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623731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Маскировка позиции пулемёта. 1915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616530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Русская 122-мм гаубица ведёт огонь на германском фронте. 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59375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  </a:t>
            </a:r>
            <a:r>
              <a:rPr lang="ru-RU" sz="2800" i="1" dirty="0" smtClean="0"/>
              <a:t>Военная компания 1916 года продемонстрировала перевес сил России и её союзников.  К концу 1916 года обе стороны потеряли убитыми 6 </a:t>
            </a:r>
            <a:r>
              <a:rPr lang="ru-RU" sz="2800" i="1" dirty="0" err="1" smtClean="0"/>
              <a:t>млн</a:t>
            </a:r>
            <a:r>
              <a:rPr lang="ru-RU" sz="2800" i="1" dirty="0" smtClean="0"/>
              <a:t> человек, около 10 </a:t>
            </a:r>
            <a:r>
              <a:rPr lang="ru-RU" sz="2800" i="1" dirty="0" err="1" smtClean="0"/>
              <a:t>млн</a:t>
            </a:r>
            <a:r>
              <a:rPr lang="ru-RU" sz="2800" i="1" dirty="0" smtClean="0"/>
              <a:t> было ранено. В ноябре — декабре 1916 года Германия и её союзники предложили мир, но Антанта отклонила предложение.</a:t>
            </a:r>
          </a:p>
          <a:p>
            <a:endParaRPr lang="ru-RU" dirty="0"/>
          </a:p>
        </p:txBody>
      </p:sp>
      <p:pic>
        <p:nvPicPr>
          <p:cNvPr id="1026" name="Picture 2" descr="File:British infantry Morval 25 September 19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61" b="5988"/>
          <a:stretch>
            <a:fillRect/>
          </a:stretch>
        </p:blipFill>
        <p:spPr bwMode="auto">
          <a:xfrm>
            <a:off x="395536" y="3789040"/>
            <a:ext cx="41764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623731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Наступление британской пехоты</a:t>
            </a:r>
            <a:endParaRPr lang="ru-RU" sz="1400" dirty="0"/>
          </a:p>
        </p:txBody>
      </p:sp>
      <p:pic>
        <p:nvPicPr>
          <p:cNvPr id="1028" name="Picture 4" descr="File:Hochseeflotte 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4184114" cy="233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20072" y="616530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Сражения велись и на море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549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ПЕРВАЯ МИРОВАЯ ВОЙНА</vt:lpstr>
      <vt:lpstr>ПЕРВАЯ МИРОВАЯ ВОЙНА 1914-1918</vt:lpstr>
      <vt:lpstr>Предпосылки конфликта</vt:lpstr>
      <vt:lpstr>Участники конфликта</vt:lpstr>
      <vt:lpstr>Повод к войне</vt:lpstr>
      <vt:lpstr>Слайд 6</vt:lpstr>
      <vt:lpstr>Роль России  в войне </vt:lpstr>
      <vt:lpstr>Слайд 8</vt:lpstr>
      <vt:lpstr>Слайд 9</vt:lpstr>
      <vt:lpstr>Слайд 10</vt:lpstr>
      <vt:lpstr>Итоги Первой мировой войны</vt:lpstr>
      <vt:lpstr>Итоги Первой мировой войны</vt:lpstr>
      <vt:lpstr>Слайд 13</vt:lpstr>
      <vt:lpstr>В Первой мировой войне, которая продолжалась с 1914 по 1918 год приняли участие 22 государства. В ходе войны погибли более 17 миллионов человек.</vt:lpstr>
      <vt:lpstr>Спасибо за внимание!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dcterms:created xsi:type="dcterms:W3CDTF">2014-03-27T13:01:58Z</dcterms:created>
  <dcterms:modified xsi:type="dcterms:W3CDTF">2014-07-29T05:10:14Z</dcterms:modified>
</cp:coreProperties>
</file>