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4" r:id="rId3"/>
    <p:sldId id="257" r:id="rId4"/>
    <p:sldId id="258" r:id="rId5"/>
    <p:sldId id="263" r:id="rId6"/>
    <p:sldId id="264" r:id="rId7"/>
    <p:sldId id="277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D2611"/>
    <a:srgbClr val="873717"/>
    <a:srgbClr val="752B29"/>
    <a:srgbClr val="973735"/>
    <a:srgbClr val="AD403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9" autoAdjust="0"/>
    <p:restoredTop sz="94574" autoAdjust="0"/>
  </p:normalViewPr>
  <p:slideViewPr>
    <p:cSldViewPr>
      <p:cViewPr varScale="1">
        <p:scale>
          <a:sx n="51" d="100"/>
          <a:sy n="51" d="100"/>
        </p:scale>
        <p:origin x="-1195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7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41E68-3AFC-4956-9D06-01B4DD0006A7}" type="datetimeFigureOut">
              <a:rPr lang="ru-RU"/>
              <a:pPr>
                <a:defRPr/>
              </a:pPr>
              <a:t>31.05.2014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E8C2C-C95C-4DD5-9DA2-180E29F2B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A36D7-A8DC-4D4B-BAB5-FA80D2C4BAFA}" type="datetimeFigureOut">
              <a:rPr lang="ru-RU"/>
              <a:pPr>
                <a:defRPr/>
              </a:pPr>
              <a:t>31.05.2014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C8273-5C9A-4BFD-88BC-C4E95E29AB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C0D5D-3993-4248-AC54-1D86A1DF73F9}" type="datetimeFigureOut">
              <a:rPr lang="ru-RU"/>
              <a:pPr>
                <a:defRPr/>
              </a:pPr>
              <a:t>31.05.2014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B6212-ACA3-44FE-B12E-7FAAEB5BF5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71FD9-EEED-49D1-9988-39C6218CB765}" type="datetimeFigureOut">
              <a:rPr lang="ru-RU"/>
              <a:pPr>
                <a:defRPr/>
              </a:pPr>
              <a:t>31.05.2014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C5C5-08E5-4CC2-999A-D60229769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5326C-7CB0-44A5-9D55-F5D53BF90752}" type="datetimeFigureOut">
              <a:rPr lang="ru-RU"/>
              <a:pPr>
                <a:defRPr/>
              </a:pPr>
              <a:t>31.05.2014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F5A84-86BC-4A60-A31E-3C08715B87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5CD5C-6094-4F19-9885-DCAB1D188F97}" type="datetimeFigureOut">
              <a:rPr lang="ru-RU"/>
              <a:pPr>
                <a:defRPr/>
              </a:pPr>
              <a:t>31.05.2014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8C605-D522-4BF6-9C68-2F86EAA479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077C0-B173-456B-ADD8-54E54130F7A7}" type="datetimeFigureOut">
              <a:rPr lang="ru-RU"/>
              <a:pPr>
                <a:defRPr/>
              </a:pPr>
              <a:t>31.05.2014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E0BBB-0DEF-498E-A925-258443F7AD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43ABD-2A40-48BA-B91C-FA1006F5E8F3}" type="datetimeFigureOut">
              <a:rPr lang="ru-RU"/>
              <a:pPr>
                <a:defRPr/>
              </a:pPr>
              <a:t>31.05.2014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0A3E4-68C5-43B0-8F5C-EE01E783C1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75291-C7B1-4D1C-ADAB-FDBDB5E98594}" type="datetimeFigureOut">
              <a:rPr lang="ru-RU"/>
              <a:pPr>
                <a:defRPr/>
              </a:pPr>
              <a:t>31.05.2014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BAA5A-C47A-4F28-B53F-2F24F7FAB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054BE-3DC4-4E31-BB59-3200D1B731F7}" type="datetimeFigureOut">
              <a:rPr lang="ru-RU"/>
              <a:pPr>
                <a:defRPr/>
              </a:pPr>
              <a:t>31.05.2014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691B6-0695-41F3-877C-75D325BAA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EE392-CCC7-4F73-A178-50EBB4AEDB2B}" type="datetimeFigureOut">
              <a:rPr lang="ru-RU"/>
              <a:pPr>
                <a:defRPr/>
              </a:pPr>
              <a:t>31.05.2014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24874-AEBA-4386-890F-0D0954AB0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BC6A5E-DB38-4488-A212-A24CC807E9FE}" type="datetimeFigureOut">
              <a:rPr lang="ru-RU"/>
              <a:pPr>
                <a:defRPr/>
              </a:pPr>
              <a:t>31.05.2014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152B29-7205-42E6-B934-EAB5D241C9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4.xls"/><Relationship Id="rId5" Type="http://schemas.openxmlformats.org/officeDocument/2006/relationships/oleObject" Target="../embeddings/_____Microsoft_Office_Excel_97-20033.xls"/><Relationship Id="rId4" Type="http://schemas.openxmlformats.org/officeDocument/2006/relationships/oleObject" Target="../embeddings/_____Microsoft_Office_Excel_97-2003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683841"/>
            <a:ext cx="9144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 sz="4400" b="1" dirty="0">
              <a:ea typeface="Times New Roman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ea typeface="Times New Roman" pitchFamily="18" charset="0"/>
                <a:cs typeface="Arial" pitchFamily="34" charset="0"/>
              </a:rPr>
              <a:t>Формирование умений школьников использовать приобретенные знания </a:t>
            </a:r>
          </a:p>
          <a:p>
            <a:pPr algn="ctr" eaLnBrk="0" hangingPunct="0">
              <a:defRPr/>
            </a:pP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ea typeface="Times New Roman" pitchFamily="18" charset="0"/>
                <a:cs typeface="Arial" pitchFamily="34" charset="0"/>
              </a:rPr>
              <a:t>в практической деятельности</a:t>
            </a: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Arial" pitchFamily="34" charset="0"/>
              </a:rPr>
              <a:t> </a:t>
            </a: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571500" y="404813"/>
            <a:ext cx="8143875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8D2611"/>
                </a:solidFill>
                <a:latin typeface="Times New Roman" pitchFamily="18" charset="0"/>
              </a:rPr>
              <a:t>Без цели нет деятельности,</a:t>
            </a:r>
          </a:p>
          <a:p>
            <a:pPr algn="ctr"/>
            <a:r>
              <a:rPr lang="ru-RU" sz="2800" b="1" i="1">
                <a:solidFill>
                  <a:srgbClr val="8D2611"/>
                </a:solidFill>
                <a:latin typeface="Times New Roman" pitchFamily="18" charset="0"/>
              </a:rPr>
              <a:t>без интересов нет цели, </a:t>
            </a:r>
          </a:p>
          <a:p>
            <a:pPr algn="r"/>
            <a:r>
              <a:rPr lang="ru-RU" sz="2800" b="1" i="1">
                <a:solidFill>
                  <a:srgbClr val="8D2611"/>
                </a:solidFill>
                <a:latin typeface="Times New Roman" pitchFamily="18" charset="0"/>
              </a:rPr>
              <a:t>а без деятельности нет жизни</a:t>
            </a:r>
          </a:p>
          <a:p>
            <a:pPr algn="r"/>
            <a:r>
              <a:rPr lang="ru-RU" sz="2800" b="1" i="1">
                <a:solidFill>
                  <a:srgbClr val="8D2611"/>
                </a:solidFill>
                <a:latin typeface="Times New Roman" pitchFamily="18" charset="0"/>
              </a:rPr>
              <a:t> В.Г. Белинский</a:t>
            </a:r>
          </a:p>
          <a:p>
            <a:pPr algn="ctr"/>
            <a:endParaRPr lang="ru-RU" sz="2800" b="1" i="1">
              <a:solidFill>
                <a:srgbClr val="8D261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2"/>
          <p:cNvSpPr>
            <a:spLocks noChangeArrowheads="1"/>
          </p:cNvSpPr>
          <p:nvPr/>
        </p:nvSpPr>
        <p:spPr bwMode="auto">
          <a:xfrm>
            <a:off x="0" y="214313"/>
            <a:ext cx="9144000" cy="594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        </a:t>
            </a:r>
          </a:p>
          <a:p>
            <a:pPr algn="ctr"/>
            <a:r>
              <a:rPr lang="ru-RU" sz="2800" b="1">
                <a:latin typeface="Calibri" pitchFamily="34" charset="0"/>
              </a:rPr>
              <a:t>  </a:t>
            </a:r>
            <a:r>
              <a:rPr lang="ru-RU" sz="3600" b="1">
                <a:latin typeface="Times New Roman" pitchFamily="18" charset="0"/>
              </a:rPr>
              <a:t>Образовательная компетентность</a:t>
            </a:r>
            <a:r>
              <a:rPr lang="ru-RU" sz="3600">
                <a:latin typeface="Times New Roman" pitchFamily="18" charset="0"/>
              </a:rPr>
              <a:t/>
            </a:r>
            <a:br>
              <a:rPr lang="ru-RU" sz="3600">
                <a:latin typeface="Times New Roman" pitchFamily="18" charset="0"/>
              </a:rPr>
            </a:br>
            <a:endParaRPr lang="ru-RU" sz="3600">
              <a:latin typeface="Times New Roman" pitchFamily="18" charset="0"/>
            </a:endParaRPr>
          </a:p>
          <a:p>
            <a:pPr algn="ctr"/>
            <a:r>
              <a:rPr lang="ru-RU" sz="3200" b="1">
                <a:solidFill>
                  <a:srgbClr val="8D2611"/>
                </a:solidFill>
                <a:latin typeface="Times New Roman" pitchFamily="18" charset="0"/>
              </a:rPr>
              <a:t>КЛЮЧЕВЫЕ КОМПЕТЕНЦИИ</a:t>
            </a:r>
          </a:p>
          <a:p>
            <a:pPr algn="ctr"/>
            <a:endParaRPr lang="ru-RU" sz="3200" b="1">
              <a:solidFill>
                <a:srgbClr val="8D2611"/>
              </a:solidFill>
              <a:latin typeface="Times New Roman" pitchFamily="18" charset="0"/>
            </a:endParaRPr>
          </a:p>
          <a:p>
            <a:r>
              <a:rPr lang="ru-RU" sz="3200">
                <a:latin typeface="Calibri" pitchFamily="34" charset="0"/>
              </a:rPr>
              <a:t>                                    - учебно-познавательные </a:t>
            </a:r>
          </a:p>
          <a:p>
            <a:r>
              <a:rPr lang="ru-RU" sz="3200">
                <a:latin typeface="Calibri" pitchFamily="34" charset="0"/>
              </a:rPr>
              <a:t>                                    - ценностно-смысловые </a:t>
            </a:r>
          </a:p>
          <a:p>
            <a:r>
              <a:rPr lang="ru-RU" sz="3200">
                <a:latin typeface="Calibri" pitchFamily="34" charset="0"/>
              </a:rPr>
              <a:t>                                    - коммуникативные </a:t>
            </a:r>
          </a:p>
          <a:p>
            <a:r>
              <a:rPr lang="ru-RU" sz="3200">
                <a:latin typeface="Calibri" pitchFamily="34" charset="0"/>
              </a:rPr>
              <a:t>                                    - информационные </a:t>
            </a:r>
          </a:p>
          <a:p>
            <a:r>
              <a:rPr lang="ru-RU" sz="3200">
                <a:latin typeface="Calibri" pitchFamily="34" charset="0"/>
              </a:rPr>
              <a:t>                                    - социальные </a:t>
            </a:r>
          </a:p>
          <a:p>
            <a:r>
              <a:rPr lang="ru-RU" sz="3200">
                <a:latin typeface="Calibri" pitchFamily="34" charset="0"/>
              </a:rPr>
              <a:t>                                    - здоровьесберегающие</a:t>
            </a:r>
          </a:p>
          <a:p>
            <a:endParaRPr lang="ru-RU" sz="3200">
              <a:latin typeface="Calibri" pitchFamily="34" charset="0"/>
            </a:endParaRPr>
          </a:p>
        </p:txBody>
      </p:sp>
      <p:pic>
        <p:nvPicPr>
          <p:cNvPr id="4099" name="Picture 2" descr="http://cs5922.userapi.com/u102201404/122337234/y_7c15c3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573463"/>
            <a:ext cx="3251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285750" y="-1022350"/>
            <a:ext cx="8643938" cy="520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altLang="zh-CN" sz="2400" b="1">
              <a:latin typeface="Times New Roman" pitchFamily="18" charset="0"/>
              <a:cs typeface="Arial" pitchFamily="34" charset="0"/>
            </a:endParaRPr>
          </a:p>
          <a:p>
            <a:pPr algn="ctr"/>
            <a:endParaRPr lang="ru-RU" altLang="zh-CN" sz="2400" b="1">
              <a:latin typeface="Times New Roman" pitchFamily="18" charset="0"/>
              <a:cs typeface="Arial" pitchFamily="34" charset="0"/>
            </a:endParaRPr>
          </a:p>
          <a:p>
            <a:pPr algn="ctr"/>
            <a:endParaRPr lang="ru-RU" altLang="zh-CN" sz="2400" b="1">
              <a:latin typeface="Times New Roman" pitchFamily="18" charset="0"/>
              <a:cs typeface="Arial" pitchFamily="34" charset="0"/>
            </a:endParaRPr>
          </a:p>
          <a:p>
            <a:pPr algn="ctr"/>
            <a:r>
              <a:rPr lang="ru-RU" altLang="zh-CN" sz="2400" b="1">
                <a:latin typeface="Times New Roman" pitchFamily="18" charset="0"/>
                <a:ea typeface="Times New Roman" pitchFamily="18" charset="0"/>
                <a:cs typeface="Arial" pitchFamily="34" charset="0"/>
              </a:rPr>
              <a:t>4 класс</a:t>
            </a:r>
            <a:endParaRPr lang="ru-RU" altLang="zh-CN" sz="2400">
              <a:latin typeface="Times New Roman" pitchFamily="18" charset="0"/>
              <a:cs typeface="Arial" pitchFamily="34" charset="0"/>
            </a:endParaRPr>
          </a:p>
          <a:p>
            <a:pPr algn="ctr" eaLnBrk="0" hangingPunct="0"/>
            <a:r>
              <a:rPr lang="ru-RU" altLang="zh-CN" sz="2400" b="1">
                <a:latin typeface="Times New Roman" pitchFamily="18" charset="0"/>
                <a:ea typeface="Times New Roman" pitchFamily="18" charset="0"/>
                <a:cs typeface="Arial" pitchFamily="34" charset="0"/>
              </a:rPr>
              <a:t>УМК «Школа России»</a:t>
            </a:r>
            <a:endParaRPr lang="ru-RU" altLang="zh-CN" sz="2400">
              <a:latin typeface="Times New Roman" pitchFamily="18" charset="0"/>
              <a:cs typeface="Arial" pitchFamily="34" charset="0"/>
            </a:endParaRPr>
          </a:p>
          <a:p>
            <a:pPr algn="ctr" eaLnBrk="0" hangingPunct="0"/>
            <a:r>
              <a:rPr lang="ru-RU" altLang="zh-CN" sz="2400" b="1">
                <a:latin typeface="Times New Roman" pitchFamily="18" charset="0"/>
                <a:ea typeface="Times New Roman" pitchFamily="18" charset="0"/>
                <a:cs typeface="Arial" pitchFamily="34" charset="0"/>
              </a:rPr>
              <a:t>Математика</a:t>
            </a:r>
            <a:endParaRPr lang="ru-RU" altLang="zh-CN" sz="2400">
              <a:latin typeface="Times New Roman" pitchFamily="18" charset="0"/>
              <a:cs typeface="Arial" pitchFamily="34" charset="0"/>
            </a:endParaRPr>
          </a:p>
          <a:p>
            <a:pPr algn="ctr" eaLnBrk="0" hangingPunct="0"/>
            <a:r>
              <a:rPr lang="ru-RU" altLang="zh-CN" sz="3200" b="1">
                <a:solidFill>
                  <a:srgbClr val="8D2611"/>
                </a:solidFill>
                <a:ea typeface="Times New Roman" pitchFamily="18" charset="0"/>
                <a:cs typeface="Arial" pitchFamily="34" charset="0"/>
              </a:rPr>
              <a:t>Технологическая карта темы</a:t>
            </a:r>
            <a:endParaRPr lang="ru-RU" altLang="zh-CN" sz="3200" b="1">
              <a:solidFill>
                <a:srgbClr val="8D2611"/>
              </a:solidFill>
              <a:cs typeface="Arial" pitchFamily="34" charset="0"/>
            </a:endParaRPr>
          </a:p>
          <a:p>
            <a:pPr algn="ctr"/>
            <a:r>
              <a:rPr lang="ru-RU" sz="3200" b="1">
                <a:latin typeface="Times New Roman" pitchFamily="18" charset="0"/>
              </a:rPr>
              <a:t>Деление многозначных чисел на числа,</a:t>
            </a:r>
          </a:p>
          <a:p>
            <a:pPr algn="ctr"/>
            <a:r>
              <a:rPr lang="ru-RU" sz="3200" b="1">
                <a:latin typeface="Times New Roman" pitchFamily="18" charset="0"/>
              </a:rPr>
              <a:t>оканчивающиеся нулями</a:t>
            </a:r>
          </a:p>
          <a:p>
            <a:pPr algn="ctr" eaLnBrk="0" hangingPunct="0"/>
            <a:endParaRPr lang="ru-RU" altLang="zh-CN" sz="3200" b="1">
              <a:latin typeface="Times New Roman" pitchFamily="18" charset="0"/>
            </a:endParaRPr>
          </a:p>
          <a:p>
            <a:pPr algn="ctr" eaLnBrk="0" hangingPunct="0"/>
            <a:endParaRPr lang="ru-RU" altLang="zh-CN" sz="3200" b="1">
              <a:latin typeface="Times New Roman" pitchFamily="18" charset="0"/>
            </a:endParaRPr>
          </a:p>
          <a:p>
            <a:pPr algn="ctr" eaLnBrk="0" hangingPunct="0"/>
            <a:endParaRPr lang="ru-RU" altLang="zh-CN" sz="3200" b="1">
              <a:solidFill>
                <a:srgbClr val="8D2611"/>
              </a:solidFill>
              <a:latin typeface="Times New Roman" pitchFamily="18" charset="0"/>
            </a:endParaRPr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857250" y="3714750"/>
            <a:ext cx="785812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8D2611"/>
                </a:solidFill>
                <a:latin typeface="Times New Roman" pitchFamily="18" charset="0"/>
                <a:cs typeface="Times New Roman" pitchFamily="18" charset="0"/>
              </a:rPr>
              <a:t>Творческая группа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Л. А. Александрова, учитель начальных классов школы №270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Е.В. Зыкова, учитель начальных классов школы № 270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З.В. Ильенкова, учитель начальных классов школы №276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М.В. Мартынова, учитель начальных классов школы №276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Е.В. Привалова, учитель начальных классов школы №289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Л.В. Тимошенкова, учитель начальных классов школы №276</a:t>
            </a:r>
            <a:endParaRPr lang="ru-RU" sz="2000" b="1" i="1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upload.wikimedia.org/wikipedia/commons/thumb/b/bd/ThorHeyerdahl.jpg/200px-ThorHeyerdah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24966"/>
            <a:ext cx="4643470" cy="67330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388" name="Picture 4" descr="http://shkolazhizni.ru/img/content/i43/43517_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357166"/>
            <a:ext cx="3657611" cy="60960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390" name="Picture 6" descr="http://nanoworld88.narod.ru/data/252_files/1253596522_3287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285728"/>
            <a:ext cx="6677428" cy="6572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 descr="b6a4c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596" y="500042"/>
            <a:ext cx="8501160" cy="600079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9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1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8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9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1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4"/>
          <p:cNvSpPr>
            <a:spLocks noChangeArrowheads="1"/>
          </p:cNvSpPr>
          <p:nvPr/>
        </p:nvSpPr>
        <p:spPr bwMode="auto">
          <a:xfrm>
            <a:off x="0" y="357188"/>
            <a:ext cx="8929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171" name="Прямоугольник 12"/>
          <p:cNvSpPr>
            <a:spLocks noChangeArrowheads="1"/>
          </p:cNvSpPr>
          <p:nvPr/>
        </p:nvSpPr>
        <p:spPr bwMode="auto">
          <a:xfrm>
            <a:off x="539750" y="642938"/>
            <a:ext cx="8208963" cy="490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alibri" pitchFamily="34" charset="0"/>
              </a:rPr>
              <a:t>      </a:t>
            </a:r>
            <a:r>
              <a:rPr lang="ru-RU" sz="2800" b="1">
                <a:solidFill>
                  <a:srgbClr val="8D2611"/>
                </a:solidFill>
                <a:latin typeface="Times New Roman" pitchFamily="18" charset="0"/>
              </a:rPr>
              <a:t>УЧЕБНО-ПОЗНАВАТЕЛЬНАЯ ДЕЯТЕЛЬНОСТЬ</a:t>
            </a:r>
          </a:p>
          <a:p>
            <a:endParaRPr lang="ru-RU" sz="2800" b="1">
              <a:solidFill>
                <a:srgbClr val="8D2611"/>
              </a:solidFill>
              <a:latin typeface="Times New Roman" pitchFamily="18" charset="0"/>
            </a:endParaRPr>
          </a:p>
          <a:p>
            <a:endParaRPr lang="ru-RU" sz="2800" b="1">
              <a:solidFill>
                <a:srgbClr val="8D2611"/>
              </a:solidFill>
              <a:latin typeface="Times New Roman" pitchFamily="18" charset="0"/>
            </a:endParaRPr>
          </a:p>
          <a:p>
            <a:pPr algn="ctr"/>
            <a:r>
              <a:rPr lang="ru-RU" sz="2800" b="1">
                <a:latin typeface="Times New Roman" pitchFamily="18" charset="0"/>
              </a:rPr>
              <a:t>Содержательные блоки</a:t>
            </a:r>
          </a:p>
          <a:p>
            <a:endParaRPr lang="ru-RU" sz="2800" b="1">
              <a:latin typeface="Times New Roman" pitchFamily="18" charset="0"/>
            </a:endParaRPr>
          </a:p>
          <a:p>
            <a:r>
              <a:rPr lang="ru-RU" sz="2800" b="1">
                <a:latin typeface="Times New Roman" pitchFamily="18" charset="0"/>
              </a:rPr>
              <a:t> </a:t>
            </a:r>
            <a:r>
              <a:rPr lang="ru-RU" sz="2400" b="1">
                <a:latin typeface="Times New Roman" pitchFamily="18" charset="0"/>
              </a:rPr>
              <a:t>Блок А.  Деление многозначного числа на произведение</a:t>
            </a:r>
          </a:p>
          <a:p>
            <a:r>
              <a:rPr lang="ru-RU" sz="2400" b="1">
                <a:latin typeface="Times New Roman" pitchFamily="18" charset="0"/>
              </a:rPr>
              <a:t> Блок Б.  Письменное деление многозначного числа с</a:t>
            </a:r>
          </a:p>
          <a:p>
            <a:r>
              <a:rPr lang="ru-RU" sz="2400" b="1">
                <a:latin typeface="Times New Roman" pitchFamily="18" charset="0"/>
              </a:rPr>
              <a:t>                остатком на 10, 100, 1000</a:t>
            </a:r>
          </a:p>
          <a:p>
            <a:r>
              <a:rPr lang="ru-RU" sz="2400" b="1">
                <a:latin typeface="Times New Roman" pitchFamily="18" charset="0"/>
              </a:rPr>
              <a:t> Блок В.  Письменное деление многозначного числа на </a:t>
            </a:r>
          </a:p>
          <a:p>
            <a:r>
              <a:rPr lang="ru-RU" sz="2400" b="1">
                <a:latin typeface="Times New Roman" pitchFamily="18" charset="0"/>
              </a:rPr>
              <a:t>                числа, оканчивающиеся нулями</a:t>
            </a:r>
          </a:p>
          <a:p>
            <a:r>
              <a:rPr lang="ru-RU" sz="2400" b="1">
                <a:latin typeface="Times New Roman" pitchFamily="18" charset="0"/>
              </a:rPr>
              <a:t> Блок К.  Диагностика качества освоения темы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571500" y="428625"/>
            <a:ext cx="814387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8D2611"/>
                </a:solidFill>
                <a:latin typeface="Times New Roman" pitchFamily="18" charset="0"/>
              </a:rPr>
              <a:t>УЧЕБНО-ПОЗНАВАТЕЛЬНАЯ ДЕЯТЕЛЬНОСТЬ</a:t>
            </a:r>
          </a:p>
          <a:p>
            <a:pPr algn="ctr"/>
            <a:endParaRPr lang="ru-RU" sz="3200" b="1">
              <a:solidFill>
                <a:srgbClr val="8D2611"/>
              </a:solidFill>
              <a:latin typeface="Times New Roman" pitchFamily="18" charset="0"/>
            </a:endParaRPr>
          </a:p>
          <a:p>
            <a:pPr algn="ctr"/>
            <a:endParaRPr lang="ru-RU" sz="3200" b="1">
              <a:solidFill>
                <a:srgbClr val="8D2611"/>
              </a:solidFill>
              <a:latin typeface="Times New Roman" pitchFamily="18" charset="0"/>
            </a:endParaRPr>
          </a:p>
        </p:txBody>
      </p:sp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785813" y="1484313"/>
            <a:ext cx="8001000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Задание 1 (З)               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взаимопроверкой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Назовите выражение, при делении которого, значение будет с остатком.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1826:10     7200:80     20400:100    67458:1000 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Задание 2 (П)             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с   взаимопроверкой</a:t>
            </a:r>
            <a:endParaRPr lang="ru-RU" sz="2000" b="1" i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 Верно ли, что вычисление выражения 630:90 можно выполнить только одним способом? Обоснуйте своё мнение.</a:t>
            </a:r>
          </a:p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Задание  3  (У)   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Выполните вычисление выражений   810 : 90;   540 : 60  и напишите только ответы.</a:t>
            </a:r>
          </a:p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Диагностическое задание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Вычислите  выражения удобным способом.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 5600:700; 248:40; 970:300; 3850:60</a:t>
            </a:r>
          </a:p>
          <a:p>
            <a:endParaRPr lang="ru-RU" b="1" i="1">
              <a:solidFill>
                <a:srgbClr val="FF0000"/>
              </a:solidFill>
              <a:latin typeface="Times New Roman" pitchFamily="18" charset="0"/>
            </a:endParaRPr>
          </a:p>
          <a:p>
            <a:endParaRPr lang="ru-RU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8196" name="Группа 19"/>
          <p:cNvGrpSpPr>
            <a:grpSpLocks/>
          </p:cNvGrpSpPr>
          <p:nvPr/>
        </p:nvGrpSpPr>
        <p:grpSpPr bwMode="auto">
          <a:xfrm>
            <a:off x="2714625" y="1652588"/>
            <a:ext cx="228600" cy="133350"/>
            <a:chOff x="5357" y="36"/>
            <a:chExt cx="360" cy="211"/>
          </a:xfrm>
        </p:grpSpPr>
        <p:sp>
          <p:nvSpPr>
            <p:cNvPr id="8205" name="Rectangle 17"/>
            <p:cNvSpPr>
              <a:spLocks noChangeArrowheads="1"/>
            </p:cNvSpPr>
            <p:nvPr/>
          </p:nvSpPr>
          <p:spPr bwMode="auto">
            <a:xfrm>
              <a:off x="5357" y="36"/>
              <a:ext cx="360" cy="21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0 60000 65536"/>
                <a:gd name="T10" fmla="*/ 5898240 60000 65536"/>
                <a:gd name="T11" fmla="*/ 1179648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58760" tIns="82440" rIns="158760" bIns="82440"/>
            <a:lstStyle/>
            <a:p>
              <a:endParaRPr lang="ru-RU"/>
            </a:p>
          </p:txBody>
        </p:sp>
        <p:sp>
          <p:nvSpPr>
            <p:cNvPr id="8206" name="Oval 18"/>
            <p:cNvSpPr>
              <a:spLocks noChangeArrowheads="1"/>
            </p:cNvSpPr>
            <p:nvPr/>
          </p:nvSpPr>
          <p:spPr bwMode="auto">
            <a:xfrm>
              <a:off x="5597" y="115"/>
              <a:ext cx="40" cy="3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17694720 60000 65536"/>
                <a:gd name="T25" fmla="*/ 0 60000 65536"/>
                <a:gd name="T26" fmla="*/ 5898240 60000 65536"/>
                <a:gd name="T27" fmla="*/ 11796480 60000 65536"/>
                <a:gd name="T28" fmla="*/ 17694720 60000 65536"/>
                <a:gd name="T29" fmla="*/ 17694720 60000 65536"/>
                <a:gd name="T30" fmla="*/ 17694720 60000 65536"/>
                <a:gd name="T31" fmla="*/ 17694720 60000 65536"/>
                <a:gd name="T32" fmla="*/ 17694720 60000 65536"/>
                <a:gd name="T33" fmla="*/ 17694720 60000 65536"/>
                <a:gd name="T34" fmla="*/ 17694720 60000 65536"/>
                <a:gd name="T35" fmla="*/ 17694720 60000 65536"/>
                <a:gd name="T36" fmla="*/ 3240 w 21600"/>
                <a:gd name="T37" fmla="*/ 3323 h 21600"/>
                <a:gd name="T38" fmla="*/ 18360 w 21600"/>
                <a:gd name="T39" fmla="*/ 18277 h 2160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1600" h="21600">
                  <a:moveTo>
                    <a:pt x="10800" y="0"/>
                  </a:moveTo>
                  <a:lnTo>
                    <a:pt x="10799" y="0"/>
                  </a:lnTo>
                  <a:cubicBezTo>
                    <a:pt x="4835" y="0"/>
                    <a:pt x="0" y="4835"/>
                    <a:pt x="0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lose/>
                </a:path>
              </a:pathLst>
            </a:custGeom>
            <a:solidFill>
              <a:srgbClr val="000000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58760" tIns="82440" rIns="158760" bIns="82440"/>
            <a:lstStyle/>
            <a:p>
              <a:endParaRPr lang="ru-RU"/>
            </a:p>
          </p:txBody>
        </p:sp>
        <p:sp>
          <p:nvSpPr>
            <p:cNvPr id="8207" name="Oval 19"/>
            <p:cNvSpPr>
              <a:spLocks noChangeArrowheads="1"/>
            </p:cNvSpPr>
            <p:nvPr/>
          </p:nvSpPr>
          <p:spPr bwMode="auto">
            <a:xfrm>
              <a:off x="5432" y="115"/>
              <a:ext cx="40" cy="3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17694720 60000 65536"/>
                <a:gd name="T25" fmla="*/ 0 60000 65536"/>
                <a:gd name="T26" fmla="*/ 5898240 60000 65536"/>
                <a:gd name="T27" fmla="*/ 11796480 60000 65536"/>
                <a:gd name="T28" fmla="*/ 17694720 60000 65536"/>
                <a:gd name="T29" fmla="*/ 17694720 60000 65536"/>
                <a:gd name="T30" fmla="*/ 17694720 60000 65536"/>
                <a:gd name="T31" fmla="*/ 17694720 60000 65536"/>
                <a:gd name="T32" fmla="*/ 17694720 60000 65536"/>
                <a:gd name="T33" fmla="*/ 17694720 60000 65536"/>
                <a:gd name="T34" fmla="*/ 17694720 60000 65536"/>
                <a:gd name="T35" fmla="*/ 17694720 60000 65536"/>
                <a:gd name="T36" fmla="*/ 3240 w 21600"/>
                <a:gd name="T37" fmla="*/ 3411 h 21600"/>
                <a:gd name="T38" fmla="*/ 18360 w 21600"/>
                <a:gd name="T39" fmla="*/ 18189 h 2160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1600" h="21600">
                  <a:moveTo>
                    <a:pt x="10800" y="0"/>
                  </a:moveTo>
                  <a:lnTo>
                    <a:pt x="10799" y="0"/>
                  </a:lnTo>
                  <a:cubicBezTo>
                    <a:pt x="4835" y="0"/>
                    <a:pt x="0" y="4835"/>
                    <a:pt x="0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lose/>
                </a:path>
              </a:pathLst>
            </a:custGeom>
            <a:solidFill>
              <a:srgbClr val="000000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58760" tIns="82440" rIns="158760" bIns="82440"/>
            <a:lstStyle/>
            <a:p>
              <a:endParaRPr lang="ru-RU"/>
            </a:p>
          </p:txBody>
        </p:sp>
      </p:grpSp>
      <p:grpSp>
        <p:nvGrpSpPr>
          <p:cNvPr id="8197" name="Группа 19"/>
          <p:cNvGrpSpPr>
            <a:grpSpLocks/>
          </p:cNvGrpSpPr>
          <p:nvPr/>
        </p:nvGrpSpPr>
        <p:grpSpPr bwMode="auto">
          <a:xfrm>
            <a:off x="2714625" y="2786063"/>
            <a:ext cx="228600" cy="133350"/>
            <a:chOff x="5357" y="36"/>
            <a:chExt cx="360" cy="211"/>
          </a:xfrm>
        </p:grpSpPr>
        <p:sp>
          <p:nvSpPr>
            <p:cNvPr id="8202" name="Rectangle 17"/>
            <p:cNvSpPr>
              <a:spLocks noChangeArrowheads="1"/>
            </p:cNvSpPr>
            <p:nvPr/>
          </p:nvSpPr>
          <p:spPr bwMode="auto">
            <a:xfrm>
              <a:off x="5357" y="36"/>
              <a:ext cx="360" cy="21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0 60000 65536"/>
                <a:gd name="T10" fmla="*/ 5898240 60000 65536"/>
                <a:gd name="T11" fmla="*/ 1179648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58760" tIns="82440" rIns="158760" bIns="82440"/>
            <a:lstStyle/>
            <a:p>
              <a:endParaRPr lang="ru-RU"/>
            </a:p>
          </p:txBody>
        </p:sp>
        <p:sp>
          <p:nvSpPr>
            <p:cNvPr id="8203" name="Oval 18"/>
            <p:cNvSpPr>
              <a:spLocks noChangeArrowheads="1"/>
            </p:cNvSpPr>
            <p:nvPr/>
          </p:nvSpPr>
          <p:spPr bwMode="auto">
            <a:xfrm>
              <a:off x="5597" y="115"/>
              <a:ext cx="40" cy="3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17694720 60000 65536"/>
                <a:gd name="T25" fmla="*/ 0 60000 65536"/>
                <a:gd name="T26" fmla="*/ 5898240 60000 65536"/>
                <a:gd name="T27" fmla="*/ 11796480 60000 65536"/>
                <a:gd name="T28" fmla="*/ 17694720 60000 65536"/>
                <a:gd name="T29" fmla="*/ 17694720 60000 65536"/>
                <a:gd name="T30" fmla="*/ 17694720 60000 65536"/>
                <a:gd name="T31" fmla="*/ 17694720 60000 65536"/>
                <a:gd name="T32" fmla="*/ 17694720 60000 65536"/>
                <a:gd name="T33" fmla="*/ 17694720 60000 65536"/>
                <a:gd name="T34" fmla="*/ 17694720 60000 65536"/>
                <a:gd name="T35" fmla="*/ 17694720 60000 65536"/>
                <a:gd name="T36" fmla="*/ 3240 w 21600"/>
                <a:gd name="T37" fmla="*/ 3323 h 21600"/>
                <a:gd name="T38" fmla="*/ 18360 w 21600"/>
                <a:gd name="T39" fmla="*/ 18277 h 2160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1600" h="21600">
                  <a:moveTo>
                    <a:pt x="10800" y="0"/>
                  </a:moveTo>
                  <a:lnTo>
                    <a:pt x="10799" y="0"/>
                  </a:lnTo>
                  <a:cubicBezTo>
                    <a:pt x="4835" y="0"/>
                    <a:pt x="0" y="4835"/>
                    <a:pt x="0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lose/>
                </a:path>
              </a:pathLst>
            </a:custGeom>
            <a:solidFill>
              <a:srgbClr val="000000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58760" tIns="82440" rIns="158760" bIns="82440"/>
            <a:lstStyle/>
            <a:p>
              <a:endParaRPr lang="ru-RU"/>
            </a:p>
          </p:txBody>
        </p:sp>
        <p:sp>
          <p:nvSpPr>
            <p:cNvPr id="8204" name="Oval 19"/>
            <p:cNvSpPr>
              <a:spLocks noChangeArrowheads="1"/>
            </p:cNvSpPr>
            <p:nvPr/>
          </p:nvSpPr>
          <p:spPr bwMode="auto">
            <a:xfrm>
              <a:off x="5432" y="115"/>
              <a:ext cx="40" cy="3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17694720 60000 65536"/>
                <a:gd name="T25" fmla="*/ 0 60000 65536"/>
                <a:gd name="T26" fmla="*/ 5898240 60000 65536"/>
                <a:gd name="T27" fmla="*/ 11796480 60000 65536"/>
                <a:gd name="T28" fmla="*/ 17694720 60000 65536"/>
                <a:gd name="T29" fmla="*/ 17694720 60000 65536"/>
                <a:gd name="T30" fmla="*/ 17694720 60000 65536"/>
                <a:gd name="T31" fmla="*/ 17694720 60000 65536"/>
                <a:gd name="T32" fmla="*/ 17694720 60000 65536"/>
                <a:gd name="T33" fmla="*/ 17694720 60000 65536"/>
                <a:gd name="T34" fmla="*/ 17694720 60000 65536"/>
                <a:gd name="T35" fmla="*/ 17694720 60000 65536"/>
                <a:gd name="T36" fmla="*/ 3240 w 21600"/>
                <a:gd name="T37" fmla="*/ 3411 h 21600"/>
                <a:gd name="T38" fmla="*/ 18360 w 21600"/>
                <a:gd name="T39" fmla="*/ 18189 h 2160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1600" h="21600">
                  <a:moveTo>
                    <a:pt x="10800" y="0"/>
                  </a:moveTo>
                  <a:lnTo>
                    <a:pt x="10799" y="0"/>
                  </a:lnTo>
                  <a:cubicBezTo>
                    <a:pt x="4835" y="0"/>
                    <a:pt x="0" y="4835"/>
                    <a:pt x="0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lose/>
                </a:path>
              </a:pathLst>
            </a:custGeom>
            <a:solidFill>
              <a:srgbClr val="000000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58760" tIns="82440" rIns="158760" bIns="82440"/>
            <a:lstStyle/>
            <a:p>
              <a:endParaRPr lang="ru-RU"/>
            </a:p>
          </p:txBody>
        </p:sp>
      </p:grpSp>
      <p:grpSp>
        <p:nvGrpSpPr>
          <p:cNvPr id="8198" name="Группа 19"/>
          <p:cNvGrpSpPr>
            <a:grpSpLocks/>
          </p:cNvGrpSpPr>
          <p:nvPr/>
        </p:nvGrpSpPr>
        <p:grpSpPr bwMode="auto">
          <a:xfrm>
            <a:off x="2700338" y="4071938"/>
            <a:ext cx="228600" cy="133350"/>
            <a:chOff x="5357" y="36"/>
            <a:chExt cx="360" cy="211"/>
          </a:xfrm>
        </p:grpSpPr>
        <p:sp>
          <p:nvSpPr>
            <p:cNvPr id="8199" name="Rectangle 17"/>
            <p:cNvSpPr>
              <a:spLocks noChangeArrowheads="1"/>
            </p:cNvSpPr>
            <p:nvPr/>
          </p:nvSpPr>
          <p:spPr bwMode="auto">
            <a:xfrm>
              <a:off x="5357" y="36"/>
              <a:ext cx="360" cy="21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0 60000 65536"/>
                <a:gd name="T10" fmla="*/ 5898240 60000 65536"/>
                <a:gd name="T11" fmla="*/ 1179648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58760" tIns="82440" rIns="158760" bIns="82440"/>
            <a:lstStyle/>
            <a:p>
              <a:endParaRPr lang="ru-RU"/>
            </a:p>
          </p:txBody>
        </p:sp>
        <p:sp>
          <p:nvSpPr>
            <p:cNvPr id="8200" name="Oval 18"/>
            <p:cNvSpPr>
              <a:spLocks noChangeArrowheads="1"/>
            </p:cNvSpPr>
            <p:nvPr/>
          </p:nvSpPr>
          <p:spPr bwMode="auto">
            <a:xfrm>
              <a:off x="5597" y="115"/>
              <a:ext cx="40" cy="3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17694720 60000 65536"/>
                <a:gd name="T25" fmla="*/ 0 60000 65536"/>
                <a:gd name="T26" fmla="*/ 5898240 60000 65536"/>
                <a:gd name="T27" fmla="*/ 11796480 60000 65536"/>
                <a:gd name="T28" fmla="*/ 17694720 60000 65536"/>
                <a:gd name="T29" fmla="*/ 17694720 60000 65536"/>
                <a:gd name="T30" fmla="*/ 17694720 60000 65536"/>
                <a:gd name="T31" fmla="*/ 17694720 60000 65536"/>
                <a:gd name="T32" fmla="*/ 17694720 60000 65536"/>
                <a:gd name="T33" fmla="*/ 17694720 60000 65536"/>
                <a:gd name="T34" fmla="*/ 17694720 60000 65536"/>
                <a:gd name="T35" fmla="*/ 17694720 60000 65536"/>
                <a:gd name="T36" fmla="*/ 3240 w 21600"/>
                <a:gd name="T37" fmla="*/ 3323 h 21600"/>
                <a:gd name="T38" fmla="*/ 18360 w 21600"/>
                <a:gd name="T39" fmla="*/ 18277 h 2160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1600" h="21600">
                  <a:moveTo>
                    <a:pt x="10800" y="0"/>
                  </a:moveTo>
                  <a:lnTo>
                    <a:pt x="10799" y="0"/>
                  </a:lnTo>
                  <a:cubicBezTo>
                    <a:pt x="4835" y="0"/>
                    <a:pt x="0" y="4835"/>
                    <a:pt x="0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lose/>
                </a:path>
              </a:pathLst>
            </a:custGeom>
            <a:solidFill>
              <a:srgbClr val="000000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58760" tIns="82440" rIns="158760" bIns="82440"/>
            <a:lstStyle/>
            <a:p>
              <a:endParaRPr lang="ru-RU"/>
            </a:p>
          </p:txBody>
        </p:sp>
        <p:sp>
          <p:nvSpPr>
            <p:cNvPr id="8201" name="Oval 19"/>
            <p:cNvSpPr>
              <a:spLocks noChangeArrowheads="1"/>
            </p:cNvSpPr>
            <p:nvPr/>
          </p:nvSpPr>
          <p:spPr bwMode="auto">
            <a:xfrm>
              <a:off x="5432" y="115"/>
              <a:ext cx="40" cy="3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17694720 60000 65536"/>
                <a:gd name="T25" fmla="*/ 0 60000 65536"/>
                <a:gd name="T26" fmla="*/ 5898240 60000 65536"/>
                <a:gd name="T27" fmla="*/ 11796480 60000 65536"/>
                <a:gd name="T28" fmla="*/ 17694720 60000 65536"/>
                <a:gd name="T29" fmla="*/ 17694720 60000 65536"/>
                <a:gd name="T30" fmla="*/ 17694720 60000 65536"/>
                <a:gd name="T31" fmla="*/ 17694720 60000 65536"/>
                <a:gd name="T32" fmla="*/ 17694720 60000 65536"/>
                <a:gd name="T33" fmla="*/ 17694720 60000 65536"/>
                <a:gd name="T34" fmla="*/ 17694720 60000 65536"/>
                <a:gd name="T35" fmla="*/ 17694720 60000 65536"/>
                <a:gd name="T36" fmla="*/ 3240 w 21600"/>
                <a:gd name="T37" fmla="*/ 3411 h 21600"/>
                <a:gd name="T38" fmla="*/ 18360 w 21600"/>
                <a:gd name="T39" fmla="*/ 18189 h 2160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1600" h="21600">
                  <a:moveTo>
                    <a:pt x="10800" y="0"/>
                  </a:moveTo>
                  <a:lnTo>
                    <a:pt x="10799" y="0"/>
                  </a:lnTo>
                  <a:cubicBezTo>
                    <a:pt x="4835" y="0"/>
                    <a:pt x="0" y="4835"/>
                    <a:pt x="0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lose/>
                </a:path>
              </a:pathLst>
            </a:custGeom>
            <a:solidFill>
              <a:srgbClr val="000000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58760" tIns="82440" rIns="158760" bIns="82440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Диаграмма 1"/>
          <p:cNvGraphicFramePr>
            <a:graphicFrameLocks/>
          </p:cNvGraphicFramePr>
          <p:nvPr/>
        </p:nvGraphicFramePr>
        <p:xfrm>
          <a:off x="857250" y="428625"/>
          <a:ext cx="2786063" cy="2643188"/>
        </p:xfrm>
        <a:graphic>
          <a:graphicData uri="http://schemas.openxmlformats.org/presentationml/2006/ole">
            <p:oleObj spid="_x0000_s1026" r:id="rId3" imgW="2786113" imgH="2645893" progId="Excel.Sheet.8">
              <p:embed/>
            </p:oleObj>
          </a:graphicData>
        </a:graphic>
      </p:graphicFrame>
      <p:graphicFrame>
        <p:nvGraphicFramePr>
          <p:cNvPr id="1027" name="Диаграмма 2"/>
          <p:cNvGraphicFramePr>
            <a:graphicFrameLocks/>
          </p:cNvGraphicFramePr>
          <p:nvPr/>
        </p:nvGraphicFramePr>
        <p:xfrm>
          <a:off x="4929188" y="285750"/>
          <a:ext cx="3429000" cy="2857500"/>
        </p:xfrm>
        <a:graphic>
          <a:graphicData uri="http://schemas.openxmlformats.org/presentationml/2006/ole">
            <p:oleObj spid="_x0000_s1027" r:id="rId4" imgW="3426249" imgH="2859272" progId="Excel.Sheet.8">
              <p:embed/>
            </p:oleObj>
          </a:graphicData>
        </a:graphic>
      </p:graphicFrame>
      <p:graphicFrame>
        <p:nvGraphicFramePr>
          <p:cNvPr id="1028" name="Диаграмма 3"/>
          <p:cNvGraphicFramePr>
            <a:graphicFrameLocks/>
          </p:cNvGraphicFramePr>
          <p:nvPr/>
        </p:nvGraphicFramePr>
        <p:xfrm>
          <a:off x="1071563" y="3071813"/>
          <a:ext cx="2762250" cy="2389187"/>
        </p:xfrm>
        <a:graphic>
          <a:graphicData uri="http://schemas.openxmlformats.org/presentationml/2006/ole">
            <p:oleObj spid="_x0000_s1028" r:id="rId5" imgW="2761727" imgH="2389839" progId="Excel.Sheet.8">
              <p:embed/>
            </p:oleObj>
          </a:graphicData>
        </a:graphic>
      </p:graphicFrame>
      <p:graphicFrame>
        <p:nvGraphicFramePr>
          <p:cNvPr id="1029" name="Диаграмма 4"/>
          <p:cNvGraphicFramePr>
            <a:graphicFrameLocks/>
          </p:cNvGraphicFramePr>
          <p:nvPr/>
        </p:nvGraphicFramePr>
        <p:xfrm>
          <a:off x="3857625" y="2571750"/>
          <a:ext cx="5286375" cy="3429000"/>
        </p:xfrm>
        <a:graphic>
          <a:graphicData uri="http://schemas.openxmlformats.org/presentationml/2006/ole">
            <p:oleObj spid="_x0000_s1029" r:id="rId6" imgW="5285690" imgH="342624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1026</TotalTime>
  <Words>194</Words>
  <Application>Microsoft Office PowerPoint</Application>
  <PresentationFormat>Экран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Лист Microsoft Office Excel 97-2003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 делать — не жить... Кто в самом себе не носит источника жизни, то есть источника живой деятельности, кто не надеется на себя,— тот вечно ожидает всего от внешнего и случайного.                                            Белинский В. Г</dc:title>
  <dc:creator>SM</dc:creator>
  <cp:lastModifiedBy>SM</cp:lastModifiedBy>
  <cp:revision>134</cp:revision>
  <dcterms:created xsi:type="dcterms:W3CDTF">2012-02-29T16:51:02Z</dcterms:created>
  <dcterms:modified xsi:type="dcterms:W3CDTF">2014-05-31T07:44:31Z</dcterms:modified>
</cp:coreProperties>
</file>