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8" r:id="rId10"/>
    <p:sldId id="269" r:id="rId11"/>
    <p:sldId id="260" r:id="rId12"/>
    <p:sldId id="265" r:id="rId13"/>
    <p:sldId id="270" r:id="rId14"/>
    <p:sldId id="266" r:id="rId15"/>
    <p:sldId id="267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6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89F68-9BBF-42EB-BD7D-A50DFA7E6214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7643-37E3-48F6-9A98-84F89618D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6723-8946-4061-8BFA-CE906F557388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1F7E3-FCAD-4603-B968-980081A13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9D8E0-01C4-43BC-B434-BF837CF6C1A2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69F7-E5EF-4E9A-864C-F48A277A1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9690-C1AE-44C7-8B3E-B16147F859DF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DED8-8A57-4657-A375-7A730F904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8873-A1CF-44A1-9A32-7D4DEABD64B0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86C8B-C4A2-479E-8D26-C8A88EB77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BDCC-7AEA-4483-824B-BFE5E8948CE1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88E29-96CA-45CC-9A5C-E72D0925D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92D7-725E-4A0B-A294-FB734A68EB42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2378-1497-46A9-ADAA-0610231EC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D1808-65DC-481E-B12C-6A37BCD69D2F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7CFF-70AB-4520-B59F-07A11F16A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616B-6563-4CE6-941E-158B333DB2D0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00B2-C3A0-441F-8085-7B2E5038F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83C7D-A9FF-4BA3-B381-1716E8341369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2E7E-CD32-4DE3-8170-AFAB24E83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BEF0-E85B-4A6C-AF8F-8B5B16D3C32D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F7EA2-A0F0-4786-AF4F-553FC64C5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6002E4-6A5C-475E-B97E-0FD2B794A864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567783-6C30-4351-A7EC-BB0C547DE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357298"/>
            <a:ext cx="7746801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Сказка о царе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Законе и </a:t>
            </a:r>
            <a:r>
              <a:rPr lang="ru-RU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его жителях правах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4427538" y="4941888"/>
            <a:ext cx="25209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Братчикова Светлана Сергеевна – учитель  обществознания </a:t>
            </a:r>
          </a:p>
          <a:p>
            <a:r>
              <a:rPr lang="ru-RU">
                <a:latin typeface="Calibri" pitchFamily="34" charset="0"/>
              </a:rPr>
              <a:t>МКОУ  СОШ с.Бисерово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143375" y="785813"/>
            <a:ext cx="38576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 в </a:t>
            </a:r>
            <a:r>
              <a:rPr lang="ru-RU" sz="2800" b="1">
                <a:latin typeface="Calibri" pitchFamily="34" charset="0"/>
              </a:rPr>
              <a:t>Семейном</a:t>
            </a:r>
            <a:r>
              <a:rPr lang="ru-RU" sz="2800">
                <a:latin typeface="Calibri" pitchFamily="34" charset="0"/>
              </a:rPr>
              <a:t> Кодексе жили не тужили Права, которые отвечали за  отношения между  мужем и женой, возрастом жителей, вступающих в брак, за выполнением родительских обязанностей.   </a:t>
            </a:r>
          </a:p>
        </p:txBody>
      </p:sp>
      <p:pic>
        <p:nvPicPr>
          <p:cNvPr id="11267" name="Рисунок 2" descr="Братчикова 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85875"/>
            <a:ext cx="24304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71500" y="3286125"/>
            <a:ext cx="82867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800" b="1">
                <a:latin typeface="Calibri" pitchFamily="34" charset="0"/>
              </a:rPr>
              <a:t>На учебу;</a:t>
            </a:r>
          </a:p>
          <a:p>
            <a:pPr>
              <a:buFontTx/>
              <a:buChar char="-"/>
            </a:pPr>
            <a:r>
              <a:rPr lang="ru-RU" sz="2800" b="1">
                <a:latin typeface="Calibri" pitchFamily="34" charset="0"/>
              </a:rPr>
              <a:t>Знать своих родителей;</a:t>
            </a:r>
          </a:p>
          <a:p>
            <a:pPr>
              <a:buFontTx/>
              <a:buChar char="-"/>
            </a:pPr>
            <a:r>
              <a:rPr lang="ru-RU" sz="2800" b="1">
                <a:latin typeface="Calibri" pitchFamily="34" charset="0"/>
              </a:rPr>
              <a:t>Никто не имеет право  наказывать физически детей и унижать их личное достоинство; </a:t>
            </a:r>
          </a:p>
          <a:p>
            <a:pPr>
              <a:buFontTx/>
              <a:buChar char="-"/>
            </a:pPr>
            <a:r>
              <a:rPr lang="ru-RU" sz="2800" b="1">
                <a:latin typeface="Calibri" pitchFamily="34" charset="0"/>
              </a:rPr>
              <a:t>Право на личное имущество и т.д.</a:t>
            </a:r>
          </a:p>
          <a:p>
            <a:r>
              <a:rPr lang="ru-RU" sz="2800">
                <a:latin typeface="Calibri" pitchFamily="34" charset="0"/>
              </a:rPr>
              <a:t>   Но у этих Прав нет  своего терема. Они живут в Кодексах Гражданском, Семейном, а некоторые вместе с дочерью Конституцией.  </a:t>
            </a:r>
          </a:p>
        </p:txBody>
      </p:sp>
      <p:pic>
        <p:nvPicPr>
          <p:cNvPr id="12291" name="Рисунок 2" descr="Изображение 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5000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357813" y="214313"/>
            <a:ext cx="35718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Но  на особом контроле у царя Закона находились Права, которые  следят за тем, чтобы не нарушались права детей: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28625" y="4429125"/>
            <a:ext cx="8143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И есть в этом государстве большая площадь, которая называется </a:t>
            </a:r>
            <a:r>
              <a:rPr lang="ru-RU" sz="2800" b="1">
                <a:latin typeface="Calibri" pitchFamily="34" charset="0"/>
              </a:rPr>
              <a:t>Суд. 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13315" name="Рисунок 2" descr="Изображение 0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8625"/>
            <a:ext cx="7683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643563" y="928688"/>
            <a:ext cx="3143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И если вдруг случалось, что нападали разбойники , нарушители, грабители. Права хватали их и вели на площадь . </a:t>
            </a:r>
          </a:p>
        </p:txBody>
      </p:sp>
      <p:pic>
        <p:nvPicPr>
          <p:cNvPr id="14339" name="Рисунок 2" descr="Изображение 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42938"/>
            <a:ext cx="47863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571625" y="1643063"/>
            <a:ext cx="5715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И там царь Закон судил их по справедливости, по закону. И не было никому пощады ни главарю, ни министру, ни простому разбойнику. Потому что перед </a:t>
            </a:r>
            <a:r>
              <a:rPr lang="ru-RU" sz="2800" b="1">
                <a:latin typeface="Calibri" pitchFamily="34" charset="0"/>
              </a:rPr>
              <a:t>Законом </a:t>
            </a:r>
            <a:r>
              <a:rPr lang="ru-RU" sz="2800">
                <a:latin typeface="Calibri" pitchFamily="34" charset="0"/>
              </a:rPr>
              <a:t>все равны.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71563" y="1071563"/>
            <a:ext cx="778668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Но к Закону все чаще стали на Суд приводить детей и подростков. Царь долго думал, как же с ними поступить. И издал такой указ:</a:t>
            </a:r>
          </a:p>
          <a:p>
            <a:r>
              <a:rPr lang="ru-RU" sz="2800">
                <a:latin typeface="Calibri" pitchFamily="34" charset="0"/>
              </a:rPr>
              <a:t>«Дети, которые нарушили уголовное право, должны нести ответственность за тяжкие преступления, как убийство, разбойничество и др. </a:t>
            </a:r>
            <a:r>
              <a:rPr lang="ru-RU" sz="2800" b="1">
                <a:latin typeface="Calibri" pitchFamily="34" charset="0"/>
              </a:rPr>
              <a:t>с 14 лет</a:t>
            </a:r>
            <a:r>
              <a:rPr lang="ru-RU" sz="2800">
                <a:latin typeface="Calibri" pitchFamily="34" charset="0"/>
              </a:rPr>
              <a:t>, а до наступления этого возраста ответственность пусть несут их родители, а за все остальные нарушения прав с 16 лет».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214563" y="1071563"/>
            <a:ext cx="58578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И слава о Законе разнеслась по всему миру.</a:t>
            </a:r>
          </a:p>
          <a:p>
            <a:r>
              <a:rPr lang="ru-RU" sz="2800">
                <a:latin typeface="Calibri" pitchFamily="34" charset="0"/>
              </a:rPr>
              <a:t>И каждый, кто считал, что его обидели, нарушили его права, обращаются к Закону.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4" y="1357298"/>
            <a:ext cx="463933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конец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57256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Вопросы для проверки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14313" y="1571625"/>
            <a:ext cx="89296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>
                <a:latin typeface="Calibri" pitchFamily="34" charset="0"/>
              </a:rPr>
              <a:t>Как звали царя?</a:t>
            </a:r>
          </a:p>
          <a:p>
            <a:pPr marL="342900" indent="-342900">
              <a:buFontTx/>
              <a:buAutoNum type="arabicPeriod"/>
            </a:pPr>
            <a:r>
              <a:rPr lang="ru-RU" sz="2800">
                <a:latin typeface="Calibri" pitchFamily="34" charset="0"/>
              </a:rPr>
              <a:t>Как зовут дочь царя и чем она славилась?</a:t>
            </a:r>
          </a:p>
          <a:p>
            <a:pPr marL="342900" indent="-342900">
              <a:buFontTx/>
              <a:buAutoNum type="arabicPeriod"/>
            </a:pPr>
            <a:r>
              <a:rPr lang="ru-RU" sz="2800">
                <a:latin typeface="Calibri" pitchFamily="34" charset="0"/>
              </a:rPr>
              <a:t>Как звали жителей государства?</a:t>
            </a:r>
          </a:p>
          <a:p>
            <a:pPr marL="342900" indent="-342900">
              <a:buFontTx/>
              <a:buAutoNum type="arabicPeriod"/>
            </a:pPr>
            <a:r>
              <a:rPr lang="ru-RU" sz="2800">
                <a:latin typeface="Calibri" pitchFamily="34" charset="0"/>
              </a:rPr>
              <a:t>Как называются терема в которых живут жители государства?</a:t>
            </a:r>
          </a:p>
          <a:p>
            <a:pPr marL="342900" indent="-342900">
              <a:buFontTx/>
              <a:buAutoNum type="arabicPeriod"/>
            </a:pPr>
            <a:r>
              <a:rPr lang="ru-RU" sz="2800">
                <a:latin typeface="Calibri" pitchFamily="34" charset="0"/>
              </a:rPr>
              <a:t>Какие вы запомнили название теремов?</a:t>
            </a:r>
          </a:p>
          <a:p>
            <a:pPr marL="342900" indent="-342900">
              <a:buFontTx/>
              <a:buAutoNum type="arabicPeriod"/>
            </a:pPr>
            <a:r>
              <a:rPr lang="ru-RU" sz="2800">
                <a:latin typeface="Calibri" pitchFamily="34" charset="0"/>
              </a:rPr>
              <a:t>У каких жителей   государства нет своего терема?</a:t>
            </a:r>
          </a:p>
          <a:p>
            <a:pPr marL="342900" indent="-342900">
              <a:buFontTx/>
              <a:buAutoNum type="arabicPeriod"/>
            </a:pPr>
            <a:r>
              <a:rPr lang="ru-RU" sz="2800">
                <a:latin typeface="Calibri" pitchFamily="34" charset="0"/>
              </a:rPr>
              <a:t>Какие они имеют полномочия?</a:t>
            </a:r>
          </a:p>
          <a:p>
            <a:pPr marL="342900" indent="-342900">
              <a:buFontTx/>
              <a:buAutoNum type="arabicPeriod"/>
            </a:pPr>
            <a:r>
              <a:rPr lang="ru-RU" sz="2800">
                <a:latin typeface="Calibri" pitchFamily="34" charset="0"/>
              </a:rPr>
              <a:t>Как называлась большая площадь в государстве?</a:t>
            </a:r>
          </a:p>
          <a:p>
            <a:pPr marL="342900" indent="-342900">
              <a:buFontTx/>
              <a:buAutoNum type="arabicPeriod"/>
            </a:pPr>
            <a:r>
              <a:rPr lang="ru-RU" sz="2800">
                <a:latin typeface="Calibri" pitchFamily="34" charset="0"/>
              </a:rPr>
              <a:t>Все ли равны перед Законом?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4714875" y="714375"/>
            <a:ext cx="40719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В некотором  царстве, в некотором государстве живет очень мудрый и справедливый царь </a:t>
            </a:r>
            <a:r>
              <a:rPr lang="ru-RU" sz="2800" b="1">
                <a:latin typeface="Calibri" pitchFamily="34" charset="0"/>
              </a:rPr>
              <a:t>Закон</a:t>
            </a:r>
            <a:r>
              <a:rPr lang="ru-RU" sz="2800">
                <a:latin typeface="Calibri" pitchFamily="34" charset="0"/>
              </a:rPr>
              <a:t>. Правит он своим государством очень давно, но с годами  становился все мудрее, да справедливее.</a:t>
            </a:r>
          </a:p>
        </p:txBody>
      </p:sp>
      <p:pic>
        <p:nvPicPr>
          <p:cNvPr id="3075" name="Рисунок 2" descr="Изображение 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941388"/>
            <a:ext cx="3929063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5072063" y="714375"/>
            <a:ext cx="3643312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Есть у этого царя дочь. И зовут ее </a:t>
            </a:r>
            <a:r>
              <a:rPr lang="ru-RU" sz="2800" b="1">
                <a:latin typeface="Calibri" pitchFamily="34" charset="0"/>
              </a:rPr>
              <a:t>Конституция</a:t>
            </a:r>
            <a:r>
              <a:rPr lang="ru-RU" sz="2800">
                <a:latin typeface="Calibri" pitchFamily="34" charset="0"/>
              </a:rPr>
              <a:t>. Дочь эта  не проста.  Славиться она на все государство не красой своей, а умом и справедливостью. И все жители государства равняются на Конституцию, т.к вся сила и мощь  в ней заключена.</a:t>
            </a:r>
          </a:p>
        </p:txBody>
      </p:sp>
      <p:pic>
        <p:nvPicPr>
          <p:cNvPr id="4099" name="Рисунок 3" descr="Изображение 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990600"/>
            <a:ext cx="31432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643438" y="500063"/>
            <a:ext cx="40005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Жителей этого государства звали </a:t>
            </a:r>
            <a:r>
              <a:rPr lang="ru-RU" sz="2800" b="1">
                <a:latin typeface="Calibri" pitchFamily="34" charset="0"/>
              </a:rPr>
              <a:t>Правами. </a:t>
            </a:r>
            <a:r>
              <a:rPr lang="ru-RU" sz="2800">
                <a:latin typeface="Calibri" pitchFamily="34" charset="0"/>
              </a:rPr>
              <a:t>И у каждого Права была своя должность. Одно право  отвечало за свободу граждан государства. Другое право за жизнь и здоровье. Третье за  неприкосновенность частной собственности.</a:t>
            </a:r>
          </a:p>
        </p:txBody>
      </p:sp>
      <p:pic>
        <p:nvPicPr>
          <p:cNvPr id="5123" name="Рисунок 2" descr="Изображение 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33363"/>
            <a:ext cx="3500437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5286375" y="714375"/>
            <a:ext cx="35004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Жителей – Прав в государстве насчитывалось огромное количество. По этому царь-Закон расселил  права по теремам и назвал их </a:t>
            </a:r>
            <a:r>
              <a:rPr lang="ru-RU" sz="2800" b="1">
                <a:latin typeface="Calibri" pitchFamily="34" charset="0"/>
              </a:rPr>
              <a:t>Кодексами. 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6147" name="Рисунок 2" descr="Изображение 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4572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071563" y="785813"/>
            <a:ext cx="72151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Теремов – Кодексов в государстве, где правил царь – Закон, было огромное количество и каждый носил свое название: Трудовой, Лесной, Налоговый и т.д. , т.к государство это было могущее и огромное.    Но особенно Закон гордился Правами которые жили в таких Кодексах: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4357688" y="1071563"/>
            <a:ext cx="457200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Права этого терема  следили  за отношениями между жителями государства.</a:t>
            </a:r>
            <a:endParaRPr lang="ru-RU" sz="2800" b="1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Чтобы жители между собой не ссорились, правильно распоряжались имуществом  и многое другое.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8195" name="Рисунок 2" descr="Братчиков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28688"/>
            <a:ext cx="314325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571875" y="285750"/>
            <a:ext cx="400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Гражданский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4214813" y="785813"/>
            <a:ext cx="457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Права, которые отвечали за преступления в государстве жили в </a:t>
            </a:r>
            <a:r>
              <a:rPr lang="ru-RU" sz="2800" b="1">
                <a:latin typeface="Calibri" pitchFamily="34" charset="0"/>
              </a:rPr>
              <a:t>Уголовным</a:t>
            </a:r>
            <a:r>
              <a:rPr lang="ru-RU" sz="2800">
                <a:latin typeface="Calibri" pitchFamily="34" charset="0"/>
              </a:rPr>
              <a:t> кодексом. Их работа особенно была трудна. Они следили, чтобы в государстве не было краж, повреждений имущества жителей, убийств, вандализма и т.д.</a:t>
            </a:r>
          </a:p>
        </p:txBody>
      </p:sp>
      <p:pic>
        <p:nvPicPr>
          <p:cNvPr id="9219" name="Рисунок 2" descr="Братчикова 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785813"/>
            <a:ext cx="2714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000250" y="1714500"/>
            <a:ext cx="5357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4357688" y="714375"/>
            <a:ext cx="41433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Права из этого Кодекса следили за тем, чтобы никто не нарушал общественный порядок, не раскидывал мусор, не переходил дорогу в неположенном месте и многое другое и назывался он </a:t>
            </a:r>
            <a:r>
              <a:rPr lang="ru-RU" sz="2800" b="1">
                <a:latin typeface="Calibri" pitchFamily="34" charset="0"/>
              </a:rPr>
              <a:t>Административным</a:t>
            </a:r>
          </a:p>
        </p:txBody>
      </p:sp>
      <p:pic>
        <p:nvPicPr>
          <p:cNvPr id="10244" name="Рисунок 3" descr="Братчикова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85813"/>
            <a:ext cx="30718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634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школа</cp:lastModifiedBy>
  <cp:revision>9</cp:revision>
  <dcterms:created xsi:type="dcterms:W3CDTF">2010-11-10T17:39:48Z</dcterms:created>
  <dcterms:modified xsi:type="dcterms:W3CDTF">2014-10-16T12:04:44Z</dcterms:modified>
</cp:coreProperties>
</file>