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63" r:id="rId4"/>
    <p:sldId id="270" r:id="rId5"/>
    <p:sldId id="258" r:id="rId6"/>
    <p:sldId id="264" r:id="rId7"/>
    <p:sldId id="259" r:id="rId8"/>
    <p:sldId id="260" r:id="rId9"/>
    <p:sldId id="261" r:id="rId10"/>
    <p:sldId id="271" r:id="rId11"/>
    <p:sldId id="262" r:id="rId12"/>
    <p:sldId id="265" r:id="rId13"/>
    <p:sldId id="266" r:id="rId14"/>
    <p:sldId id="273" r:id="rId15"/>
    <p:sldId id="274" r:id="rId16"/>
    <p:sldId id="275" r:id="rId17"/>
    <p:sldId id="272" r:id="rId18"/>
    <p:sldId id="267" r:id="rId19"/>
    <p:sldId id="276" r:id="rId20"/>
    <p:sldId id="26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B129-BB93-419F-AC72-4CC93ABE4B9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B129-BB93-419F-AC72-4CC93ABE4B9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B129-BB93-419F-AC72-4CC93ABE4B9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B129-BB93-419F-AC72-4CC93ABE4B9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B129-BB93-419F-AC72-4CC93ABE4B9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B129-BB93-419F-AC72-4CC93ABE4B9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B129-BB93-419F-AC72-4CC93ABE4B9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B129-BB93-419F-AC72-4CC93ABE4B9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B129-BB93-419F-AC72-4CC93ABE4B9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B129-BB93-419F-AC72-4CC93ABE4B9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B129-BB93-419F-AC72-4CC93ABE4B9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0B129-BB93-419F-AC72-4CC93ABE4B9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772400" cy="72007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Родительское собрание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8136904" cy="175260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Дети глазами родителей, </a:t>
            </a:r>
          </a:p>
          <a:p>
            <a:r>
              <a:rPr lang="ru-RU" sz="5400" b="1" dirty="0" smtClean="0">
                <a:solidFill>
                  <a:srgbClr val="FF0000"/>
                </a:solidFill>
              </a:rPr>
              <a:t>родители глазами детей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95528" y="4725144"/>
            <a:ext cx="424847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Полунина Ольга Ивановна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классный руководитель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3д класса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№28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г. Балаково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467544" y="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Дети глазами родителей, родители глазами детей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87025"/>
            <a:ext cx="878497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70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7) Вы считаете, что ребенок не должен иметь секретов от своих родителей.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270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8) Вы замечаете между своим характером и характером ребенка различия, которые иногда удивляют (радуют) вас.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270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9) Вы слишком сильно переживаете неприятности или неудачи вашего ребенка.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270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10) Вы можете удержаться от покупки интересной игрушки для ребенка (даже если у вас есть деньги), потому что знаете, что ими полон дом.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270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11) Вы считаете, что до определенного возраста лучший воспитательный аргумент для ребенка – физическое наказание (ремень).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270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12) Ваш ребенок именно таков, о каком вы мечтали.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270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13) Ваш ребенок доставляет вам больше хлопот, чем радости.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270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14) Иногда вам кажется, что ребенок учит вас новым мыслям и поведению.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270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15) У вас конфликты с собственным ребенком.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95536" y="18864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Дети глазами родителей, родители глазами детей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908720"/>
            <a:ext cx="828092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Подсчет результатов.</a:t>
            </a:r>
          </a:p>
          <a:p>
            <a:pPr marL="0" marR="0" lvl="0" indent="2270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каждый ответ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«да»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вопросы: 2, 4, 6, 8, 10, 12, 14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10 очков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ответ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«нет»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вопросы: 1, 3, 5, 7, 9, 11, 13, 15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 очков. </a:t>
            </a: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каждое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«не знаю»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80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 очков.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971600" y="836712"/>
            <a:ext cx="748883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Блиц-опрос.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22701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Вопросы для родителей: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1) Кем вы хотели быть в детстве?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2) О чем вы мечтали в детстве?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3) Какой предмет вам больше всего нравился в школе и почему?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4) Когда вам было столько же лет, сколько сейчас вашим детям, чем вы увлекались?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395536" y="18864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Дети глазами родителей, родители глазами детей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95536" y="18864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Дети глазами родителей, родители глазами детей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55776" y="908720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Результаты опроса детей</a:t>
            </a:r>
            <a:endParaRPr lang="ru-RU" sz="2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394340"/>
              </p:ext>
            </p:extLst>
          </p:nvPr>
        </p:nvGraphicFramePr>
        <p:xfrm>
          <a:off x="539550" y="1397000"/>
          <a:ext cx="7992890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70"/>
                <a:gridCol w="1684986"/>
                <a:gridCol w="1598578"/>
                <a:gridCol w="1598578"/>
                <a:gridCol w="159857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Я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Я хочу быть…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Я мечтаю…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Мой любимый предмет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Моё</a:t>
                      </a:r>
                      <a:r>
                        <a:rPr lang="ru-RU" b="1" baseline="0" dirty="0" smtClean="0"/>
                        <a:t> любимое занятие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Бакаева</a:t>
                      </a:r>
                    </a:p>
                    <a:p>
                      <a:r>
                        <a:rPr lang="ru-RU" b="1" dirty="0" smtClean="0"/>
                        <a:t>Анастасия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Полицейским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 радиоуправляемом</a:t>
                      </a:r>
                      <a:r>
                        <a:rPr lang="ru-RU" b="1" baseline="0" dirty="0" smtClean="0"/>
                        <a:t> вертолёте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Физкультура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Чтение 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Савченко</a:t>
                      </a:r>
                      <a:r>
                        <a:rPr lang="ru-RU" b="1" baseline="0" dirty="0" smtClean="0"/>
                        <a:t> Вика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Стюардессой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 розовой лошадке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ИЗО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Чтение 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Митрошкина Алина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Поваром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Чтобы мама с папой помирились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ИЗО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Чтение</a:t>
                      </a:r>
                      <a:r>
                        <a:rPr lang="ru-RU" b="1" baseline="0" dirty="0" smtClean="0"/>
                        <a:t> вместе с мамой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err="1" smtClean="0"/>
                        <a:t>Гераськин</a:t>
                      </a:r>
                      <a:r>
                        <a:rPr lang="ru-RU" b="1" dirty="0" smtClean="0"/>
                        <a:t> Иван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Спецназовцем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Жить в виртуальной реальности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Физкультура, математика, технология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Смотреть любимые фильмы и передачи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95536" y="18864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Дети глазами родителей, родители глазами детей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27784" y="692696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Результаты опроса детей</a:t>
            </a:r>
            <a:endParaRPr lang="ru-RU" sz="2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1196752"/>
          <a:ext cx="7992890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70"/>
                <a:gridCol w="1684986"/>
                <a:gridCol w="1598578"/>
                <a:gridCol w="1598578"/>
                <a:gridCol w="159857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Я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Я хочу быть…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Я мечтаю…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Мой любимый предмет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Моё</a:t>
                      </a:r>
                      <a:r>
                        <a:rPr lang="ru-RU" b="1" baseline="0" dirty="0" smtClean="0"/>
                        <a:t> любимое занятие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err="1" smtClean="0"/>
                        <a:t>Варганова</a:t>
                      </a:r>
                      <a:r>
                        <a:rPr lang="ru-RU" b="1" dirty="0" smtClean="0"/>
                        <a:t> Лиза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Доктором 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  гитаре, чтобы мама с папой не болели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Чтение</a:t>
                      </a:r>
                      <a:r>
                        <a:rPr lang="ru-RU" b="1" baseline="0" dirty="0" smtClean="0"/>
                        <a:t>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Рисование  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Власов Вова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Футболистом, </a:t>
                      </a:r>
                      <a:r>
                        <a:rPr lang="ru-RU" b="1" dirty="0" err="1" smtClean="0"/>
                        <a:t>ОМОНовцем</a:t>
                      </a:r>
                      <a:r>
                        <a:rPr lang="ru-RU" b="1" dirty="0" smtClean="0"/>
                        <a:t>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 поездке на море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Физкультура, математика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Гулять, играть в машины 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err="1" smtClean="0"/>
                        <a:t>Гераськин</a:t>
                      </a:r>
                      <a:r>
                        <a:rPr lang="ru-RU" b="1" dirty="0" smtClean="0"/>
                        <a:t> Олег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Хоккеистом, </a:t>
                      </a:r>
                      <a:r>
                        <a:rPr lang="ru-RU" b="1" dirty="0" err="1" smtClean="0"/>
                        <a:t>ОМОНовцем</a:t>
                      </a:r>
                      <a:r>
                        <a:rPr lang="ru-RU" b="1" dirty="0" smtClean="0"/>
                        <a:t>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Чтобы никогда не кончался воздушный шоколад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Математика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Играть в конструктор ЛЕГО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Земскова Женя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Продавцом 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 машине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Физкультура, ИЗО, окружающий мир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Гулять, рисовать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95536" y="18864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Дети глазами родителей, родители глазами детей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55776" y="764704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Результаты опроса детей</a:t>
            </a:r>
            <a:endParaRPr lang="ru-RU" sz="2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0" y="1397000"/>
          <a:ext cx="799289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70"/>
                <a:gridCol w="1684986"/>
                <a:gridCol w="1598578"/>
                <a:gridCol w="1598578"/>
                <a:gridCol w="159857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Я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Я хочу быть…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Я мечтаю…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Мой любимый предмет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Моё</a:t>
                      </a:r>
                      <a:r>
                        <a:rPr lang="ru-RU" b="1" baseline="0" dirty="0" smtClean="0"/>
                        <a:t> любимое занятие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Толкачёв</a:t>
                      </a:r>
                      <a:r>
                        <a:rPr lang="ru-RU" b="1" baseline="0" dirty="0" smtClean="0"/>
                        <a:t> Илья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Хозяином автосалона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Чтобы</a:t>
                      </a:r>
                      <a:r>
                        <a:rPr lang="ru-RU" b="1" baseline="0" dirty="0" smtClean="0"/>
                        <a:t> у меня было много денег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Физкультура, математика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Смотреть</a:t>
                      </a:r>
                      <a:r>
                        <a:rPr lang="ru-RU" b="1" baseline="0" dirty="0" smtClean="0"/>
                        <a:t> мультики, собирать конструктор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Вельгус</a:t>
                      </a:r>
                      <a:r>
                        <a:rPr lang="ru-RU" b="1" baseline="0" dirty="0" smtClean="0"/>
                        <a:t> Женя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err="1" smtClean="0"/>
                        <a:t>ВДВшником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 ноутбуке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ИЗО, физкультура, классный час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Кататься на машине 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Котенкова</a:t>
                      </a:r>
                      <a:r>
                        <a:rPr lang="ru-RU" b="1" baseline="0" dirty="0" smtClean="0"/>
                        <a:t> Марина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Певицей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Чтобы у меня было много денег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Физкультура, классный час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Играть, гулять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Павличков</a:t>
                      </a:r>
                      <a:r>
                        <a:rPr lang="ru-RU" b="1" baseline="0" dirty="0" smtClean="0"/>
                        <a:t>а Лера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Поваром 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 поездке на море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Математика, чтение</a:t>
                      </a:r>
                      <a:r>
                        <a:rPr lang="ru-RU" b="1" baseline="0" dirty="0" smtClean="0"/>
                        <a:t>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Вышивка 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95536" y="18864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Дети глазами родителей, родители глазами детей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55776" y="764704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Результаты опроса детей</a:t>
            </a:r>
            <a:endParaRPr lang="ru-RU" sz="2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0" y="1397000"/>
          <a:ext cx="799289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70"/>
                <a:gridCol w="1684986"/>
                <a:gridCol w="1598578"/>
                <a:gridCol w="1598578"/>
                <a:gridCol w="159857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Я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Я хочу быть…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Я мечтаю…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Мой любимый предмет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Моё</a:t>
                      </a:r>
                      <a:r>
                        <a:rPr lang="ru-RU" b="1" baseline="0" dirty="0" smtClean="0"/>
                        <a:t> любимое занятие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err="1" smtClean="0"/>
                        <a:t>Павличков</a:t>
                      </a:r>
                      <a:r>
                        <a:rPr lang="ru-RU" b="1" baseline="0" dirty="0" smtClean="0"/>
                        <a:t> Олег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Спецназовцем 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baseline="0" dirty="0" smtClean="0"/>
                        <a:t>Чтобы было много денег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Физкультура, окружающий</a:t>
                      </a:r>
                      <a:r>
                        <a:rPr lang="ru-RU" b="1" baseline="0" dirty="0" smtClean="0"/>
                        <a:t> мир</a:t>
                      </a:r>
                      <a:r>
                        <a:rPr lang="ru-RU" b="1" dirty="0" smtClean="0"/>
                        <a:t>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Играть в компьютер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Савочкина Вика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 Доктором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 море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Русский язык, ИЗО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Гулять, рисовать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/>
          </p:cNvSpPr>
          <p:nvPr/>
        </p:nvSpPr>
        <p:spPr>
          <a:xfrm>
            <a:off x="395536" y="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Дети глазами родителей, родители глазами детей</a:t>
            </a:r>
          </a:p>
        </p:txBody>
      </p:sp>
      <p:pic>
        <p:nvPicPr>
          <p:cNvPr id="4" name="Рисунок 3" descr="100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4601" y="764704"/>
            <a:ext cx="4871577" cy="4608512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95536" y="18864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Дети глазами родителей, родители глазами детей</a:t>
            </a: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51520" y="1196752"/>
            <a:ext cx="864096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Хорошие дети – наша хорошая старость, плохие дети – плохая старость. Так думайте о будущем, а будущее – это наши дети.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899592" y="4649119"/>
            <a:ext cx="7200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Счастья вам, </a:t>
            </a:r>
          </a:p>
          <a:p>
            <a:pPr marL="0" marR="0" lvl="0" indent="2270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мир вашему дому!</a:t>
            </a:r>
            <a:endParaRPr kumimoji="0" lang="ru-RU" sz="72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32656"/>
            <a:ext cx="7848872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«Почитай отца своего и мать свою, чтобы обрести долгую жизнь в стране, которую даёт тебе Господь, Бог твой»</a:t>
            </a:r>
          </a:p>
          <a:p>
            <a:pPr algn="r"/>
            <a:r>
              <a:rPr lang="ru-RU" sz="3600" i="1" dirty="0" smtClean="0"/>
              <a:t>Ветхий Завет, 5-я заповедь</a:t>
            </a:r>
            <a:endParaRPr lang="ru-RU" sz="3600" i="1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51520" y="836712"/>
            <a:ext cx="842493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показать родителям необходимость целенаправленных действий в воспитании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помочь им проанализировать свое родительское поведение, заострить внимание на положительных моментах воспитания и формах проявления любви к ребенку.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у учащихся чувства любви и гордости за свою семью, уважения к родителям;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у учащихся уважительное отношение к своему дому, семье и культуру взаимоотношений родителей и детей;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способствовать сближению взрослых и детей, формированию положительных эмоций;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содействовать сплочению классного коллектива, коллектива учащихся и родителей, коллектива семей.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умения родителей видеть себя со стороны.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95536" y="18864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Дети глазами родителей, родители глазами детей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3728" y="2132856"/>
            <a:ext cx="5256583" cy="1446550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СПАСИБО!</a:t>
            </a:r>
            <a:endParaRPr lang="ru-RU" sz="8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764704"/>
            <a:ext cx="4040188" cy="639762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</a:pPr>
            <a:r>
              <a:rPr lang="ru-RU" sz="1800" dirty="0" smtClean="0"/>
              <a:t>Задания для детей в роли «РОДИТЕЛЕЙ»</a:t>
            </a: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484784"/>
            <a:ext cx="4040188" cy="5112568"/>
          </a:xfrm>
          <a:solidFill>
            <a:srgbClr val="CCECFF"/>
          </a:solidFill>
          <a:ln w="6350"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1) Вы открыли дневник и увидели, что у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вашего ребенка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двойка. Вам надо выяснить причину этого и принять решение.</a:t>
            </a:r>
          </a:p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2) Ребенок пришел домой без сменной обуви, потерял ее в школе. Ваша реакция?</a:t>
            </a:r>
          </a:p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3) Вы поручили ребенку прибраться и помыть посуду, а он (она) проиграл все это время в компьютер, ничего не сделал. Ваша реакция?</a:t>
            </a:r>
          </a:p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4) Ваш ребенок пробовал курить, о чем вам сказали соседи. Ваша реакция?</a:t>
            </a:r>
          </a:p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5) Ваш ребенок нецензурно выражается. Что делать?</a:t>
            </a:r>
          </a:p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6) Ваш ребенок опоздал в школу, и вам сказали об этом одноклассники. Ваша реакция?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764704"/>
            <a:ext cx="4041775" cy="639762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</a:pPr>
            <a:r>
              <a:rPr lang="ru-RU" sz="1800" dirty="0" smtClean="0"/>
              <a:t>Задания для родителей в роли «ДЕТЕЙ»</a:t>
            </a:r>
            <a:endParaRPr lang="ru-RU" sz="18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84784"/>
            <a:ext cx="4041775" cy="5112568"/>
          </a:xfrm>
          <a:solidFill>
            <a:srgbClr val="CCECFF"/>
          </a:solidFill>
          <a:ln w="6350" cmpd="tri"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1) Вы получили двойку, и вам надо объяснить родителям, за что и почему. Они будут ругаться.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2) Вы идете домой без сменной обуви, в школе забыли, а маме говорить не хотите, надеясь завтра найти.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3) Мама попросила вас убрать комнату и помыть посуду, а пришел друг с интересным диском и вы заигрались. Как объяснить это маме или папе?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4) Вы пробовали курить. Вам надо объяснить, почему вы это сделали и как-то смягчить родителей.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5) Ваш учитель позвонил и рассказал маме (папе), что вы нецензурно выражаетесь. Вам идти домой.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6) Вам надо объяснить, почему вы опоздали в школу.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395536" y="18864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Дети глазами родителей, родители глазами детей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95536" y="18864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Дети глазами родителей, родители глазами детей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836712"/>
            <a:ext cx="21044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/>
              <a:t>«Разминка»</a:t>
            </a:r>
            <a:endParaRPr lang="ru-RU" sz="2800" dirty="0"/>
          </a:p>
        </p:txBody>
      </p:sp>
      <p:pic>
        <p:nvPicPr>
          <p:cNvPr id="27650" name="Picture 2" descr="http://www.detsad14.ru/images/library/green-earth-kids/globe_kid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7997276" cy="54196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95536" y="18864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Дети глазами родителей, родители глазами детей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908720"/>
            <a:ext cx="31197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Задание «Синонимы»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1628800"/>
            <a:ext cx="3672408" cy="49685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012160" y="213285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198884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Хороший</a:t>
            </a:r>
            <a:r>
              <a:rPr lang="ru-RU" i="1" dirty="0" smtClean="0"/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11960" y="2996952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Б</a:t>
            </a:r>
            <a:r>
              <a:rPr lang="ru-RU" sz="2400" b="1" i="1" dirty="0" smtClean="0"/>
              <a:t>ездушный</a:t>
            </a:r>
            <a:r>
              <a:rPr lang="ru-RU" i="1" dirty="0" smtClean="0"/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16216" y="4509120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Э</a:t>
            </a:r>
            <a:r>
              <a:rPr lang="ru-RU" sz="2400" b="1" i="1" dirty="0" smtClean="0"/>
              <a:t>гоистичный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64088" y="378904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Чёрствый</a:t>
            </a:r>
            <a:r>
              <a:rPr lang="ru-RU" i="1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11960" y="5157192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О</a:t>
            </a:r>
            <a:r>
              <a:rPr lang="ru-RU" sz="2400" b="1" i="1" dirty="0" smtClean="0"/>
              <a:t>тзывчивый</a:t>
            </a:r>
            <a:r>
              <a:rPr lang="ru-RU" i="1" dirty="0" smtClean="0"/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16216" y="587727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Б</a:t>
            </a:r>
            <a:r>
              <a:rPr lang="ru-RU" sz="2400" b="1" i="1" dirty="0" smtClean="0"/>
              <a:t>езразличный</a:t>
            </a:r>
            <a:r>
              <a:rPr lang="ru-RU" i="1" dirty="0" smtClean="0"/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516216" y="2564904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Д</a:t>
            </a:r>
            <a:r>
              <a:rPr lang="ru-RU" sz="2400" b="1" i="1" dirty="0" smtClean="0"/>
              <a:t>обрый</a:t>
            </a:r>
            <a:r>
              <a:rPr lang="ru-RU" i="1" dirty="0" smtClean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732240" y="1412776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Нехороший</a:t>
            </a:r>
            <a:r>
              <a:rPr lang="ru-RU" i="1" dirty="0" smtClean="0"/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27584" y="1772816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РАВНОДУШИЕ</a:t>
            </a:r>
            <a:endParaRPr lang="ru-RU" sz="3200" b="1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95536" y="18864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Дети глазами родителей, родители глазами детей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908720"/>
            <a:ext cx="31197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Задание «Синонимы»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412776"/>
            <a:ext cx="3672408" cy="51125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27584" y="1772816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РАВНОДУШИЕ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012160" y="213285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76056" y="1916832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</a:rPr>
              <a:t>Хороший</a:t>
            </a:r>
            <a:r>
              <a:rPr lang="ru-RU" i="1" dirty="0" smtClean="0"/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87624" y="3429000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Б</a:t>
            </a:r>
            <a:r>
              <a:rPr lang="ru-RU" sz="2400" b="1" i="1" dirty="0" smtClean="0"/>
              <a:t>ездушный</a:t>
            </a:r>
            <a:r>
              <a:rPr lang="ru-RU" i="1" dirty="0" smtClean="0"/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71600" y="515719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Э</a:t>
            </a:r>
            <a:r>
              <a:rPr lang="ru-RU" sz="2400" b="1" i="1" dirty="0" smtClean="0"/>
              <a:t>гоистичный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59632" y="400506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Чёрствый</a:t>
            </a:r>
            <a:r>
              <a:rPr lang="ru-RU" i="1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32040" y="3356992"/>
            <a:ext cx="2016224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00B050"/>
                </a:solidFill>
              </a:rPr>
              <a:t>О</a:t>
            </a:r>
            <a:r>
              <a:rPr lang="ru-RU" sz="2400" b="1" i="1" dirty="0" smtClean="0">
                <a:solidFill>
                  <a:srgbClr val="00B050"/>
                </a:solidFill>
              </a:rPr>
              <a:t>тзывчивый</a:t>
            </a:r>
            <a:r>
              <a:rPr lang="ru-RU" i="1" dirty="0" smtClean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71600" y="4581128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Б</a:t>
            </a:r>
            <a:r>
              <a:rPr lang="ru-RU" sz="2400" b="1" i="1" dirty="0" smtClean="0"/>
              <a:t>езразличный</a:t>
            </a:r>
            <a:r>
              <a:rPr lang="ru-RU" i="1" dirty="0" smtClean="0"/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20072" y="2564904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00B050"/>
                </a:solidFill>
              </a:rPr>
              <a:t>Д</a:t>
            </a:r>
            <a:r>
              <a:rPr lang="ru-RU" sz="2400" b="1" i="1" dirty="0" smtClean="0">
                <a:solidFill>
                  <a:srgbClr val="00B050"/>
                </a:solidFill>
              </a:rPr>
              <a:t>обрый</a:t>
            </a:r>
            <a:r>
              <a:rPr lang="ru-RU" i="1" dirty="0" smtClean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87624" y="2852936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Нехороший</a:t>
            </a:r>
            <a:r>
              <a:rPr lang="ru-RU" i="1" dirty="0" smtClean="0"/>
              <a:t>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с одним вырезанным углом 10"/>
          <p:cNvSpPr/>
          <p:nvPr/>
        </p:nvSpPr>
        <p:spPr>
          <a:xfrm>
            <a:off x="5148064" y="1556792"/>
            <a:ext cx="3528392" cy="5040560"/>
          </a:xfrm>
          <a:prstGeom prst="snip1Rect">
            <a:avLst/>
          </a:prstGeom>
          <a:solidFill>
            <a:srgbClr val="CCECFF"/>
          </a:solidFill>
          <a:ln>
            <a:bevel/>
          </a:ln>
          <a:scene3d>
            <a:camera prst="orthographicFront"/>
            <a:lightRig rig="threePt" dir="t"/>
          </a:scene3d>
          <a:sp3d>
            <a:bevelB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" name="Подзаголовок 2"/>
          <p:cNvSpPr txBox="1">
            <a:spLocks/>
          </p:cNvSpPr>
          <p:nvPr/>
        </p:nvSpPr>
        <p:spPr>
          <a:xfrm>
            <a:off x="395536" y="18864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Дети глазами родителей, родители глазами детей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764704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Вспомните стихотворения Агнии Львовны </a:t>
            </a:r>
            <a:r>
              <a:rPr lang="ru-RU" sz="2400" b="1" dirty="0" err="1"/>
              <a:t>Барто</a:t>
            </a:r>
            <a:r>
              <a:rPr lang="ru-RU" sz="2400" b="1" dirty="0" smtClean="0"/>
              <a:t>:</a:t>
            </a:r>
            <a:endParaRPr lang="ru-RU" sz="2400" b="1" dirty="0"/>
          </a:p>
        </p:txBody>
      </p:sp>
      <p:sp>
        <p:nvSpPr>
          <p:cNvPr id="4" name="Прямоугольник с одним вырезанным углом 3"/>
          <p:cNvSpPr/>
          <p:nvPr/>
        </p:nvSpPr>
        <p:spPr>
          <a:xfrm>
            <a:off x="467544" y="1484784"/>
            <a:ext cx="3528392" cy="5040560"/>
          </a:xfrm>
          <a:prstGeom prst="snip1Rect">
            <a:avLst/>
          </a:prstGeom>
          <a:solidFill>
            <a:srgbClr val="CCECFF"/>
          </a:solidFill>
          <a:ln>
            <a:bevel/>
          </a:ln>
          <a:scene3d>
            <a:camera prst="orthographicFront"/>
            <a:lightRig rig="threePt" dir="t"/>
          </a:scene3d>
          <a:sp3d>
            <a:bevelB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916832"/>
            <a:ext cx="2952328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Зайку бросила хозяйка -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Под дождем остался зайка.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Со скамейки слезть не мог,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Весь до ниточки промок.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64088" y="1988840"/>
            <a:ext cx="2952328" cy="1709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/>
              <a:t>Уронили мишку на пол,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Оторвали мишке лапу.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Все равно его не брошу -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Потому что он хороший.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" name="Рисунок 9" descr="0003-003-Uronili-mishku-na-pol-otorvali-mishke-lap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3861048"/>
            <a:ext cx="3336032" cy="25020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882" y="3861047"/>
            <a:ext cx="2829014" cy="2473455"/>
          </a:xfrm>
          <a:prstGeom prst="ellipse">
            <a:avLst/>
          </a:prstGeom>
          <a:ln>
            <a:solidFill>
              <a:schemeClr val="bg1"/>
            </a:solidFill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95536" y="18864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Дети глазами родителей, родители глазами детей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204865"/>
            <a:ext cx="741682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Задание для учащихся. </a:t>
            </a:r>
            <a:endParaRPr lang="ru-RU" sz="2800" b="1" dirty="0" smtClean="0"/>
          </a:p>
          <a:p>
            <a:pPr algn="ctr"/>
            <a:r>
              <a:rPr lang="ru-RU" sz="4400" dirty="0" smtClean="0"/>
              <a:t>Нарисуйте </a:t>
            </a:r>
            <a:r>
              <a:rPr lang="ru-RU" sz="4400" dirty="0"/>
              <a:t>свой самый счастливый день.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95536" y="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Дети глазами родителей, родители глазами детей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495403"/>
            <a:ext cx="8640960" cy="6709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6176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bmk="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ru-RU" sz="32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 «Хорошие ли вы родители?»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вопросы этого теста можно отвечать </a:t>
            </a: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«да», «нет», «не знаю».</a:t>
            </a:r>
            <a:endParaRPr kumimoji="0" lang="ru-RU" sz="1200" b="1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На некоторые поступки ребенка вы часто реагируете «взрывом», а потом  жалеете об этом.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Иногда вы пользуетесь помощью или советами друзей, когда не знаете, как реагировать на поведение вашего ребенка.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Ваши интуиция и опыт – лучшие советчики в воспитании ребенка.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Иногда вам случается доверять ребенку секрет, который вы никому другому не рассказали бы.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5) Вас обижает негативное мнение о вашем ребенке других людей.</a:t>
            </a:r>
          </a:p>
          <a:p>
            <a:pPr indent="2270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6) Вам случается просить у ребенка прощения за свое поведение.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1251</Words>
  <Application>Microsoft Office PowerPoint</Application>
  <PresentationFormat>Экран (4:3)</PresentationFormat>
  <Paragraphs>199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Родительское собрание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Ирина</dc:creator>
  <cp:lastModifiedBy>МАМА</cp:lastModifiedBy>
  <cp:revision>32</cp:revision>
  <dcterms:created xsi:type="dcterms:W3CDTF">2012-11-08T19:14:49Z</dcterms:created>
  <dcterms:modified xsi:type="dcterms:W3CDTF">2012-11-28T16:06:26Z</dcterms:modified>
</cp:coreProperties>
</file>