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74E305-11AD-4DF4-AC8C-EAE2924AB1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8CD149E-9938-4B3A-BD9B-5DBA56522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45365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Сложение и вычитание двузначных чисел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452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611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832648"/>
          </a:xfrm>
        </p:spPr>
        <p:txBody>
          <a:bodyPr numCol="2">
            <a:normAutofit fontScale="70000" lnSpcReduction="20000"/>
          </a:bodyPr>
          <a:lstStyle/>
          <a:p>
            <a:r>
              <a:rPr lang="ru-RU" sz="5100" dirty="0" smtClean="0"/>
              <a:t>27+5*=27+*5</a:t>
            </a:r>
          </a:p>
          <a:p>
            <a:pPr lvl="0"/>
            <a:r>
              <a:rPr lang="ru-RU" sz="5100" dirty="0">
                <a:solidFill>
                  <a:srgbClr val="D1282E"/>
                </a:solidFill>
              </a:rPr>
              <a:t>27+55=27+55</a:t>
            </a:r>
          </a:p>
          <a:p>
            <a:pPr lvl="0"/>
            <a:r>
              <a:rPr lang="ru-RU" sz="5100" dirty="0" smtClean="0"/>
              <a:t>*6-8=5*</a:t>
            </a:r>
          </a:p>
          <a:p>
            <a:pPr lvl="0"/>
            <a:r>
              <a:rPr lang="ru-RU" sz="5100" dirty="0" smtClean="0">
                <a:solidFill>
                  <a:srgbClr val="D1282E"/>
                </a:solidFill>
              </a:rPr>
              <a:t>66-8=58</a:t>
            </a:r>
            <a:endParaRPr lang="ru-RU" sz="5100" dirty="0">
              <a:solidFill>
                <a:srgbClr val="D1282E"/>
              </a:solidFill>
            </a:endParaRPr>
          </a:p>
          <a:p>
            <a:r>
              <a:rPr lang="ru-RU" sz="5100" dirty="0" smtClean="0"/>
              <a:t>34-*3&gt;34-*3</a:t>
            </a:r>
          </a:p>
          <a:p>
            <a:pPr lvl="0"/>
            <a:r>
              <a:rPr lang="ru-RU" sz="5100" dirty="0" smtClean="0">
                <a:solidFill>
                  <a:srgbClr val="D1282E"/>
                </a:solidFill>
              </a:rPr>
              <a:t>34-13&gt;34-23</a:t>
            </a:r>
          </a:p>
          <a:p>
            <a:pPr lvl="0"/>
            <a:r>
              <a:rPr lang="ru-RU" sz="5100" dirty="0" smtClean="0">
                <a:solidFill>
                  <a:srgbClr val="D1282E"/>
                </a:solidFill>
              </a:rPr>
              <a:t>34-23&gt;34-33</a:t>
            </a:r>
            <a:endParaRPr lang="ru-RU" sz="5100" dirty="0">
              <a:solidFill>
                <a:srgbClr val="D1282E"/>
              </a:solidFill>
            </a:endParaRPr>
          </a:p>
          <a:p>
            <a:endParaRPr lang="ru-RU" sz="5100" dirty="0" smtClean="0"/>
          </a:p>
          <a:p>
            <a:endParaRPr lang="ru-RU" sz="5100" dirty="0" smtClean="0"/>
          </a:p>
          <a:p>
            <a:r>
              <a:rPr lang="ru-RU" sz="5100" dirty="0" smtClean="0"/>
              <a:t>*7+9=*6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27+9=36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37+9=46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47+9=56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57+9=66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67+9=76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77+9=86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87+9=96</a:t>
            </a:r>
          </a:p>
          <a:p>
            <a:endParaRPr lang="ru-RU" sz="3600" dirty="0"/>
          </a:p>
          <a:p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3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756002"/>
          </a:xfrm>
        </p:spPr>
        <p:txBody>
          <a:bodyPr/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003232" cy="5472608"/>
          </a:xfrm>
        </p:spPr>
        <p:txBody>
          <a:bodyPr numCol="3">
            <a:normAutofit/>
          </a:bodyPr>
          <a:lstStyle/>
          <a:p>
            <a:r>
              <a:rPr lang="ru-RU" sz="4000" dirty="0" smtClean="0"/>
              <a:t>У+59=71</a:t>
            </a:r>
          </a:p>
          <a:p>
            <a:r>
              <a:rPr lang="ru-RU" sz="4000" dirty="0" smtClean="0"/>
              <a:t>У=71-59</a:t>
            </a:r>
          </a:p>
          <a:p>
            <a:r>
              <a:rPr lang="ru-RU" sz="4000" u="sng" dirty="0" smtClean="0"/>
              <a:t>У=12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12+59=71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71=71</a:t>
            </a:r>
          </a:p>
          <a:p>
            <a:endParaRPr lang="ru-RU" sz="4000" dirty="0"/>
          </a:p>
          <a:p>
            <a:r>
              <a:rPr lang="ru-RU" sz="4000" dirty="0" smtClean="0"/>
              <a:t>   53-а=47 </a:t>
            </a:r>
          </a:p>
          <a:p>
            <a:r>
              <a:rPr lang="ru-RU" sz="4000" dirty="0" smtClean="0"/>
              <a:t>   а=53-47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</a:t>
            </a:r>
            <a:r>
              <a:rPr lang="ru-RU" sz="4000" u="sng" dirty="0" smtClean="0"/>
              <a:t>а=6</a:t>
            </a:r>
            <a:endParaRPr lang="ru-RU" sz="4000" dirty="0" smtClean="0"/>
          </a:p>
          <a:p>
            <a:r>
              <a:rPr lang="ru-RU" sz="4000" dirty="0"/>
              <a:t> </a:t>
            </a:r>
            <a:r>
              <a:rPr lang="ru-RU" sz="4000" dirty="0" smtClean="0"/>
              <a:t>  53-6=47</a:t>
            </a:r>
          </a:p>
          <a:p>
            <a:r>
              <a:rPr lang="ru-RU" sz="4000" dirty="0" smtClean="0"/>
              <a:t>       47=47</a:t>
            </a:r>
          </a:p>
          <a:p>
            <a:endParaRPr lang="ru-RU" sz="4000" dirty="0"/>
          </a:p>
          <a:p>
            <a:r>
              <a:rPr lang="ru-RU" sz="4000" dirty="0" smtClean="0"/>
              <a:t>   </a:t>
            </a:r>
            <a:r>
              <a:rPr lang="en-US" sz="4000" dirty="0" smtClean="0"/>
              <a:t>d</a:t>
            </a:r>
            <a:r>
              <a:rPr lang="ru-RU" sz="4000" dirty="0" smtClean="0"/>
              <a:t>-18=23</a:t>
            </a:r>
          </a:p>
          <a:p>
            <a:r>
              <a:rPr lang="en-US" sz="4000" dirty="0" smtClean="0"/>
              <a:t>   d=23+18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u="sng" dirty="0" smtClean="0"/>
              <a:t>d=41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41-18=23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23=23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891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828010"/>
          </a:xfrm>
        </p:spPr>
        <p:txBody>
          <a:bodyPr/>
          <a:lstStyle/>
          <a:p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052048" cy="5256584"/>
          </a:xfrm>
        </p:spPr>
        <p:txBody>
          <a:bodyPr numCol="2">
            <a:normAutofit/>
          </a:bodyPr>
          <a:lstStyle/>
          <a:p>
            <a:r>
              <a:rPr lang="ru-RU" sz="3600" dirty="0" smtClean="0"/>
              <a:t> 61-13=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48+13=61</a:t>
            </a:r>
          </a:p>
          <a:p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 smtClean="0"/>
              <a:t>38+24=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62-24=38</a:t>
            </a:r>
          </a:p>
          <a:p>
            <a:endParaRPr lang="ru-RU" sz="3600" dirty="0">
              <a:solidFill>
                <a:schemeClr val="tx2"/>
              </a:solidFill>
            </a:endParaRPr>
          </a:p>
          <a:p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/>
              <a:t>57-49=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8+49=57</a:t>
            </a:r>
          </a:p>
          <a:p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 smtClean="0"/>
              <a:t>76+15=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91-15=76</a:t>
            </a:r>
            <a:endParaRPr lang="ru-RU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9061620"/>
              </p:ext>
            </p:extLst>
          </p:nvPr>
        </p:nvGraphicFramePr>
        <p:xfrm>
          <a:off x="2195736" y="1124744"/>
          <a:ext cx="815752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752"/>
              </a:tblGrid>
              <a:tr h="591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4107407"/>
              </p:ext>
            </p:extLst>
          </p:nvPr>
        </p:nvGraphicFramePr>
        <p:xfrm>
          <a:off x="2195736" y="3356992"/>
          <a:ext cx="720080" cy="7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62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037253"/>
              </p:ext>
            </p:extLst>
          </p:nvPr>
        </p:nvGraphicFramePr>
        <p:xfrm>
          <a:off x="6012160" y="1124744"/>
          <a:ext cx="576064" cy="648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4439993"/>
              </p:ext>
            </p:extLst>
          </p:nvPr>
        </p:nvGraphicFramePr>
        <p:xfrm>
          <a:off x="6084168" y="3356992"/>
          <a:ext cx="88776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760"/>
              </a:tblGrid>
              <a:tr h="591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91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72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6864" cy="720080"/>
          </a:xfrm>
        </p:spPr>
        <p:txBody>
          <a:bodyPr/>
          <a:lstStyle/>
          <a:p>
            <a:r>
              <a:rPr lang="ru-RU" dirty="0" smtClean="0"/>
              <a:t>Задача № 5 (а)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196752"/>
            <a:ext cx="8075240" cy="49685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pPr marL="457200" indent="-457200">
              <a:buAutoNum type="arabicParenR"/>
            </a:pPr>
            <a:r>
              <a:rPr lang="ru-RU" sz="3600" dirty="0" smtClean="0"/>
              <a:t>38+38+15=91 (</a:t>
            </a:r>
            <a:r>
              <a:rPr lang="ru-RU" sz="3600" dirty="0" err="1" smtClean="0"/>
              <a:t>яб</a:t>
            </a:r>
            <a:r>
              <a:rPr lang="ru-RU" sz="3600" dirty="0" smtClean="0"/>
              <a:t>). - всего</a:t>
            </a:r>
          </a:p>
          <a:p>
            <a:pPr marL="457200" indent="-457200">
              <a:buAutoNum type="arabicParenR"/>
            </a:pPr>
            <a:r>
              <a:rPr lang="ru-RU" sz="3600" dirty="0" smtClean="0"/>
              <a:t>91-73=18 ( </a:t>
            </a:r>
            <a:r>
              <a:rPr lang="ru-RU" sz="3600" dirty="0" err="1" smtClean="0"/>
              <a:t>яб</a:t>
            </a:r>
            <a:r>
              <a:rPr lang="ru-RU" sz="3600" dirty="0" smtClean="0"/>
              <a:t>.) – съели</a:t>
            </a:r>
          </a:p>
          <a:p>
            <a:r>
              <a:rPr lang="ru-RU" sz="3600" dirty="0" smtClean="0"/>
              <a:t>Ответ: 18 яблок съели.</a:t>
            </a:r>
          </a:p>
        </p:txBody>
      </p:sp>
      <p:sp>
        <p:nvSpPr>
          <p:cNvPr id="4" name="Минус 3"/>
          <p:cNvSpPr/>
          <p:nvPr/>
        </p:nvSpPr>
        <p:spPr>
          <a:xfrm>
            <a:off x="467543" y="1824771"/>
            <a:ext cx="3418475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низ стрелка 5"/>
          <p:cNvSpPr/>
          <p:nvPr/>
        </p:nvSpPr>
        <p:spPr>
          <a:xfrm flipV="1">
            <a:off x="971600" y="1484784"/>
            <a:ext cx="6624736" cy="6105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91880" y="1828695"/>
            <a:ext cx="659" cy="53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Минус 8"/>
          <p:cNvSpPr/>
          <p:nvPr/>
        </p:nvSpPr>
        <p:spPr>
          <a:xfrm>
            <a:off x="3131840" y="1828695"/>
            <a:ext cx="3202450" cy="59611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940152" y="1824771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Минус 14"/>
          <p:cNvSpPr/>
          <p:nvPr/>
        </p:nvSpPr>
        <p:spPr>
          <a:xfrm>
            <a:off x="5724128" y="1824771"/>
            <a:ext cx="1944216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971600" y="2148807"/>
            <a:ext cx="2160240" cy="6738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3131840" y="2276872"/>
            <a:ext cx="4392488" cy="5457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8240520"/>
              </p:ext>
            </p:extLst>
          </p:nvPr>
        </p:nvGraphicFramePr>
        <p:xfrm>
          <a:off x="2699792" y="783744"/>
          <a:ext cx="288032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0"/>
              </a:tblGrid>
              <a:tr h="431695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38+38+15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634191"/>
              </p:ext>
            </p:extLst>
          </p:nvPr>
        </p:nvGraphicFramePr>
        <p:xfrm>
          <a:off x="1718500" y="2996952"/>
          <a:ext cx="66643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439"/>
              </a:tblGrid>
              <a:tr h="393064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?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0533189"/>
              </p:ext>
            </p:extLst>
          </p:nvPr>
        </p:nvGraphicFramePr>
        <p:xfrm>
          <a:off x="4286388" y="2924944"/>
          <a:ext cx="179778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78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73 </a:t>
                      </a:r>
                      <a:r>
                        <a:rPr lang="ru-RU" sz="4000" dirty="0" err="1" smtClean="0"/>
                        <a:t>яб</a:t>
                      </a:r>
                      <a:r>
                        <a:rPr lang="ru-RU" sz="4000" dirty="0" smtClean="0"/>
                        <a:t>.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5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72026"/>
          </a:xfrm>
        </p:spPr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Чему учились?</a:t>
            </a:r>
          </a:p>
          <a:p>
            <a:r>
              <a:rPr lang="ru-RU" sz="4800" dirty="0" smtClean="0"/>
              <a:t>Какие знания и умения применяли? </a:t>
            </a:r>
          </a:p>
          <a:p>
            <a:r>
              <a:rPr lang="ru-RU" sz="4800" dirty="0" smtClean="0">
                <a:solidFill>
                  <a:schemeClr val="tx2"/>
                </a:solidFill>
              </a:rPr>
              <a:t>Самооценка.</a:t>
            </a:r>
          </a:p>
          <a:p>
            <a:r>
              <a:rPr lang="ru-RU" sz="4800" dirty="0" smtClean="0"/>
              <a:t>Рекомендации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454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r>
              <a:rPr lang="ru-RU" dirty="0" smtClean="0"/>
              <a:t>Спасибо за работу на уроке!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52600"/>
            <a:ext cx="7787208" cy="4844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8407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8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791200" cy="864096"/>
          </a:xfrm>
        </p:spPr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125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Назови пропущенные числа:</a:t>
            </a:r>
          </a:p>
          <a:p>
            <a:r>
              <a:rPr lang="ru-RU" sz="3600" dirty="0" smtClean="0"/>
              <a:t>а) 7, 14, 21, …, 35, …, …, 63, … .                      </a:t>
            </a:r>
          </a:p>
          <a:p>
            <a:r>
              <a:rPr lang="ru-RU" sz="3600" dirty="0" smtClean="0"/>
              <a:t>                    </a:t>
            </a:r>
            <a:r>
              <a:rPr lang="ru-RU" sz="3600" dirty="0" smtClean="0">
                <a:solidFill>
                  <a:schemeClr val="tx2"/>
                </a:solidFill>
              </a:rPr>
              <a:t>28        42   49      70</a:t>
            </a:r>
          </a:p>
          <a:p>
            <a:r>
              <a:rPr lang="ru-RU" sz="3600" dirty="0" smtClean="0"/>
              <a:t>б) 80, 72, …, 56, … , …, 32 , …,</a:t>
            </a:r>
          </a:p>
          <a:p>
            <a:r>
              <a:rPr lang="ru-RU" sz="3600" dirty="0" smtClean="0"/>
              <a:t>                 </a:t>
            </a:r>
            <a:r>
              <a:rPr lang="ru-RU" sz="3600" dirty="0" smtClean="0">
                <a:solidFill>
                  <a:schemeClr val="tx2"/>
                </a:solidFill>
              </a:rPr>
              <a:t>64       48   40        24</a:t>
            </a:r>
          </a:p>
          <a:p>
            <a:r>
              <a:rPr lang="ru-RU" sz="3600" dirty="0" smtClean="0"/>
              <a:t>16,8.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935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828010"/>
          </a:xfrm>
        </p:spPr>
        <p:txBody>
          <a:bodyPr/>
          <a:lstStyle/>
          <a:p>
            <a:r>
              <a:rPr lang="ru-RU" dirty="0" smtClean="0"/>
              <a:t>Реши за 5 минут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04056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 9+4=              7+5=            6+6=</a:t>
            </a:r>
          </a:p>
          <a:p>
            <a:endParaRPr lang="ru-RU" sz="3600" dirty="0" smtClean="0"/>
          </a:p>
          <a:p>
            <a:r>
              <a:rPr lang="ru-RU" sz="3600" dirty="0" smtClean="0"/>
              <a:t>12-4=             11-6=           12-5=</a:t>
            </a:r>
          </a:p>
          <a:p>
            <a:endParaRPr lang="ru-RU" sz="3600" dirty="0" smtClean="0"/>
          </a:p>
          <a:p>
            <a:r>
              <a:rPr lang="ru-RU" sz="3600" dirty="0" smtClean="0"/>
              <a:t> 6+7=              9+3=            4+8=</a:t>
            </a:r>
          </a:p>
          <a:p>
            <a:endParaRPr lang="ru-RU" sz="3600" dirty="0" smtClean="0"/>
          </a:p>
          <a:p>
            <a:r>
              <a:rPr lang="ru-RU" sz="3600" dirty="0" smtClean="0"/>
              <a:t>14-7=             15-6=           13-6=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714874"/>
              </p:ext>
            </p:extLst>
          </p:nvPr>
        </p:nvGraphicFramePr>
        <p:xfrm>
          <a:off x="1907704" y="1124744"/>
          <a:ext cx="8877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</a:tblGrid>
              <a:tr h="37581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9334054"/>
              </p:ext>
            </p:extLst>
          </p:nvPr>
        </p:nvGraphicFramePr>
        <p:xfrm>
          <a:off x="4716016" y="1124744"/>
          <a:ext cx="93610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37581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67389"/>
              </p:ext>
            </p:extLst>
          </p:nvPr>
        </p:nvGraphicFramePr>
        <p:xfrm>
          <a:off x="7236296" y="1124744"/>
          <a:ext cx="79208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6787303"/>
              </p:ext>
            </p:extLst>
          </p:nvPr>
        </p:nvGraphicFramePr>
        <p:xfrm>
          <a:off x="7308304" y="5157192"/>
          <a:ext cx="50405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0113025"/>
              </p:ext>
            </p:extLst>
          </p:nvPr>
        </p:nvGraphicFramePr>
        <p:xfrm>
          <a:off x="7236296" y="3861048"/>
          <a:ext cx="79208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252484"/>
              </p:ext>
            </p:extLst>
          </p:nvPr>
        </p:nvGraphicFramePr>
        <p:xfrm>
          <a:off x="7236296" y="2492896"/>
          <a:ext cx="50405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303808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803189"/>
              </p:ext>
            </p:extLst>
          </p:nvPr>
        </p:nvGraphicFramePr>
        <p:xfrm>
          <a:off x="4788024" y="5229200"/>
          <a:ext cx="50405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9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790812"/>
              </p:ext>
            </p:extLst>
          </p:nvPr>
        </p:nvGraphicFramePr>
        <p:xfrm>
          <a:off x="4716016" y="3861048"/>
          <a:ext cx="79208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5979533"/>
              </p:ext>
            </p:extLst>
          </p:nvPr>
        </p:nvGraphicFramePr>
        <p:xfrm>
          <a:off x="4788024" y="2492896"/>
          <a:ext cx="50405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1983982"/>
              </p:ext>
            </p:extLst>
          </p:nvPr>
        </p:nvGraphicFramePr>
        <p:xfrm>
          <a:off x="1907704" y="5229200"/>
          <a:ext cx="43204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</a:tblGrid>
              <a:tr h="37581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6059046"/>
              </p:ext>
            </p:extLst>
          </p:nvPr>
        </p:nvGraphicFramePr>
        <p:xfrm>
          <a:off x="1835696" y="3861048"/>
          <a:ext cx="8640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581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0417069"/>
              </p:ext>
            </p:extLst>
          </p:nvPr>
        </p:nvGraphicFramePr>
        <p:xfrm>
          <a:off x="1907704" y="2492896"/>
          <a:ext cx="50405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37581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8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358828"/>
              </p:ext>
            </p:extLst>
          </p:nvPr>
        </p:nvGraphicFramePr>
        <p:xfrm>
          <a:off x="2267744" y="116632"/>
          <a:ext cx="4320480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tx2"/>
                          </a:solidFill>
                        </a:rPr>
                        <a:t>проверка</a:t>
                      </a:r>
                      <a:endParaRPr lang="ru-RU" sz="6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29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де задача, а где нет?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/>
          <a:lstStyle/>
          <a:p>
            <a:r>
              <a:rPr lang="ru-RU" sz="3600" dirty="0" smtClean="0"/>
              <a:t>На верхней полке  - 30 книг, а на нижней на 12 книг </a:t>
            </a:r>
            <a:r>
              <a:rPr lang="ru-RU" sz="3600" dirty="0" smtClean="0"/>
              <a:t>больше</a:t>
            </a:r>
            <a:r>
              <a:rPr lang="ru-RU" sz="3600" dirty="0" smtClean="0"/>
              <a:t>. </a:t>
            </a:r>
            <a:endParaRPr lang="ru-RU" sz="3600" dirty="0" smtClean="0"/>
          </a:p>
          <a:p>
            <a:r>
              <a:rPr lang="ru-RU" sz="3600" dirty="0" smtClean="0">
                <a:solidFill>
                  <a:schemeClr val="tx2"/>
                </a:solidFill>
              </a:rPr>
              <a:t>Сколько книг на этих  полках?</a:t>
            </a:r>
          </a:p>
          <a:p>
            <a:pPr marL="457200" indent="-457200">
              <a:buAutoNum type="arabicParenR"/>
            </a:pPr>
            <a:r>
              <a:rPr lang="ru-RU" sz="3600" dirty="0" smtClean="0">
                <a:solidFill>
                  <a:schemeClr val="tx2"/>
                </a:solidFill>
              </a:rPr>
              <a:t>30+12=42 (к.) – на нижней полке</a:t>
            </a:r>
          </a:p>
          <a:p>
            <a:pPr marL="457200" indent="-457200">
              <a:buAutoNum type="arabicParenR"/>
            </a:pPr>
            <a:r>
              <a:rPr lang="ru-RU" sz="3600" dirty="0" smtClean="0">
                <a:solidFill>
                  <a:schemeClr val="tx2"/>
                </a:solidFill>
              </a:rPr>
              <a:t>42+30=72 (к.) – на двух полках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 smtClean="0"/>
              <a:t>Ответ: 72 книги на двух полках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763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r>
              <a:rPr lang="ru-RU" sz="3600" dirty="0"/>
              <a:t>В пенале у ученика 3 ручки и 5 карандашей. Сколько </a:t>
            </a:r>
            <a:r>
              <a:rPr lang="ru-RU" sz="3600" dirty="0" smtClean="0"/>
              <a:t>ручек и карандашей </a:t>
            </a:r>
            <a:r>
              <a:rPr lang="ru-RU" sz="3600" dirty="0"/>
              <a:t>в пенале у ученика</a:t>
            </a:r>
            <a:r>
              <a:rPr lang="ru-RU" sz="3600" dirty="0" smtClean="0"/>
              <a:t>?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3+5=8 (р.)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Ответ: 8 </a:t>
            </a:r>
            <a:r>
              <a:rPr lang="ru-RU" sz="3600" dirty="0" smtClean="0">
                <a:solidFill>
                  <a:schemeClr val="tx2"/>
                </a:solidFill>
              </a:rPr>
              <a:t>и карандашей </a:t>
            </a:r>
            <a:r>
              <a:rPr lang="ru-RU" sz="3600" dirty="0" smtClean="0">
                <a:solidFill>
                  <a:schemeClr val="tx2"/>
                </a:solidFill>
              </a:rPr>
              <a:t>в пенале у </a:t>
            </a:r>
            <a:r>
              <a:rPr lang="ru-RU" sz="3600" dirty="0" smtClean="0">
                <a:solidFill>
                  <a:schemeClr val="tx2"/>
                </a:solidFill>
              </a:rPr>
              <a:t>ученика</a:t>
            </a:r>
            <a:r>
              <a:rPr lang="ru-RU" sz="3600" dirty="0" smtClean="0">
                <a:solidFill>
                  <a:schemeClr val="tx2"/>
                </a:solidFill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5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/>
          <a:lstStyle/>
          <a:p>
            <a:r>
              <a:rPr lang="ru-RU" sz="3600" dirty="0" smtClean="0"/>
              <a:t>В одной </a:t>
            </a:r>
            <a:r>
              <a:rPr lang="ru-RU" sz="3600" dirty="0"/>
              <a:t>корзине </a:t>
            </a:r>
            <a:endParaRPr lang="ru-RU" sz="3600" dirty="0" smtClean="0"/>
          </a:p>
          <a:p>
            <a:r>
              <a:rPr lang="ru-RU" sz="3600" dirty="0" smtClean="0"/>
              <a:t>а </a:t>
            </a:r>
            <a:r>
              <a:rPr lang="ru-RU" sz="3600" dirty="0"/>
              <a:t>в другой 10 груш. Сколько фруктов в двух этих корзинах</a:t>
            </a:r>
            <a:r>
              <a:rPr lang="ru-RU" sz="3600" dirty="0" smtClean="0"/>
              <a:t>?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17+10=27 (ф.)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Ответ: 27 фруктов в двух корзинах.</a:t>
            </a:r>
          </a:p>
          <a:p>
            <a:r>
              <a:rPr lang="ru-RU" sz="3600" dirty="0" smtClean="0"/>
              <a:t> </a:t>
            </a:r>
            <a:endParaRPr lang="ru-RU" sz="3600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7928379"/>
              </p:ext>
            </p:extLst>
          </p:nvPr>
        </p:nvGraphicFramePr>
        <p:xfrm>
          <a:off x="4499992" y="692696"/>
          <a:ext cx="252028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/>
              </a:tblGrid>
              <a:tr h="48501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17 яблок,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2572750"/>
              </p:ext>
            </p:extLst>
          </p:nvPr>
        </p:nvGraphicFramePr>
        <p:xfrm>
          <a:off x="4644008" y="692696"/>
          <a:ext cx="2448272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</a:tblGrid>
              <a:tr h="48501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яблоки,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5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044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075240" cy="612068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В Катиной комнате 4 книжные полки по 5 книг на каждой. Сколько всего  книг на этих полках?</a:t>
            </a:r>
          </a:p>
          <a:p>
            <a:r>
              <a:rPr lang="ru-RU" sz="4000" dirty="0" smtClean="0"/>
              <a:t>Сделай рисунок. Реши задачу.</a:t>
            </a:r>
          </a:p>
          <a:p>
            <a:r>
              <a:rPr lang="ru-RU" sz="7200" dirty="0" smtClean="0">
                <a:solidFill>
                  <a:schemeClr val="tx2"/>
                </a:solidFill>
              </a:rPr>
              <a:t>…..  …..  …..  …..</a:t>
            </a:r>
          </a:p>
          <a:p>
            <a:r>
              <a:rPr lang="ru-RU" sz="7200" dirty="0" smtClean="0">
                <a:solidFill>
                  <a:schemeClr val="tx2"/>
                </a:solidFill>
              </a:rPr>
              <a:t>5+5+5+5=20 (к.)</a:t>
            </a:r>
          </a:p>
          <a:p>
            <a:endParaRPr lang="ru-RU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59016" cy="828010"/>
          </a:xfrm>
        </p:spPr>
        <p:txBody>
          <a:bodyPr/>
          <a:lstStyle/>
          <a:p>
            <a:r>
              <a:rPr lang="ru-RU" dirty="0" smtClean="0"/>
              <a:t>Всё ли правильно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 </a:t>
            </a:r>
            <a:r>
              <a:rPr lang="ru-RU" sz="4000" dirty="0" err="1" smtClean="0"/>
              <a:t>дм</a:t>
            </a:r>
            <a:r>
              <a:rPr lang="ru-RU" sz="4000" dirty="0" smtClean="0"/>
              <a:t> 3 см = 23 см                          15 см = </a:t>
            </a:r>
          </a:p>
          <a:p>
            <a:r>
              <a:rPr lang="ru-RU" sz="4000" dirty="0" smtClean="0"/>
              <a:t>45 см = </a:t>
            </a:r>
          </a:p>
          <a:p>
            <a:r>
              <a:rPr lang="ru-RU" sz="4000" dirty="0" smtClean="0"/>
              <a:t>26 </a:t>
            </a:r>
            <a:r>
              <a:rPr lang="ru-RU" sz="4000" dirty="0" err="1" smtClean="0"/>
              <a:t>дм</a:t>
            </a:r>
            <a:r>
              <a:rPr lang="ru-RU" sz="4000" dirty="0" smtClean="0"/>
              <a:t> = 2 м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332308"/>
              </p:ext>
            </p:extLst>
          </p:nvPr>
        </p:nvGraphicFramePr>
        <p:xfrm>
          <a:off x="2483768" y="1700808"/>
          <a:ext cx="223224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1м 5 см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0067852"/>
              </p:ext>
            </p:extLst>
          </p:nvPr>
        </p:nvGraphicFramePr>
        <p:xfrm>
          <a:off x="2483768" y="2564904"/>
          <a:ext cx="259228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5 </a:t>
                      </a:r>
                      <a:r>
                        <a:rPr lang="ru-RU" sz="4000" b="1" dirty="0" err="1" smtClean="0"/>
                        <a:t>дм</a:t>
                      </a:r>
                      <a:r>
                        <a:rPr lang="ru-RU" sz="4000" b="1" dirty="0" smtClean="0"/>
                        <a:t> 4 см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699716"/>
              </p:ext>
            </p:extLst>
          </p:nvPr>
        </p:nvGraphicFramePr>
        <p:xfrm>
          <a:off x="3563888" y="3356992"/>
          <a:ext cx="1584176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</a:tblGrid>
              <a:tr h="629032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60см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698290"/>
              </p:ext>
            </p:extLst>
          </p:nvPr>
        </p:nvGraphicFramePr>
        <p:xfrm>
          <a:off x="3707904" y="3356992"/>
          <a:ext cx="165618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</a:tblGrid>
              <a:tr h="447824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6 </a:t>
                      </a:r>
                      <a:r>
                        <a:rPr lang="ru-RU" sz="4000" b="1" dirty="0" err="1" smtClean="0"/>
                        <a:t>дм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1914623"/>
              </p:ext>
            </p:extLst>
          </p:nvPr>
        </p:nvGraphicFramePr>
        <p:xfrm>
          <a:off x="2627784" y="2564904"/>
          <a:ext cx="2592288" cy="7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4 </a:t>
                      </a:r>
                      <a:r>
                        <a:rPr lang="ru-RU" sz="4000" b="1" dirty="0" err="1" smtClean="0"/>
                        <a:t>дм</a:t>
                      </a:r>
                      <a:r>
                        <a:rPr lang="ru-RU" sz="4000" b="1" dirty="0" smtClean="0"/>
                        <a:t> 5 см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165904"/>
              </p:ext>
            </p:extLst>
          </p:nvPr>
        </p:nvGraphicFramePr>
        <p:xfrm>
          <a:off x="2699792" y="1700808"/>
          <a:ext cx="2448272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 </a:t>
                      </a:r>
                      <a:r>
                        <a:rPr lang="ru-RU" sz="4000" b="1" dirty="0" err="1" smtClean="0"/>
                        <a:t>дм</a:t>
                      </a:r>
                      <a:r>
                        <a:rPr lang="ru-RU" sz="4000" b="1" dirty="0" smtClean="0"/>
                        <a:t> 5см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94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№1</a:t>
            </a:r>
          </a:p>
          <a:p>
            <a:r>
              <a:rPr lang="ru-RU" sz="3600" dirty="0" smtClean="0"/>
              <a:t>21+8+9+12=      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(21+9)+(12+8)=</a:t>
            </a:r>
          </a:p>
          <a:p>
            <a:r>
              <a:rPr lang="ru-RU" sz="3600" dirty="0" smtClean="0"/>
              <a:t>(56+28)-16=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56-16+28=</a:t>
            </a:r>
          </a:p>
          <a:p>
            <a:r>
              <a:rPr lang="ru-RU" sz="3600" dirty="0" smtClean="0"/>
              <a:t>(31+49)-20=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(31+49)-20=</a:t>
            </a:r>
            <a:endParaRPr lang="ru-RU" sz="36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98694"/>
              </p:ext>
            </p:extLst>
          </p:nvPr>
        </p:nvGraphicFramePr>
        <p:xfrm>
          <a:off x="3779912" y="2420888"/>
          <a:ext cx="72008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/>
              </a:tblGrid>
              <a:tr h="375816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8420230"/>
              </p:ext>
            </p:extLst>
          </p:nvPr>
        </p:nvGraphicFramePr>
        <p:xfrm>
          <a:off x="2843808" y="3933056"/>
          <a:ext cx="79208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68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338493"/>
              </p:ext>
            </p:extLst>
          </p:nvPr>
        </p:nvGraphicFramePr>
        <p:xfrm>
          <a:off x="3131840" y="5373216"/>
          <a:ext cx="887760" cy="663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760"/>
              </a:tblGrid>
              <a:tr h="663848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21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407</TotalTime>
  <Words>450</Words>
  <Application>Microsoft Office PowerPoint</Application>
  <PresentationFormat>Экран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Сложение и вычитание двузначных чисел</vt:lpstr>
      <vt:lpstr>Устный счёт</vt:lpstr>
      <vt:lpstr>Реши за 5 минут</vt:lpstr>
      <vt:lpstr>Где задача, а где нет?</vt:lpstr>
      <vt:lpstr>Слайд 5</vt:lpstr>
      <vt:lpstr>Слайд 6</vt:lpstr>
      <vt:lpstr>Слайд 7</vt:lpstr>
      <vt:lpstr>Всё ли правильно ?</vt:lpstr>
      <vt:lpstr>Групповая работа</vt:lpstr>
      <vt:lpstr>№2</vt:lpstr>
      <vt:lpstr>№3</vt:lpstr>
      <vt:lpstr>№4</vt:lpstr>
      <vt:lpstr>Задача № 5 (а)</vt:lpstr>
      <vt:lpstr>Итог урока</vt:lpstr>
      <vt:lpstr>Спасибо за работу на уроке!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двузначных чисел</dc:title>
  <dc:creator>Пользователь Windows</dc:creator>
  <cp:lastModifiedBy>школа</cp:lastModifiedBy>
  <cp:revision>30</cp:revision>
  <dcterms:created xsi:type="dcterms:W3CDTF">2011-12-17T19:45:28Z</dcterms:created>
  <dcterms:modified xsi:type="dcterms:W3CDTF">2011-12-21T10:33:03Z</dcterms:modified>
</cp:coreProperties>
</file>