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2" d="100"/>
          <a:sy n="42" d="100"/>
        </p:scale>
        <p:origin x="-678"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31C58350-CA27-4E56-96E7-E1066F4C0734}" type="datetimeFigureOut">
              <a:rPr lang="ru-RU" smtClean="0"/>
              <a:pPr/>
              <a:t>05.02.2014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140DD11-51D6-4C4B-8F1B-CE187546EFA9}" type="slidenum">
              <a:rPr lang="ru-RU" smtClean="0"/>
              <a:pPr/>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ransition spd="slow">
    <p:diamon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31C58350-CA27-4E56-96E7-E1066F4C0734}" type="datetimeFigureOut">
              <a:rPr lang="ru-RU" smtClean="0"/>
              <a:pPr/>
              <a:t>05.02.2014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140DD11-51D6-4C4B-8F1B-CE187546EFA9}" type="slidenum">
              <a:rPr lang="ru-RU" smtClean="0"/>
              <a:pPr/>
              <a:t>‹#›</a:t>
            </a:fld>
            <a:endParaRPr lang="ru-RU"/>
          </a:p>
        </p:txBody>
      </p:sp>
    </p:spTree>
  </p:cSld>
  <p:clrMapOvr>
    <a:masterClrMapping/>
  </p:clrMapOvr>
  <p:transition spd="slow">
    <p:diamon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1C58350-CA27-4E56-96E7-E1066F4C0734}" type="datetimeFigureOut">
              <a:rPr lang="ru-RU" smtClean="0"/>
              <a:pPr/>
              <a:t>05.02.2014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140DD11-51D6-4C4B-8F1B-CE187546EFA9}" type="slidenum">
              <a:rPr lang="ru-RU" smtClean="0"/>
              <a:pPr/>
              <a:t>‹#›</a:t>
            </a:fld>
            <a:endParaRPr lang="ru-RU"/>
          </a:p>
        </p:txBody>
      </p:sp>
    </p:spTree>
  </p:cSld>
  <p:clrMapOvr>
    <a:masterClrMapping/>
  </p:clrMapOvr>
  <p:transition spd="slow">
    <p:diamon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1C58350-CA27-4E56-96E7-E1066F4C0734}" type="datetimeFigureOut">
              <a:rPr lang="ru-RU" smtClean="0"/>
              <a:pPr/>
              <a:t>05.02.2014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140DD11-51D6-4C4B-8F1B-CE187546EFA9}"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ransition spd="slow">
    <p:diamon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1C58350-CA27-4E56-96E7-E1066F4C0734}" type="datetimeFigureOut">
              <a:rPr lang="ru-RU" smtClean="0"/>
              <a:pPr/>
              <a:t>05.02.2014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140DD11-51D6-4C4B-8F1B-CE187546EFA9}" type="slidenum">
              <a:rPr lang="ru-RU" smtClean="0"/>
              <a:pPr/>
              <a:t>‹#›</a:t>
            </a:fld>
            <a:endParaRPr lang="ru-RU"/>
          </a:p>
        </p:txBody>
      </p:sp>
    </p:spTree>
  </p:cSld>
  <p:clrMapOvr>
    <a:masterClrMapping/>
  </p:clrMapOvr>
  <p:transition spd="slow">
    <p:diamon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1C58350-CA27-4E56-96E7-E1066F4C0734}" type="datetimeFigureOut">
              <a:rPr lang="ru-RU" smtClean="0"/>
              <a:pPr/>
              <a:t>05.02.2014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140DD11-51D6-4C4B-8F1B-CE187546EFA9}"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ransition spd="slow">
    <p:diamon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31C58350-CA27-4E56-96E7-E1066F4C0734}" type="datetimeFigureOut">
              <a:rPr lang="ru-RU" smtClean="0"/>
              <a:pPr/>
              <a:t>05.02.2014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140DD11-51D6-4C4B-8F1B-CE187546EFA9}" type="slidenum">
              <a:rPr lang="ru-RU" smtClean="0"/>
              <a:pPr/>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ransition spd="slow">
    <p:diamon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31C58350-CA27-4E56-96E7-E1066F4C0734}" type="datetimeFigureOut">
              <a:rPr lang="ru-RU" smtClean="0"/>
              <a:pPr/>
              <a:t>05.02.2014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140DD11-51D6-4C4B-8F1B-CE187546EFA9}" type="slidenum">
              <a:rPr lang="ru-RU" smtClean="0"/>
              <a:pPr/>
              <a:t>‹#›</a:t>
            </a:fld>
            <a:endParaRPr lang="ru-RU"/>
          </a:p>
        </p:txBody>
      </p:sp>
    </p:spTree>
  </p:cSld>
  <p:clrMapOvr>
    <a:masterClrMapping/>
  </p:clrMapOvr>
  <p:transition spd="slow">
    <p:diamon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C58350-CA27-4E56-96E7-E1066F4C0734}" type="datetimeFigureOut">
              <a:rPr lang="ru-RU" smtClean="0"/>
              <a:pPr/>
              <a:t>05.02.2014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C140DD11-51D6-4C4B-8F1B-CE187546EFA9}" type="slidenum">
              <a:rPr lang="ru-RU" smtClean="0"/>
              <a:pPr/>
              <a:t>‹#›</a:t>
            </a:fld>
            <a:endParaRPr lang="ru-RU"/>
          </a:p>
        </p:txBody>
      </p:sp>
    </p:spTree>
  </p:cSld>
  <p:clrMapOvr>
    <a:masterClrMapping/>
  </p:clrMapOvr>
  <p:transition spd="slow">
    <p:diamon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1C58350-CA27-4E56-96E7-E1066F4C0734}" type="datetimeFigureOut">
              <a:rPr lang="ru-RU" smtClean="0"/>
              <a:pPr/>
              <a:t>05.02.2014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140DD11-51D6-4C4B-8F1B-CE187546EFA9}" type="slidenum">
              <a:rPr lang="ru-RU" smtClean="0"/>
              <a:pPr/>
              <a:t>‹#›</a:t>
            </a:fld>
            <a:endParaRPr lang="ru-RU"/>
          </a:p>
        </p:txBody>
      </p:sp>
    </p:spTree>
  </p:cSld>
  <p:clrMapOvr>
    <a:masterClrMapping/>
  </p:clrMapOvr>
  <p:transition spd="slow">
    <p:diamon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1C58350-CA27-4E56-96E7-E1066F4C0734}" type="datetimeFigureOut">
              <a:rPr lang="ru-RU" smtClean="0"/>
              <a:pPr/>
              <a:t>05.02.2014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140DD11-51D6-4C4B-8F1B-CE187546EFA9}" type="slidenum">
              <a:rPr lang="ru-RU" smtClean="0"/>
              <a:pPr/>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ransition spd="slow">
    <p:diamon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31C58350-CA27-4E56-96E7-E1066F4C0734}" type="datetimeFigureOut">
              <a:rPr lang="ru-RU" smtClean="0"/>
              <a:pPr/>
              <a:t>05.02.2014</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C140DD11-51D6-4C4B-8F1B-CE187546EFA9}"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diamond/>
  </p:transition>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473795" y="4293097"/>
            <a:ext cx="5637010" cy="1641568"/>
          </a:xfrm>
        </p:spPr>
        <p:txBody>
          <a:bodyPr>
            <a:normAutofit fontScale="55000" lnSpcReduction="20000"/>
          </a:bodyPr>
          <a:lstStyle/>
          <a:p>
            <a:pPr algn="r"/>
            <a:r>
              <a:rPr lang="ru-RU" b="1" i="1" dirty="0" smtClean="0">
                <a:solidFill>
                  <a:schemeClr val="accent1">
                    <a:lumMod val="50000"/>
                  </a:schemeClr>
                </a:solidFill>
              </a:rPr>
              <a:t>Автор</a:t>
            </a:r>
            <a:r>
              <a:rPr lang="ru-RU" b="1" dirty="0">
                <a:solidFill>
                  <a:schemeClr val="accent1">
                    <a:lumMod val="50000"/>
                  </a:schemeClr>
                </a:solidFill>
              </a:rPr>
              <a:t>:</a:t>
            </a:r>
            <a:endParaRPr lang="ru-RU" dirty="0">
              <a:solidFill>
                <a:schemeClr val="accent1">
                  <a:lumMod val="50000"/>
                </a:schemeClr>
              </a:solidFill>
            </a:endParaRPr>
          </a:p>
          <a:p>
            <a:pPr algn="r"/>
            <a:r>
              <a:rPr lang="ru-RU" b="1" dirty="0" err="1" smtClean="0">
                <a:solidFill>
                  <a:schemeClr val="accent1">
                    <a:lumMod val="50000"/>
                  </a:schemeClr>
                </a:solidFill>
              </a:rPr>
              <a:t>Девятьяров</a:t>
            </a:r>
            <a:r>
              <a:rPr lang="ru-RU" b="1" dirty="0" smtClean="0">
                <a:solidFill>
                  <a:schemeClr val="accent1">
                    <a:lumMod val="50000"/>
                  </a:schemeClr>
                </a:solidFill>
              </a:rPr>
              <a:t> </a:t>
            </a:r>
            <a:r>
              <a:rPr lang="ru-RU" b="1" dirty="0">
                <a:solidFill>
                  <a:schemeClr val="accent1">
                    <a:lumMod val="50000"/>
                  </a:schemeClr>
                </a:solidFill>
              </a:rPr>
              <a:t>Роман</a:t>
            </a:r>
            <a:endParaRPr lang="ru-RU" dirty="0">
              <a:solidFill>
                <a:schemeClr val="accent1">
                  <a:lumMod val="50000"/>
                </a:schemeClr>
              </a:solidFill>
            </a:endParaRPr>
          </a:p>
          <a:p>
            <a:pPr algn="r"/>
            <a:r>
              <a:rPr lang="ru-RU" b="1" dirty="0" smtClean="0">
                <a:solidFill>
                  <a:schemeClr val="accent1">
                    <a:lumMod val="50000"/>
                  </a:schemeClr>
                </a:solidFill>
              </a:rPr>
              <a:t>Ученик </a:t>
            </a:r>
            <a:r>
              <a:rPr lang="ru-RU" b="1" dirty="0">
                <a:solidFill>
                  <a:schemeClr val="accent1">
                    <a:lumMod val="50000"/>
                  </a:schemeClr>
                </a:solidFill>
              </a:rPr>
              <a:t>4 «Г» класса</a:t>
            </a:r>
            <a:endParaRPr lang="ru-RU" dirty="0">
              <a:solidFill>
                <a:schemeClr val="accent1">
                  <a:lumMod val="50000"/>
                </a:schemeClr>
              </a:solidFill>
            </a:endParaRPr>
          </a:p>
          <a:p>
            <a:pPr algn="r"/>
            <a:r>
              <a:rPr lang="ru-RU" b="1" dirty="0" smtClean="0">
                <a:solidFill>
                  <a:schemeClr val="accent1">
                    <a:lumMod val="50000"/>
                  </a:schemeClr>
                </a:solidFill>
              </a:rPr>
              <a:t>БОУ </a:t>
            </a:r>
            <a:r>
              <a:rPr lang="ru-RU" b="1" dirty="0" err="1">
                <a:solidFill>
                  <a:schemeClr val="accent1">
                    <a:lumMod val="50000"/>
                  </a:schemeClr>
                </a:solidFill>
              </a:rPr>
              <a:t>г.Омска</a:t>
            </a:r>
            <a:r>
              <a:rPr lang="ru-RU" b="1" dirty="0">
                <a:solidFill>
                  <a:schemeClr val="accent1">
                    <a:lumMod val="50000"/>
                  </a:schemeClr>
                </a:solidFill>
              </a:rPr>
              <a:t> «Лицей №</a:t>
            </a:r>
            <a:r>
              <a:rPr lang="ru-RU" b="1" dirty="0" smtClean="0">
                <a:solidFill>
                  <a:schemeClr val="accent1">
                    <a:lumMod val="50000"/>
                  </a:schemeClr>
                </a:solidFill>
              </a:rPr>
              <a:t>66</a:t>
            </a:r>
            <a:r>
              <a:rPr lang="ru-RU" b="1" dirty="0">
                <a:solidFill>
                  <a:schemeClr val="accent1">
                    <a:lumMod val="50000"/>
                  </a:schemeClr>
                </a:solidFill>
              </a:rPr>
              <a:t> </a:t>
            </a:r>
          </a:p>
          <a:p>
            <a:pPr algn="r"/>
            <a:r>
              <a:rPr lang="ru-RU" b="1" i="1" dirty="0" smtClean="0">
                <a:solidFill>
                  <a:schemeClr val="accent1">
                    <a:lumMod val="50000"/>
                  </a:schemeClr>
                </a:solidFill>
              </a:rPr>
              <a:t>Руководитель</a:t>
            </a:r>
            <a:r>
              <a:rPr lang="ru-RU" b="1" dirty="0">
                <a:solidFill>
                  <a:schemeClr val="accent1">
                    <a:lumMod val="50000"/>
                  </a:schemeClr>
                </a:solidFill>
              </a:rPr>
              <a:t>:</a:t>
            </a:r>
            <a:endParaRPr lang="ru-RU" dirty="0">
              <a:solidFill>
                <a:schemeClr val="accent1">
                  <a:lumMod val="50000"/>
                </a:schemeClr>
              </a:solidFill>
            </a:endParaRPr>
          </a:p>
          <a:p>
            <a:pPr algn="r"/>
            <a:r>
              <a:rPr lang="ru-RU" b="1" dirty="0" smtClean="0">
                <a:solidFill>
                  <a:schemeClr val="accent1">
                    <a:lumMod val="50000"/>
                  </a:schemeClr>
                </a:solidFill>
              </a:rPr>
              <a:t>Попова </a:t>
            </a:r>
            <a:r>
              <a:rPr lang="ru-RU" b="1" dirty="0">
                <a:solidFill>
                  <a:schemeClr val="accent1">
                    <a:lumMod val="50000"/>
                  </a:schemeClr>
                </a:solidFill>
              </a:rPr>
              <a:t>Наталья </a:t>
            </a:r>
            <a:r>
              <a:rPr lang="ru-RU" b="1" dirty="0" err="1">
                <a:solidFill>
                  <a:schemeClr val="accent1">
                    <a:lumMod val="50000"/>
                  </a:schemeClr>
                </a:solidFill>
              </a:rPr>
              <a:t>Вячеславна</a:t>
            </a:r>
            <a:endParaRPr lang="ru-RU" dirty="0">
              <a:solidFill>
                <a:schemeClr val="accent1">
                  <a:lumMod val="50000"/>
                </a:schemeClr>
              </a:solidFill>
            </a:endParaRPr>
          </a:p>
          <a:p>
            <a:pPr algn="r"/>
            <a:r>
              <a:rPr lang="ru-RU" b="1" dirty="0" smtClean="0">
                <a:solidFill>
                  <a:schemeClr val="accent1">
                    <a:lumMod val="50000"/>
                  </a:schemeClr>
                </a:solidFill>
              </a:rPr>
              <a:t>Учитель </a:t>
            </a:r>
            <a:r>
              <a:rPr lang="ru-RU" b="1" dirty="0">
                <a:solidFill>
                  <a:schemeClr val="accent1">
                    <a:lumMod val="50000"/>
                  </a:schemeClr>
                </a:solidFill>
              </a:rPr>
              <a:t>начальных классов</a:t>
            </a:r>
            <a:endParaRPr lang="ru-RU" dirty="0">
              <a:solidFill>
                <a:schemeClr val="accent1">
                  <a:lumMod val="50000"/>
                </a:schemeClr>
              </a:solidFill>
            </a:endParaRPr>
          </a:p>
        </p:txBody>
      </p:sp>
      <p:sp>
        <p:nvSpPr>
          <p:cNvPr id="2" name="Заголовок 1"/>
          <p:cNvSpPr>
            <a:spLocks noGrp="1"/>
          </p:cNvSpPr>
          <p:nvPr>
            <p:ph type="ctrTitle"/>
          </p:nvPr>
        </p:nvSpPr>
        <p:spPr>
          <a:xfrm>
            <a:off x="1043608" y="260648"/>
            <a:ext cx="7175351" cy="3960440"/>
          </a:xfrm>
        </p:spPr>
        <p:txBody>
          <a:bodyPr/>
          <a:lstStyle/>
          <a:p>
            <a:pPr marL="182880" indent="0" algn="ctr">
              <a:buNone/>
            </a:pPr>
            <a:r>
              <a:rPr lang="ru-RU" sz="1800" dirty="0" smtClean="0"/>
              <a:t/>
            </a:r>
            <a:br>
              <a:rPr lang="ru-RU" sz="1800" dirty="0" smtClean="0"/>
            </a:br>
            <a:r>
              <a:rPr lang="ru-RU" sz="1800" dirty="0"/>
              <a:t/>
            </a:r>
            <a:br>
              <a:rPr lang="ru-RU" sz="1800" dirty="0"/>
            </a:br>
            <a:r>
              <a:rPr lang="ru-RU" sz="1800" dirty="0" smtClean="0"/>
              <a:t/>
            </a:r>
            <a:br>
              <a:rPr lang="ru-RU" sz="1800" dirty="0" smtClean="0"/>
            </a:br>
            <a:r>
              <a:rPr lang="ru-RU" sz="1800" dirty="0"/>
              <a:t/>
            </a:r>
            <a:br>
              <a:rPr lang="ru-RU" sz="1800" dirty="0"/>
            </a:br>
            <a:r>
              <a:rPr lang="ru-RU" sz="1800" dirty="0" smtClean="0"/>
              <a:t/>
            </a:r>
            <a:br>
              <a:rPr lang="ru-RU" sz="1800" dirty="0" smtClean="0"/>
            </a:br>
            <a:r>
              <a:rPr lang="ru-RU" sz="1800" dirty="0"/>
              <a:t/>
            </a:r>
            <a:br>
              <a:rPr lang="ru-RU" sz="1800" dirty="0"/>
            </a:br>
            <a:r>
              <a:rPr lang="ru-RU" sz="2400" dirty="0" smtClean="0">
                <a:solidFill>
                  <a:schemeClr val="accent1">
                    <a:lumMod val="50000"/>
                  </a:schemeClr>
                </a:solidFill>
              </a:rPr>
              <a:t>Соль и ее роль в жизни</a:t>
            </a:r>
            <a:endParaRPr lang="ru-RU" sz="2400" dirty="0">
              <a:solidFill>
                <a:schemeClr val="accent1">
                  <a:lumMod val="50000"/>
                </a:schemeClr>
              </a:solidFill>
            </a:endParaRPr>
          </a:p>
        </p:txBody>
      </p:sp>
      <p:sp>
        <p:nvSpPr>
          <p:cNvPr id="4" name="Прямоугольник 3"/>
          <p:cNvSpPr/>
          <p:nvPr/>
        </p:nvSpPr>
        <p:spPr>
          <a:xfrm>
            <a:off x="1043608" y="260648"/>
            <a:ext cx="7200800" cy="923330"/>
          </a:xfrm>
          <a:prstGeom prst="rect">
            <a:avLst/>
          </a:prstGeom>
        </p:spPr>
        <p:txBody>
          <a:bodyPr wrap="square">
            <a:spAutoFit/>
          </a:bodyPr>
          <a:lstStyle/>
          <a:p>
            <a:pPr algn="ctr"/>
            <a:r>
              <a:rPr lang="ru-RU" b="1" dirty="0">
                <a:solidFill>
                  <a:schemeClr val="accent1">
                    <a:lumMod val="50000"/>
                  </a:schemeClr>
                </a:solidFill>
              </a:rPr>
              <a:t>Бюджетное общеобразовательное </a:t>
            </a:r>
            <a:r>
              <a:rPr lang="ru-RU" b="1" dirty="0" smtClean="0">
                <a:solidFill>
                  <a:schemeClr val="accent1">
                    <a:lumMod val="50000"/>
                  </a:schemeClr>
                </a:solidFill>
              </a:rPr>
              <a:t>учреждение</a:t>
            </a:r>
            <a:r>
              <a:rPr lang="ru-RU" dirty="0" smtClean="0">
                <a:solidFill>
                  <a:schemeClr val="accent1">
                    <a:lumMod val="50000"/>
                  </a:schemeClr>
                </a:solidFill>
              </a:rPr>
              <a:t> </a:t>
            </a:r>
            <a:r>
              <a:rPr lang="ru-RU" b="1" dirty="0" smtClean="0">
                <a:solidFill>
                  <a:schemeClr val="accent1">
                    <a:lumMod val="50000"/>
                  </a:schemeClr>
                </a:solidFill>
              </a:rPr>
              <a:t>г. </a:t>
            </a:r>
            <a:r>
              <a:rPr lang="ru-RU" b="1" dirty="0">
                <a:solidFill>
                  <a:schemeClr val="accent1">
                    <a:lumMod val="50000"/>
                  </a:schemeClr>
                </a:solidFill>
              </a:rPr>
              <a:t>Омска «Лицей №66</a:t>
            </a:r>
            <a:r>
              <a:rPr lang="ru-RU" b="1" dirty="0" smtClean="0">
                <a:solidFill>
                  <a:schemeClr val="accent1">
                    <a:lumMod val="50000"/>
                  </a:schemeClr>
                </a:solidFill>
              </a:rPr>
              <a:t>»</a:t>
            </a:r>
          </a:p>
          <a:p>
            <a:pPr algn="ctr"/>
            <a:r>
              <a:rPr lang="ru-RU" dirty="0">
                <a:solidFill>
                  <a:schemeClr val="accent1">
                    <a:lumMod val="50000"/>
                  </a:schemeClr>
                </a:solidFill>
              </a:rPr>
              <a:t>НАУЧНАЯ КОНФЕРЕНЦИЯ ИССЛЕДОВАТЕЛЕЙ «ПОЧЕМУЧКА»</a:t>
            </a:r>
          </a:p>
        </p:txBody>
      </p:sp>
    </p:spTree>
    <p:extLst>
      <p:ext uri="{BB962C8B-B14F-4D97-AF65-F5344CB8AC3E}">
        <p14:creationId xmlns:p14="http://schemas.microsoft.com/office/powerpoint/2010/main" xmlns="" val="1719815384"/>
      </p:ext>
    </p:extLst>
  </p:cSld>
  <p:clrMapOvr>
    <a:masterClrMapping/>
  </p:clrMapOvr>
  <p:transition spd="slow">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xmlns="" val="2312811909"/>
              </p:ext>
            </p:extLst>
          </p:nvPr>
        </p:nvGraphicFramePr>
        <p:xfrm>
          <a:off x="1269781" y="1916832"/>
          <a:ext cx="6175963" cy="3840480"/>
        </p:xfrm>
        <a:graphic>
          <a:graphicData uri="http://schemas.openxmlformats.org/drawingml/2006/table">
            <a:tbl>
              <a:tblPr firstRow="1" firstCol="1" bandRow="1">
                <a:tableStyleId>{5C22544A-7EE6-4342-B048-85BDC9FD1C3A}</a:tableStyleId>
              </a:tblPr>
              <a:tblGrid>
                <a:gridCol w="3177929"/>
                <a:gridCol w="1509986"/>
                <a:gridCol w="1488048"/>
              </a:tblGrid>
              <a:tr h="631825">
                <a:tc>
                  <a:txBody>
                    <a:bodyPr/>
                    <a:lstStyle/>
                    <a:p>
                      <a:pPr marL="342900" lvl="0" indent="-342900" algn="just">
                        <a:lnSpc>
                          <a:spcPct val="150000"/>
                        </a:lnSpc>
                        <a:spcBef>
                          <a:spcPts val="600"/>
                        </a:spcBef>
                        <a:spcAft>
                          <a:spcPts val="0"/>
                        </a:spcAft>
                        <a:buFont typeface="+mj-lt"/>
                        <a:buAutoNum type="arabicPeriod"/>
                      </a:pPr>
                      <a:r>
                        <a:rPr lang="ru-RU" sz="1400" dirty="0">
                          <a:effectLst/>
                        </a:rPr>
                        <a:t>Какие продукты вы предпочитаете:</a:t>
                      </a:r>
                      <a:endParaRPr lang="ru-RU" sz="1100" dirty="0">
                        <a:effectLst/>
                        <a:latin typeface="Calibri"/>
                        <a:ea typeface="Calibri"/>
                        <a:cs typeface="Times New Roman"/>
                      </a:endParaRPr>
                    </a:p>
                  </a:txBody>
                  <a:tcPr marL="67696" marR="67696" marT="0" marB="0"/>
                </a:tc>
                <a:tc>
                  <a:txBody>
                    <a:bodyPr/>
                    <a:lstStyle/>
                    <a:p>
                      <a:pPr indent="756285" algn="ctr">
                        <a:lnSpc>
                          <a:spcPct val="150000"/>
                        </a:lnSpc>
                        <a:spcBef>
                          <a:spcPts val="600"/>
                        </a:spcBef>
                        <a:spcAft>
                          <a:spcPts val="0"/>
                        </a:spcAft>
                      </a:pPr>
                      <a:r>
                        <a:rPr lang="ru-RU" sz="1400">
                          <a:effectLst/>
                        </a:rPr>
                        <a:t>ДА</a:t>
                      </a:r>
                      <a:endParaRPr lang="ru-RU" sz="1100">
                        <a:effectLst/>
                        <a:latin typeface="Calibri"/>
                        <a:ea typeface="Calibri"/>
                        <a:cs typeface="Times New Roman"/>
                      </a:endParaRPr>
                    </a:p>
                  </a:txBody>
                  <a:tcPr marL="67696" marR="67696" marT="0" marB="0"/>
                </a:tc>
                <a:tc>
                  <a:txBody>
                    <a:bodyPr/>
                    <a:lstStyle/>
                    <a:p>
                      <a:pPr indent="756285" algn="ctr">
                        <a:lnSpc>
                          <a:spcPct val="150000"/>
                        </a:lnSpc>
                        <a:spcBef>
                          <a:spcPts val="600"/>
                        </a:spcBef>
                        <a:spcAft>
                          <a:spcPts val="0"/>
                        </a:spcAft>
                      </a:pPr>
                      <a:r>
                        <a:rPr lang="ru-RU" sz="1400">
                          <a:effectLst/>
                        </a:rPr>
                        <a:t>НЕТ</a:t>
                      </a:r>
                      <a:endParaRPr lang="ru-RU" sz="1100">
                        <a:effectLst/>
                        <a:latin typeface="Calibri"/>
                        <a:ea typeface="Calibri"/>
                        <a:cs typeface="Times New Roman"/>
                      </a:endParaRPr>
                    </a:p>
                  </a:txBody>
                  <a:tcPr marL="67696" marR="67696" marT="0" marB="0"/>
                </a:tc>
              </a:tr>
              <a:tr h="315912">
                <a:tc>
                  <a:txBody>
                    <a:bodyPr/>
                    <a:lstStyle/>
                    <a:p>
                      <a:pPr indent="756285" algn="l">
                        <a:lnSpc>
                          <a:spcPct val="150000"/>
                        </a:lnSpc>
                        <a:spcBef>
                          <a:spcPts val="600"/>
                        </a:spcBef>
                        <a:spcAft>
                          <a:spcPts val="0"/>
                        </a:spcAft>
                      </a:pPr>
                      <a:r>
                        <a:rPr lang="ru-RU" sz="1400" dirty="0">
                          <a:effectLst/>
                        </a:rPr>
                        <a:t>Чипсы</a:t>
                      </a:r>
                      <a:endParaRPr lang="ru-RU" sz="1100" dirty="0">
                        <a:effectLst/>
                        <a:latin typeface="Calibri"/>
                        <a:ea typeface="Calibri"/>
                        <a:cs typeface="Times New Roman"/>
                      </a:endParaRPr>
                    </a:p>
                  </a:txBody>
                  <a:tcPr marL="67696" marR="67696" marT="0" marB="0"/>
                </a:tc>
                <a:tc>
                  <a:txBody>
                    <a:bodyPr/>
                    <a:lstStyle/>
                    <a:p>
                      <a:pPr indent="756285" algn="ctr">
                        <a:lnSpc>
                          <a:spcPct val="150000"/>
                        </a:lnSpc>
                        <a:spcBef>
                          <a:spcPts val="600"/>
                        </a:spcBef>
                        <a:spcAft>
                          <a:spcPts val="0"/>
                        </a:spcAft>
                      </a:pPr>
                      <a:r>
                        <a:rPr lang="ru-RU" sz="1400">
                          <a:effectLst/>
                        </a:rPr>
                        <a:t>22</a:t>
                      </a:r>
                      <a:endParaRPr lang="ru-RU" sz="1100">
                        <a:effectLst/>
                        <a:latin typeface="Calibri"/>
                        <a:ea typeface="Calibri"/>
                        <a:cs typeface="Times New Roman"/>
                      </a:endParaRPr>
                    </a:p>
                  </a:txBody>
                  <a:tcPr marL="67696" marR="67696" marT="0" marB="0"/>
                </a:tc>
                <a:tc>
                  <a:txBody>
                    <a:bodyPr/>
                    <a:lstStyle/>
                    <a:p>
                      <a:pPr indent="756285" algn="ctr">
                        <a:lnSpc>
                          <a:spcPct val="150000"/>
                        </a:lnSpc>
                        <a:spcBef>
                          <a:spcPts val="600"/>
                        </a:spcBef>
                        <a:spcAft>
                          <a:spcPts val="0"/>
                        </a:spcAft>
                      </a:pPr>
                      <a:r>
                        <a:rPr lang="en-US" sz="1400">
                          <a:effectLst/>
                        </a:rPr>
                        <a:t> </a:t>
                      </a:r>
                      <a:endParaRPr lang="ru-RU" sz="1100">
                        <a:effectLst/>
                        <a:latin typeface="Calibri"/>
                        <a:ea typeface="Calibri"/>
                        <a:cs typeface="Times New Roman"/>
                      </a:endParaRPr>
                    </a:p>
                  </a:txBody>
                  <a:tcPr marL="67696" marR="67696" marT="0" marB="0"/>
                </a:tc>
              </a:tr>
              <a:tr h="315912">
                <a:tc>
                  <a:txBody>
                    <a:bodyPr/>
                    <a:lstStyle/>
                    <a:p>
                      <a:pPr indent="756285" algn="l">
                        <a:lnSpc>
                          <a:spcPct val="150000"/>
                        </a:lnSpc>
                        <a:spcBef>
                          <a:spcPts val="600"/>
                        </a:spcBef>
                        <a:spcAft>
                          <a:spcPts val="0"/>
                        </a:spcAft>
                      </a:pPr>
                      <a:r>
                        <a:rPr lang="ru-RU" sz="1400" dirty="0" smtClean="0">
                          <a:effectLst/>
                        </a:rPr>
                        <a:t>Кириешки,</a:t>
                      </a:r>
                      <a:r>
                        <a:rPr lang="ru-RU" sz="1400" baseline="0" dirty="0" smtClean="0">
                          <a:effectLst/>
                        </a:rPr>
                        <a:t> </a:t>
                      </a:r>
                      <a:r>
                        <a:rPr lang="ru-RU" sz="1400" dirty="0" smtClean="0">
                          <a:effectLst/>
                        </a:rPr>
                        <a:t>соленые </a:t>
                      </a:r>
                      <a:r>
                        <a:rPr lang="ru-RU" sz="1400" dirty="0">
                          <a:effectLst/>
                        </a:rPr>
                        <a:t>сухарики</a:t>
                      </a:r>
                      <a:endParaRPr lang="ru-RU" sz="1100" dirty="0">
                        <a:effectLst/>
                        <a:latin typeface="Calibri"/>
                        <a:ea typeface="Calibri"/>
                        <a:cs typeface="Times New Roman"/>
                      </a:endParaRPr>
                    </a:p>
                  </a:txBody>
                  <a:tcPr marL="67696" marR="67696" marT="0" marB="0"/>
                </a:tc>
                <a:tc>
                  <a:txBody>
                    <a:bodyPr/>
                    <a:lstStyle/>
                    <a:p>
                      <a:pPr indent="756285" algn="ctr">
                        <a:lnSpc>
                          <a:spcPct val="150000"/>
                        </a:lnSpc>
                        <a:spcBef>
                          <a:spcPts val="600"/>
                        </a:spcBef>
                        <a:spcAft>
                          <a:spcPts val="0"/>
                        </a:spcAft>
                      </a:pPr>
                      <a:r>
                        <a:rPr lang="ru-RU" sz="1400">
                          <a:effectLst/>
                        </a:rPr>
                        <a:t>20</a:t>
                      </a:r>
                      <a:endParaRPr lang="ru-RU" sz="1100">
                        <a:effectLst/>
                        <a:latin typeface="Calibri"/>
                        <a:ea typeface="Calibri"/>
                        <a:cs typeface="Times New Roman"/>
                      </a:endParaRPr>
                    </a:p>
                  </a:txBody>
                  <a:tcPr marL="67696" marR="67696" marT="0" marB="0"/>
                </a:tc>
                <a:tc>
                  <a:txBody>
                    <a:bodyPr/>
                    <a:lstStyle/>
                    <a:p>
                      <a:pPr indent="756285" algn="ctr">
                        <a:lnSpc>
                          <a:spcPct val="150000"/>
                        </a:lnSpc>
                        <a:spcBef>
                          <a:spcPts val="600"/>
                        </a:spcBef>
                        <a:spcAft>
                          <a:spcPts val="0"/>
                        </a:spcAft>
                      </a:pPr>
                      <a:r>
                        <a:rPr lang="ru-RU" sz="1400">
                          <a:effectLst/>
                        </a:rPr>
                        <a:t>2</a:t>
                      </a:r>
                      <a:endParaRPr lang="ru-RU" sz="1100">
                        <a:effectLst/>
                        <a:latin typeface="Calibri"/>
                        <a:ea typeface="Calibri"/>
                        <a:cs typeface="Times New Roman"/>
                      </a:endParaRPr>
                    </a:p>
                  </a:txBody>
                  <a:tcPr marL="67696" marR="67696" marT="0" marB="0"/>
                </a:tc>
              </a:tr>
              <a:tr h="315912">
                <a:tc>
                  <a:txBody>
                    <a:bodyPr/>
                    <a:lstStyle/>
                    <a:p>
                      <a:pPr indent="756285" algn="just">
                        <a:lnSpc>
                          <a:spcPct val="150000"/>
                        </a:lnSpc>
                        <a:spcBef>
                          <a:spcPts val="600"/>
                        </a:spcBef>
                        <a:spcAft>
                          <a:spcPts val="0"/>
                        </a:spcAft>
                      </a:pPr>
                      <a:r>
                        <a:rPr lang="ru-RU" sz="1400" dirty="0">
                          <a:effectLst/>
                        </a:rPr>
                        <a:t>С</a:t>
                      </a:r>
                      <a:r>
                        <a:rPr lang="ru-RU" sz="1400" dirty="0" smtClean="0">
                          <a:effectLst/>
                        </a:rPr>
                        <a:t>оленые </a:t>
                      </a:r>
                      <a:r>
                        <a:rPr lang="ru-RU" sz="1400" dirty="0">
                          <a:effectLst/>
                        </a:rPr>
                        <a:t>орехи</a:t>
                      </a:r>
                      <a:endParaRPr lang="ru-RU" sz="1100" dirty="0">
                        <a:effectLst/>
                        <a:latin typeface="Calibri"/>
                        <a:ea typeface="Calibri"/>
                        <a:cs typeface="Times New Roman"/>
                      </a:endParaRPr>
                    </a:p>
                  </a:txBody>
                  <a:tcPr marL="67696" marR="67696" marT="0" marB="0"/>
                </a:tc>
                <a:tc>
                  <a:txBody>
                    <a:bodyPr/>
                    <a:lstStyle/>
                    <a:p>
                      <a:pPr indent="756285" algn="ctr">
                        <a:lnSpc>
                          <a:spcPct val="150000"/>
                        </a:lnSpc>
                        <a:spcBef>
                          <a:spcPts val="600"/>
                        </a:spcBef>
                        <a:spcAft>
                          <a:spcPts val="0"/>
                        </a:spcAft>
                      </a:pPr>
                      <a:r>
                        <a:rPr lang="ru-RU" sz="1400">
                          <a:effectLst/>
                        </a:rPr>
                        <a:t>10</a:t>
                      </a:r>
                      <a:endParaRPr lang="ru-RU" sz="1100">
                        <a:effectLst/>
                        <a:latin typeface="Calibri"/>
                        <a:ea typeface="Calibri"/>
                        <a:cs typeface="Times New Roman"/>
                      </a:endParaRPr>
                    </a:p>
                  </a:txBody>
                  <a:tcPr marL="67696" marR="67696" marT="0" marB="0"/>
                </a:tc>
                <a:tc>
                  <a:txBody>
                    <a:bodyPr/>
                    <a:lstStyle/>
                    <a:p>
                      <a:pPr indent="756285" algn="ctr">
                        <a:lnSpc>
                          <a:spcPct val="150000"/>
                        </a:lnSpc>
                        <a:spcBef>
                          <a:spcPts val="600"/>
                        </a:spcBef>
                        <a:spcAft>
                          <a:spcPts val="0"/>
                        </a:spcAft>
                      </a:pPr>
                      <a:r>
                        <a:rPr lang="ru-RU" sz="1400">
                          <a:effectLst/>
                        </a:rPr>
                        <a:t>10</a:t>
                      </a:r>
                      <a:endParaRPr lang="ru-RU" sz="1100">
                        <a:effectLst/>
                        <a:latin typeface="Calibri"/>
                        <a:ea typeface="Calibri"/>
                        <a:cs typeface="Times New Roman"/>
                      </a:endParaRPr>
                    </a:p>
                  </a:txBody>
                  <a:tcPr marL="67696" marR="67696" marT="0" marB="0"/>
                </a:tc>
              </a:tr>
              <a:tr h="315912">
                <a:tc>
                  <a:txBody>
                    <a:bodyPr/>
                    <a:lstStyle/>
                    <a:p>
                      <a:pPr indent="756285" algn="just">
                        <a:lnSpc>
                          <a:spcPct val="150000"/>
                        </a:lnSpc>
                        <a:spcBef>
                          <a:spcPts val="600"/>
                        </a:spcBef>
                        <a:spcAft>
                          <a:spcPts val="0"/>
                        </a:spcAft>
                      </a:pPr>
                      <a:r>
                        <a:rPr lang="ru-RU" sz="1400">
                          <a:effectLst/>
                        </a:rPr>
                        <a:t>Сыр</a:t>
                      </a:r>
                      <a:endParaRPr lang="ru-RU" sz="1100">
                        <a:effectLst/>
                        <a:latin typeface="Calibri"/>
                        <a:ea typeface="Calibri"/>
                        <a:cs typeface="Times New Roman"/>
                      </a:endParaRPr>
                    </a:p>
                  </a:txBody>
                  <a:tcPr marL="67696" marR="67696" marT="0" marB="0"/>
                </a:tc>
                <a:tc>
                  <a:txBody>
                    <a:bodyPr/>
                    <a:lstStyle/>
                    <a:p>
                      <a:pPr indent="756285" algn="ctr">
                        <a:lnSpc>
                          <a:spcPct val="150000"/>
                        </a:lnSpc>
                        <a:spcBef>
                          <a:spcPts val="600"/>
                        </a:spcBef>
                        <a:spcAft>
                          <a:spcPts val="0"/>
                        </a:spcAft>
                      </a:pPr>
                      <a:r>
                        <a:rPr lang="ru-RU" sz="1400">
                          <a:effectLst/>
                        </a:rPr>
                        <a:t>10</a:t>
                      </a:r>
                      <a:endParaRPr lang="ru-RU" sz="1100">
                        <a:effectLst/>
                        <a:latin typeface="Calibri"/>
                        <a:ea typeface="Calibri"/>
                        <a:cs typeface="Times New Roman"/>
                      </a:endParaRPr>
                    </a:p>
                  </a:txBody>
                  <a:tcPr marL="67696" marR="67696" marT="0" marB="0"/>
                </a:tc>
                <a:tc>
                  <a:txBody>
                    <a:bodyPr/>
                    <a:lstStyle/>
                    <a:p>
                      <a:pPr indent="756285" algn="ctr">
                        <a:lnSpc>
                          <a:spcPct val="150000"/>
                        </a:lnSpc>
                        <a:spcBef>
                          <a:spcPts val="600"/>
                        </a:spcBef>
                        <a:spcAft>
                          <a:spcPts val="0"/>
                        </a:spcAft>
                      </a:pPr>
                      <a:r>
                        <a:rPr lang="ru-RU" sz="1400">
                          <a:effectLst/>
                        </a:rPr>
                        <a:t>12</a:t>
                      </a:r>
                      <a:endParaRPr lang="ru-RU" sz="1100">
                        <a:effectLst/>
                        <a:latin typeface="Calibri"/>
                        <a:ea typeface="Calibri"/>
                        <a:cs typeface="Times New Roman"/>
                      </a:endParaRPr>
                    </a:p>
                  </a:txBody>
                  <a:tcPr marL="67696" marR="67696" marT="0" marB="0"/>
                </a:tc>
              </a:tr>
              <a:tr h="315912">
                <a:tc>
                  <a:txBody>
                    <a:bodyPr/>
                    <a:lstStyle/>
                    <a:p>
                      <a:pPr indent="756285" algn="just">
                        <a:lnSpc>
                          <a:spcPct val="150000"/>
                        </a:lnSpc>
                        <a:spcBef>
                          <a:spcPts val="600"/>
                        </a:spcBef>
                        <a:spcAft>
                          <a:spcPts val="0"/>
                        </a:spcAft>
                      </a:pPr>
                      <a:r>
                        <a:rPr lang="ru-RU" sz="1400" dirty="0">
                          <a:effectLst/>
                        </a:rPr>
                        <a:t>К</a:t>
                      </a:r>
                      <a:r>
                        <a:rPr lang="ru-RU" sz="1400" dirty="0" smtClean="0">
                          <a:effectLst/>
                        </a:rPr>
                        <a:t>опченная </a:t>
                      </a:r>
                      <a:r>
                        <a:rPr lang="ru-RU" sz="1400" dirty="0">
                          <a:effectLst/>
                        </a:rPr>
                        <a:t>колбаса</a:t>
                      </a:r>
                      <a:endParaRPr lang="ru-RU" sz="1100" dirty="0">
                        <a:effectLst/>
                        <a:latin typeface="Calibri"/>
                        <a:ea typeface="Calibri"/>
                        <a:cs typeface="Times New Roman"/>
                      </a:endParaRPr>
                    </a:p>
                  </a:txBody>
                  <a:tcPr marL="67696" marR="67696" marT="0" marB="0"/>
                </a:tc>
                <a:tc>
                  <a:txBody>
                    <a:bodyPr/>
                    <a:lstStyle/>
                    <a:p>
                      <a:pPr indent="756285" algn="ctr">
                        <a:lnSpc>
                          <a:spcPct val="150000"/>
                        </a:lnSpc>
                        <a:spcBef>
                          <a:spcPts val="600"/>
                        </a:spcBef>
                        <a:spcAft>
                          <a:spcPts val="0"/>
                        </a:spcAft>
                      </a:pPr>
                      <a:r>
                        <a:rPr lang="ru-RU" sz="1400">
                          <a:effectLst/>
                        </a:rPr>
                        <a:t>15</a:t>
                      </a:r>
                      <a:endParaRPr lang="ru-RU" sz="1100">
                        <a:effectLst/>
                        <a:latin typeface="Calibri"/>
                        <a:ea typeface="Calibri"/>
                        <a:cs typeface="Times New Roman"/>
                      </a:endParaRPr>
                    </a:p>
                  </a:txBody>
                  <a:tcPr marL="67696" marR="67696" marT="0" marB="0"/>
                </a:tc>
                <a:tc>
                  <a:txBody>
                    <a:bodyPr/>
                    <a:lstStyle/>
                    <a:p>
                      <a:pPr indent="756285" algn="ctr">
                        <a:lnSpc>
                          <a:spcPct val="150000"/>
                        </a:lnSpc>
                        <a:spcBef>
                          <a:spcPts val="600"/>
                        </a:spcBef>
                        <a:spcAft>
                          <a:spcPts val="0"/>
                        </a:spcAft>
                      </a:pPr>
                      <a:r>
                        <a:rPr lang="ru-RU" sz="1400" dirty="0">
                          <a:effectLst/>
                        </a:rPr>
                        <a:t>7</a:t>
                      </a:r>
                      <a:endParaRPr lang="ru-RU" sz="1100" dirty="0">
                        <a:effectLst/>
                        <a:latin typeface="Calibri"/>
                        <a:ea typeface="Calibri"/>
                        <a:cs typeface="Times New Roman"/>
                      </a:endParaRPr>
                    </a:p>
                  </a:txBody>
                  <a:tcPr marL="67696" marR="67696" marT="0" marB="0"/>
                </a:tc>
              </a:tr>
              <a:tr h="315912">
                <a:tc>
                  <a:txBody>
                    <a:bodyPr/>
                    <a:lstStyle/>
                    <a:p>
                      <a:pPr indent="756285" algn="just">
                        <a:lnSpc>
                          <a:spcPct val="150000"/>
                        </a:lnSpc>
                        <a:spcBef>
                          <a:spcPts val="600"/>
                        </a:spcBef>
                        <a:spcAft>
                          <a:spcPts val="0"/>
                        </a:spcAft>
                      </a:pPr>
                      <a:r>
                        <a:rPr lang="ru-RU" sz="1400" dirty="0">
                          <a:effectLst/>
                        </a:rPr>
                        <a:t>С</a:t>
                      </a:r>
                      <a:r>
                        <a:rPr lang="ru-RU" sz="1400" dirty="0" smtClean="0">
                          <a:effectLst/>
                        </a:rPr>
                        <a:t>оленая </a:t>
                      </a:r>
                      <a:r>
                        <a:rPr lang="ru-RU" sz="1400" dirty="0">
                          <a:effectLst/>
                        </a:rPr>
                        <a:t>рыба</a:t>
                      </a:r>
                      <a:endParaRPr lang="ru-RU" sz="1100" dirty="0">
                        <a:effectLst/>
                        <a:latin typeface="Calibri"/>
                        <a:ea typeface="Calibri"/>
                        <a:cs typeface="Times New Roman"/>
                      </a:endParaRPr>
                    </a:p>
                  </a:txBody>
                  <a:tcPr marL="67696" marR="67696" marT="0" marB="0"/>
                </a:tc>
                <a:tc>
                  <a:txBody>
                    <a:bodyPr/>
                    <a:lstStyle/>
                    <a:p>
                      <a:pPr indent="756285" algn="ctr">
                        <a:lnSpc>
                          <a:spcPct val="150000"/>
                        </a:lnSpc>
                        <a:spcBef>
                          <a:spcPts val="600"/>
                        </a:spcBef>
                        <a:spcAft>
                          <a:spcPts val="0"/>
                        </a:spcAft>
                      </a:pPr>
                      <a:r>
                        <a:rPr lang="ru-RU" sz="1400">
                          <a:effectLst/>
                        </a:rPr>
                        <a:t>12</a:t>
                      </a:r>
                      <a:endParaRPr lang="ru-RU" sz="1100">
                        <a:effectLst/>
                        <a:latin typeface="Calibri"/>
                        <a:ea typeface="Calibri"/>
                        <a:cs typeface="Times New Roman"/>
                      </a:endParaRPr>
                    </a:p>
                  </a:txBody>
                  <a:tcPr marL="67696" marR="67696" marT="0" marB="0"/>
                </a:tc>
                <a:tc>
                  <a:txBody>
                    <a:bodyPr/>
                    <a:lstStyle/>
                    <a:p>
                      <a:pPr indent="756285" algn="ctr">
                        <a:lnSpc>
                          <a:spcPct val="150000"/>
                        </a:lnSpc>
                        <a:spcBef>
                          <a:spcPts val="600"/>
                        </a:spcBef>
                        <a:spcAft>
                          <a:spcPts val="0"/>
                        </a:spcAft>
                      </a:pPr>
                      <a:r>
                        <a:rPr lang="ru-RU" sz="1400">
                          <a:effectLst/>
                        </a:rPr>
                        <a:t>10</a:t>
                      </a:r>
                      <a:endParaRPr lang="ru-RU" sz="1100">
                        <a:effectLst/>
                        <a:latin typeface="Calibri"/>
                        <a:ea typeface="Calibri"/>
                        <a:cs typeface="Times New Roman"/>
                      </a:endParaRPr>
                    </a:p>
                  </a:txBody>
                  <a:tcPr marL="67696" marR="67696" marT="0" marB="0"/>
                </a:tc>
              </a:tr>
              <a:tr h="315912">
                <a:tc>
                  <a:txBody>
                    <a:bodyPr/>
                    <a:lstStyle/>
                    <a:p>
                      <a:pPr marL="0" lvl="0" indent="0" algn="just">
                        <a:lnSpc>
                          <a:spcPct val="150000"/>
                        </a:lnSpc>
                        <a:spcBef>
                          <a:spcPts val="600"/>
                        </a:spcBef>
                        <a:spcAft>
                          <a:spcPts val="0"/>
                        </a:spcAft>
                        <a:buFont typeface="+mj-lt"/>
                        <a:buNone/>
                      </a:pPr>
                      <a:r>
                        <a:rPr lang="ru-RU" sz="1400" dirty="0" smtClean="0">
                          <a:effectLst/>
                        </a:rPr>
                        <a:t>2.</a:t>
                      </a:r>
                      <a:r>
                        <a:rPr lang="ru-RU" sz="1400" baseline="0" dirty="0" smtClean="0">
                          <a:effectLst/>
                        </a:rPr>
                        <a:t>    </a:t>
                      </a:r>
                      <a:r>
                        <a:rPr lang="ru-RU" sz="1400" dirty="0" smtClean="0">
                          <a:effectLst/>
                        </a:rPr>
                        <a:t>Соль</a:t>
                      </a:r>
                      <a:r>
                        <a:rPr lang="ru-RU" sz="1400" dirty="0">
                          <a:effectLst/>
                        </a:rPr>
                        <a:t>: </a:t>
                      </a:r>
                      <a:endParaRPr lang="ru-RU" sz="1100" dirty="0">
                        <a:effectLst/>
                        <a:latin typeface="Calibri"/>
                        <a:ea typeface="Calibri"/>
                        <a:cs typeface="Times New Roman"/>
                      </a:endParaRPr>
                    </a:p>
                  </a:txBody>
                  <a:tcPr marL="67696" marR="67696" marT="0" marB="0"/>
                </a:tc>
                <a:tc>
                  <a:txBody>
                    <a:bodyPr/>
                    <a:lstStyle/>
                    <a:p>
                      <a:pPr indent="756285" algn="ctr">
                        <a:lnSpc>
                          <a:spcPct val="150000"/>
                        </a:lnSpc>
                        <a:spcBef>
                          <a:spcPts val="600"/>
                        </a:spcBef>
                        <a:spcAft>
                          <a:spcPts val="0"/>
                        </a:spcAft>
                      </a:pPr>
                      <a:r>
                        <a:rPr lang="en-US" sz="1400">
                          <a:effectLst/>
                        </a:rPr>
                        <a:t> </a:t>
                      </a:r>
                      <a:endParaRPr lang="ru-RU" sz="1100">
                        <a:effectLst/>
                        <a:latin typeface="Calibri"/>
                        <a:ea typeface="Calibri"/>
                        <a:cs typeface="Times New Roman"/>
                      </a:endParaRPr>
                    </a:p>
                  </a:txBody>
                  <a:tcPr marL="67696" marR="67696" marT="0" marB="0"/>
                </a:tc>
                <a:tc>
                  <a:txBody>
                    <a:bodyPr/>
                    <a:lstStyle/>
                    <a:p>
                      <a:pPr indent="756285" algn="ctr">
                        <a:lnSpc>
                          <a:spcPct val="150000"/>
                        </a:lnSpc>
                        <a:spcBef>
                          <a:spcPts val="600"/>
                        </a:spcBef>
                        <a:spcAft>
                          <a:spcPts val="0"/>
                        </a:spcAft>
                      </a:pPr>
                      <a:r>
                        <a:rPr lang="en-US" sz="1400">
                          <a:effectLst/>
                        </a:rPr>
                        <a:t> </a:t>
                      </a:r>
                      <a:endParaRPr lang="ru-RU" sz="1100">
                        <a:effectLst/>
                        <a:latin typeface="Calibri"/>
                        <a:ea typeface="Calibri"/>
                        <a:cs typeface="Times New Roman"/>
                      </a:endParaRPr>
                    </a:p>
                  </a:txBody>
                  <a:tcPr marL="67696" marR="67696" marT="0" marB="0"/>
                </a:tc>
              </a:tr>
              <a:tr h="315912">
                <a:tc>
                  <a:txBody>
                    <a:bodyPr/>
                    <a:lstStyle/>
                    <a:p>
                      <a:pPr indent="756285" algn="just">
                        <a:lnSpc>
                          <a:spcPct val="150000"/>
                        </a:lnSpc>
                        <a:spcBef>
                          <a:spcPts val="600"/>
                        </a:spcBef>
                        <a:spcAft>
                          <a:spcPts val="0"/>
                        </a:spcAft>
                      </a:pPr>
                      <a:r>
                        <a:rPr lang="ru-RU" sz="1400">
                          <a:effectLst/>
                        </a:rPr>
                        <a:t>Вредна</a:t>
                      </a:r>
                      <a:endParaRPr lang="ru-RU" sz="1100">
                        <a:effectLst/>
                        <a:latin typeface="Calibri"/>
                        <a:ea typeface="Calibri"/>
                        <a:cs typeface="Times New Roman"/>
                      </a:endParaRPr>
                    </a:p>
                  </a:txBody>
                  <a:tcPr marL="67696" marR="67696" marT="0" marB="0"/>
                </a:tc>
                <a:tc>
                  <a:txBody>
                    <a:bodyPr/>
                    <a:lstStyle/>
                    <a:p>
                      <a:pPr indent="756285" algn="ctr">
                        <a:lnSpc>
                          <a:spcPct val="150000"/>
                        </a:lnSpc>
                        <a:spcBef>
                          <a:spcPts val="600"/>
                        </a:spcBef>
                        <a:spcAft>
                          <a:spcPts val="0"/>
                        </a:spcAft>
                      </a:pPr>
                      <a:r>
                        <a:rPr lang="ru-RU" sz="1400">
                          <a:effectLst/>
                        </a:rPr>
                        <a:t>3</a:t>
                      </a:r>
                      <a:endParaRPr lang="ru-RU" sz="1100">
                        <a:effectLst/>
                        <a:latin typeface="Calibri"/>
                        <a:ea typeface="Calibri"/>
                        <a:cs typeface="Times New Roman"/>
                      </a:endParaRPr>
                    </a:p>
                  </a:txBody>
                  <a:tcPr marL="67696" marR="67696" marT="0" marB="0"/>
                </a:tc>
                <a:tc>
                  <a:txBody>
                    <a:bodyPr/>
                    <a:lstStyle/>
                    <a:p>
                      <a:pPr indent="756285" algn="ctr">
                        <a:lnSpc>
                          <a:spcPct val="150000"/>
                        </a:lnSpc>
                        <a:spcBef>
                          <a:spcPts val="600"/>
                        </a:spcBef>
                        <a:spcAft>
                          <a:spcPts val="0"/>
                        </a:spcAft>
                      </a:pPr>
                      <a:r>
                        <a:rPr lang="en-US" sz="1400">
                          <a:effectLst/>
                        </a:rPr>
                        <a:t> </a:t>
                      </a:r>
                      <a:endParaRPr lang="ru-RU" sz="1100">
                        <a:effectLst/>
                        <a:latin typeface="Calibri"/>
                        <a:ea typeface="Calibri"/>
                        <a:cs typeface="Times New Roman"/>
                      </a:endParaRPr>
                    </a:p>
                  </a:txBody>
                  <a:tcPr marL="67696" marR="67696" marT="0" marB="0"/>
                </a:tc>
              </a:tr>
              <a:tr h="315912">
                <a:tc>
                  <a:txBody>
                    <a:bodyPr/>
                    <a:lstStyle/>
                    <a:p>
                      <a:pPr indent="756285" algn="just">
                        <a:lnSpc>
                          <a:spcPct val="150000"/>
                        </a:lnSpc>
                        <a:spcBef>
                          <a:spcPts val="600"/>
                        </a:spcBef>
                        <a:spcAft>
                          <a:spcPts val="0"/>
                        </a:spcAft>
                      </a:pPr>
                      <a:r>
                        <a:rPr lang="ru-RU" sz="1400">
                          <a:effectLst/>
                        </a:rPr>
                        <a:t>Полезна</a:t>
                      </a:r>
                      <a:endParaRPr lang="ru-RU" sz="1100">
                        <a:effectLst/>
                        <a:latin typeface="Calibri"/>
                        <a:ea typeface="Calibri"/>
                        <a:cs typeface="Times New Roman"/>
                      </a:endParaRPr>
                    </a:p>
                  </a:txBody>
                  <a:tcPr marL="67696" marR="67696" marT="0" marB="0"/>
                </a:tc>
                <a:tc>
                  <a:txBody>
                    <a:bodyPr/>
                    <a:lstStyle/>
                    <a:p>
                      <a:pPr indent="756285" algn="ctr">
                        <a:lnSpc>
                          <a:spcPct val="150000"/>
                        </a:lnSpc>
                        <a:spcBef>
                          <a:spcPts val="600"/>
                        </a:spcBef>
                        <a:spcAft>
                          <a:spcPts val="0"/>
                        </a:spcAft>
                      </a:pPr>
                      <a:r>
                        <a:rPr lang="ru-RU" sz="1400">
                          <a:effectLst/>
                        </a:rPr>
                        <a:t>19</a:t>
                      </a:r>
                      <a:endParaRPr lang="ru-RU" sz="1100">
                        <a:effectLst/>
                        <a:latin typeface="Calibri"/>
                        <a:ea typeface="Calibri"/>
                        <a:cs typeface="Times New Roman"/>
                      </a:endParaRPr>
                    </a:p>
                  </a:txBody>
                  <a:tcPr marL="67696" marR="67696" marT="0" marB="0"/>
                </a:tc>
                <a:tc>
                  <a:txBody>
                    <a:bodyPr/>
                    <a:lstStyle/>
                    <a:p>
                      <a:pPr indent="756285" algn="ctr">
                        <a:lnSpc>
                          <a:spcPct val="150000"/>
                        </a:lnSpc>
                        <a:spcBef>
                          <a:spcPts val="600"/>
                        </a:spcBef>
                        <a:spcAft>
                          <a:spcPts val="0"/>
                        </a:spcAft>
                      </a:pPr>
                      <a:r>
                        <a:rPr lang="en-US" sz="1400" dirty="0">
                          <a:effectLst/>
                        </a:rPr>
                        <a:t> </a:t>
                      </a:r>
                      <a:endParaRPr lang="ru-RU" sz="1100" dirty="0">
                        <a:effectLst/>
                        <a:latin typeface="Calibri"/>
                        <a:ea typeface="Calibri"/>
                        <a:cs typeface="Times New Roman"/>
                      </a:endParaRPr>
                    </a:p>
                  </a:txBody>
                  <a:tcPr marL="67696" marR="67696" marT="0" marB="0"/>
                </a:tc>
              </a:tr>
            </a:tbl>
          </a:graphicData>
        </a:graphic>
      </p:graphicFrame>
      <p:sp>
        <p:nvSpPr>
          <p:cNvPr id="3" name="Rectangle 1"/>
          <p:cNvSpPr>
            <a:spLocks noChangeArrowheads="1"/>
          </p:cNvSpPr>
          <p:nvPr/>
        </p:nvSpPr>
        <p:spPr bwMode="auto">
          <a:xfrm>
            <a:off x="908563" y="404664"/>
            <a:ext cx="7384329" cy="13234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accent6"/>
                </a:solidFill>
                <a:effectLst/>
                <a:latin typeface="Calibri" pitchFamily="34" charset="0"/>
                <a:ea typeface="Calibri" pitchFamily="34" charset="0"/>
                <a:cs typeface="Times New Roman" pitchFamily="18" charset="0"/>
              </a:rPr>
              <a:t>Разным людям нужно разное количество соли. </a:t>
            </a:r>
            <a:endParaRPr lang="ru-RU" sz="2000" dirty="0">
              <a:solidFill>
                <a:schemeClr val="accent6"/>
              </a:solidFill>
              <a:latin typeface="Calibri" pitchFamily="34" charset="0"/>
              <a:ea typeface="Calibri" pitchFamily="34" charset="0"/>
              <a:cs typeface="Times New Roman" pitchFamily="18" charset="0"/>
            </a:endParaRPr>
          </a:p>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accent6"/>
                </a:solidFill>
                <a:effectLst/>
                <a:latin typeface="Calibri" pitchFamily="34" charset="0"/>
                <a:ea typeface="Calibri" pitchFamily="34" charset="0"/>
                <a:cs typeface="Times New Roman" pitchFamily="18" charset="0"/>
              </a:rPr>
              <a:t>Но все-таки сейчас все люди в мире используют в пищу соль. </a:t>
            </a:r>
          </a:p>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accent6"/>
                </a:solidFill>
                <a:effectLst/>
                <a:latin typeface="Calibri" pitchFamily="34" charset="0"/>
                <a:ea typeface="Calibri" pitchFamily="34" charset="0"/>
                <a:cs typeface="Times New Roman" pitchFamily="18" charset="0"/>
              </a:rPr>
              <a:t>Это подтвердил опрос одноклассников. </a:t>
            </a:r>
            <a:endParaRPr kumimoji="0" lang="ru-RU" sz="2000" b="0" i="0" u="none" strike="noStrike" cap="none" normalizeH="0" baseline="0" dirty="0" smtClean="0">
              <a:ln>
                <a:noFill/>
              </a:ln>
              <a:solidFill>
                <a:schemeClr val="accent6"/>
              </a:solidFill>
              <a:effectLst/>
              <a:latin typeface="Arial" pitchFamily="34" charset="0"/>
            </a:endParaRPr>
          </a:p>
          <a:p>
            <a:pPr marL="0" marR="0" lvl="0" indent="755650" algn="ctr" defTabSz="914400" rtl="0" eaLnBrk="0" fontAlgn="base" latinLnBrk="0" hangingPunct="0">
              <a:lnSpc>
                <a:spcPct val="100000"/>
              </a:lnSpc>
              <a:spcBef>
                <a:spcPct val="0"/>
              </a:spcBef>
              <a:spcAft>
                <a:spcPct val="0"/>
              </a:spcAft>
              <a:buClrTx/>
              <a:buSzTx/>
              <a:buFontTx/>
              <a:buNone/>
              <a:tabLst/>
            </a:pPr>
            <a:r>
              <a:rPr kumimoji="0" lang="ru-RU" sz="2000" b="1" i="0" u="sng" strike="noStrike" cap="none" normalizeH="0" baseline="0" dirty="0" smtClean="0">
                <a:ln>
                  <a:noFill/>
                </a:ln>
                <a:solidFill>
                  <a:schemeClr val="accent1">
                    <a:lumMod val="50000"/>
                  </a:schemeClr>
                </a:solidFill>
                <a:effectLst/>
                <a:latin typeface="Calibri" pitchFamily="34" charset="0"/>
                <a:ea typeface="Calibri" pitchFamily="34" charset="0"/>
                <a:cs typeface="Times New Roman" pitchFamily="18" charset="0"/>
              </a:rPr>
              <a:t>Опрос одноклассников</a:t>
            </a:r>
            <a:endParaRPr kumimoji="0" lang="ru-RU" sz="2000" b="0" i="0" u="none" strike="noStrike" cap="none" normalizeH="0" baseline="0" dirty="0" smtClean="0">
              <a:ln>
                <a:noFill/>
              </a:ln>
              <a:solidFill>
                <a:schemeClr val="accent1">
                  <a:lumMod val="50000"/>
                </a:schemeClr>
              </a:solidFill>
              <a:effectLst/>
              <a:latin typeface="Arial" pitchFamily="34" charset="0"/>
            </a:endParaRPr>
          </a:p>
        </p:txBody>
      </p:sp>
      <p:sp>
        <p:nvSpPr>
          <p:cNvPr id="5" name="Прямоугольник 4"/>
          <p:cNvSpPr/>
          <p:nvPr/>
        </p:nvSpPr>
        <p:spPr>
          <a:xfrm>
            <a:off x="1259632" y="5934670"/>
            <a:ext cx="6912768" cy="923330"/>
          </a:xfrm>
          <a:prstGeom prst="rect">
            <a:avLst/>
          </a:prstGeom>
        </p:spPr>
        <p:txBody>
          <a:bodyPr wrap="square">
            <a:spAutoFit/>
          </a:bodyPr>
          <a:lstStyle/>
          <a:p>
            <a:pPr algn="just"/>
            <a:r>
              <a:rPr lang="ru-RU" dirty="0">
                <a:solidFill>
                  <a:schemeClr val="accent1">
                    <a:lumMod val="50000"/>
                  </a:schemeClr>
                </a:solidFill>
              </a:rPr>
              <a:t>Вывод: </a:t>
            </a:r>
            <a:r>
              <a:rPr lang="ru-RU" dirty="0">
                <a:solidFill>
                  <a:schemeClr val="accent6"/>
                </a:solidFill>
              </a:rPr>
              <a:t>большинство опрошенных одноклассников любят соленые продукты и не задумываются, что это может привести к различным заболеваниям организма.</a:t>
            </a:r>
          </a:p>
        </p:txBody>
      </p:sp>
    </p:spTree>
    <p:extLst>
      <p:ext uri="{BB962C8B-B14F-4D97-AF65-F5344CB8AC3E}">
        <p14:creationId xmlns:p14="http://schemas.microsoft.com/office/powerpoint/2010/main" xmlns="" val="1433769070"/>
      </p:ext>
    </p:extLst>
  </p:cSld>
  <p:clrMapOvr>
    <a:masterClrMapping/>
  </p:clrMapOvr>
  <p:transition spd="slow">
    <p:diamon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5616" y="260648"/>
            <a:ext cx="6552728" cy="2031325"/>
          </a:xfrm>
          <a:prstGeom prst="rect">
            <a:avLst/>
          </a:prstGeom>
        </p:spPr>
        <p:txBody>
          <a:bodyPr wrap="square">
            <a:spAutoFit/>
          </a:bodyPr>
          <a:lstStyle/>
          <a:p>
            <a:pPr algn="just"/>
            <a:r>
              <a:rPr lang="ru-RU" dirty="0">
                <a:solidFill>
                  <a:schemeClr val="accent2">
                    <a:lumMod val="50000"/>
                  </a:schemeClr>
                </a:solidFill>
              </a:rPr>
              <a:t>Также </a:t>
            </a:r>
            <a:r>
              <a:rPr lang="ru-RU" dirty="0">
                <a:solidFill>
                  <a:schemeClr val="accent6"/>
                </a:solidFill>
              </a:rPr>
              <a:t>при подготовке к докладу для изучения физических свойств соли были проведены 2 опыта. </a:t>
            </a:r>
          </a:p>
          <a:p>
            <a:pPr algn="ctr"/>
            <a:r>
              <a:rPr lang="ru-RU" b="1" dirty="0">
                <a:solidFill>
                  <a:schemeClr val="accent2">
                    <a:lumMod val="50000"/>
                  </a:schemeClr>
                </a:solidFill>
              </a:rPr>
              <a:t>Экспериментальная часть</a:t>
            </a:r>
          </a:p>
          <a:p>
            <a:pPr algn="ctr"/>
            <a:r>
              <a:rPr lang="ru-RU" dirty="0">
                <a:solidFill>
                  <a:schemeClr val="accent6"/>
                </a:solidFill>
              </a:rPr>
              <a:t>Опыт №1 </a:t>
            </a:r>
            <a:endParaRPr lang="ru-RU" dirty="0" smtClean="0">
              <a:solidFill>
                <a:schemeClr val="accent6"/>
              </a:solidFill>
            </a:endParaRPr>
          </a:p>
          <a:p>
            <a:pPr algn="just"/>
            <a:r>
              <a:rPr lang="ru-RU" dirty="0" smtClean="0">
                <a:solidFill>
                  <a:schemeClr val="accent2">
                    <a:lumMod val="50000"/>
                  </a:schemeClr>
                </a:solidFill>
              </a:rPr>
              <a:t>1. Возьми </a:t>
            </a:r>
            <a:r>
              <a:rPr lang="ru-RU" dirty="0">
                <a:solidFill>
                  <a:schemeClr val="accent2">
                    <a:lumMod val="50000"/>
                  </a:schemeClr>
                </a:solidFill>
              </a:rPr>
              <a:t>сырое яйцо, стакан с водой, несколько столовых ложек соли</a:t>
            </a:r>
            <a:r>
              <a:rPr lang="ru-RU" dirty="0" smtClean="0">
                <a:solidFill>
                  <a:schemeClr val="accent2">
                    <a:lumMod val="50000"/>
                  </a:schemeClr>
                </a:solidFill>
              </a:rPr>
              <a:t>. </a:t>
            </a:r>
            <a:r>
              <a:rPr lang="ru-RU" dirty="0" smtClean="0">
                <a:solidFill>
                  <a:schemeClr val="accent6"/>
                </a:solidFill>
              </a:rPr>
              <a:t>Положи сырое яйцо в стакан с чистой водопроводной водой – яйцо опуститься на дно стакана.</a:t>
            </a:r>
            <a:endParaRPr lang="ru-RU" dirty="0">
              <a:solidFill>
                <a:schemeClr val="accent6"/>
              </a:solidFill>
            </a:endParaRPr>
          </a:p>
        </p:txBody>
      </p:sp>
      <p:pic>
        <p:nvPicPr>
          <p:cNvPr id="3" name="Рисунок 2" descr="C:\Documents and Settings\Администратор\Мои документы\Рабочий стол\20131201_111830.jpg"/>
          <p:cNvPicPr>
            <a:picLocks noChangeAspect="1"/>
          </p:cNvPicPr>
          <p:nvPr/>
        </p:nvPicPr>
        <p:blipFill>
          <a:blip r:embed="rId2" cstate="print"/>
          <a:srcRect/>
          <a:stretch>
            <a:fillRect/>
          </a:stretch>
        </p:blipFill>
        <p:spPr bwMode="auto">
          <a:xfrm>
            <a:off x="2123728" y="2330125"/>
            <a:ext cx="4283133" cy="3298074"/>
          </a:xfrm>
          <a:prstGeom prst="rect">
            <a:avLst/>
          </a:prstGeom>
          <a:noFill/>
          <a:ln w="9525">
            <a:noFill/>
            <a:miter lim="800000"/>
            <a:headEnd/>
            <a:tailEnd/>
          </a:ln>
        </p:spPr>
      </p:pic>
    </p:spTree>
    <p:extLst>
      <p:ext uri="{BB962C8B-B14F-4D97-AF65-F5344CB8AC3E}">
        <p14:creationId xmlns:p14="http://schemas.microsoft.com/office/powerpoint/2010/main" xmlns="" val="4000018047"/>
      </p:ext>
    </p:extLst>
  </p:cSld>
  <p:clrMapOvr>
    <a:masterClrMapping/>
  </p:clrMapOvr>
  <p:transition spd="slow">
    <p:diamon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79712" y="620688"/>
            <a:ext cx="4572000" cy="646331"/>
          </a:xfrm>
          <a:prstGeom prst="rect">
            <a:avLst/>
          </a:prstGeom>
        </p:spPr>
        <p:txBody>
          <a:bodyPr>
            <a:spAutoFit/>
          </a:bodyPr>
          <a:lstStyle/>
          <a:p>
            <a:pPr algn="just"/>
            <a:r>
              <a:rPr lang="ru-RU" dirty="0" smtClean="0">
                <a:solidFill>
                  <a:schemeClr val="accent1">
                    <a:lumMod val="50000"/>
                  </a:schemeClr>
                </a:solidFill>
              </a:rPr>
              <a:t>2</a:t>
            </a:r>
            <a:r>
              <a:rPr lang="ru-RU" dirty="0" smtClean="0">
                <a:solidFill>
                  <a:schemeClr val="accent6"/>
                </a:solidFill>
              </a:rPr>
              <a:t>.</a:t>
            </a:r>
            <a:r>
              <a:rPr lang="ru-RU" dirty="0">
                <a:solidFill>
                  <a:schemeClr val="accent6"/>
                </a:solidFill>
              </a:rPr>
              <a:t> </a:t>
            </a:r>
            <a:r>
              <a:rPr lang="ru-RU" dirty="0" smtClean="0">
                <a:solidFill>
                  <a:schemeClr val="accent6"/>
                </a:solidFill>
              </a:rPr>
              <a:t>Вынь </a:t>
            </a:r>
            <a:r>
              <a:rPr lang="ru-RU" dirty="0">
                <a:solidFill>
                  <a:schemeClr val="accent6"/>
                </a:solidFill>
              </a:rPr>
              <a:t>яйцо из стакана и раствори в воде несколько ложек соли.</a:t>
            </a:r>
          </a:p>
        </p:txBody>
      </p:sp>
      <p:pic>
        <p:nvPicPr>
          <p:cNvPr id="3" name="Рисунок 2" descr="C:\Documents and Settings\Администратор\Мои документы\Рабочий стол\20131201_111933.jpg"/>
          <p:cNvPicPr>
            <a:picLocks noChangeAspect="1"/>
          </p:cNvPicPr>
          <p:nvPr/>
        </p:nvPicPr>
        <p:blipFill>
          <a:blip r:embed="rId2" cstate="print"/>
          <a:srcRect/>
          <a:stretch>
            <a:fillRect/>
          </a:stretch>
        </p:blipFill>
        <p:spPr bwMode="auto">
          <a:xfrm>
            <a:off x="2064917" y="2323461"/>
            <a:ext cx="4401590" cy="3316778"/>
          </a:xfrm>
          <a:prstGeom prst="rect">
            <a:avLst/>
          </a:prstGeom>
          <a:noFill/>
          <a:ln w="9525">
            <a:noFill/>
            <a:miter lim="800000"/>
            <a:headEnd/>
            <a:tailEnd/>
          </a:ln>
        </p:spPr>
      </p:pic>
    </p:spTree>
    <p:extLst>
      <p:ext uri="{BB962C8B-B14F-4D97-AF65-F5344CB8AC3E}">
        <p14:creationId xmlns:p14="http://schemas.microsoft.com/office/powerpoint/2010/main" xmlns="" val="698633904"/>
      </p:ext>
    </p:extLst>
  </p:cSld>
  <p:clrMapOvr>
    <a:masterClrMapping/>
  </p:clrMapOvr>
  <p:transition spd="slow">
    <p:diamon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79712" y="404664"/>
            <a:ext cx="4572000" cy="923330"/>
          </a:xfrm>
          <a:prstGeom prst="rect">
            <a:avLst/>
          </a:prstGeom>
        </p:spPr>
        <p:txBody>
          <a:bodyPr>
            <a:spAutoFit/>
          </a:bodyPr>
          <a:lstStyle/>
          <a:p>
            <a:pPr algn="just"/>
            <a:r>
              <a:rPr lang="ru-RU" dirty="0" smtClean="0">
                <a:solidFill>
                  <a:schemeClr val="accent1">
                    <a:lumMod val="50000"/>
                  </a:schemeClr>
                </a:solidFill>
              </a:rPr>
              <a:t>3.</a:t>
            </a:r>
            <a:r>
              <a:rPr lang="ru-RU" dirty="0">
                <a:solidFill>
                  <a:schemeClr val="accent1">
                    <a:lumMod val="50000"/>
                  </a:schemeClr>
                </a:solidFill>
              </a:rPr>
              <a:t> </a:t>
            </a:r>
            <a:r>
              <a:rPr lang="ru-RU" dirty="0" smtClean="0">
                <a:solidFill>
                  <a:schemeClr val="accent6"/>
                </a:solidFill>
              </a:rPr>
              <a:t>Опусти </a:t>
            </a:r>
            <a:r>
              <a:rPr lang="ru-RU" dirty="0">
                <a:solidFill>
                  <a:schemeClr val="accent6"/>
                </a:solidFill>
              </a:rPr>
              <a:t>яйцо в стакан с солёной водой - яйцо будет плавать на поверхности воды.</a:t>
            </a:r>
          </a:p>
        </p:txBody>
      </p:sp>
      <p:pic>
        <p:nvPicPr>
          <p:cNvPr id="3" name="Рисунок 2" descr="C:\Documents and Settings\Администратор\Мои документы\Рабочий стол\20131201_112602.jpg"/>
          <p:cNvPicPr>
            <a:picLocks noChangeAspect="1"/>
          </p:cNvPicPr>
          <p:nvPr/>
        </p:nvPicPr>
        <p:blipFill>
          <a:blip r:embed="rId2" cstate="print"/>
          <a:srcRect/>
          <a:stretch>
            <a:fillRect/>
          </a:stretch>
        </p:blipFill>
        <p:spPr bwMode="auto">
          <a:xfrm>
            <a:off x="2102325" y="1556792"/>
            <a:ext cx="4326774" cy="3285606"/>
          </a:xfrm>
          <a:prstGeom prst="rect">
            <a:avLst/>
          </a:prstGeom>
          <a:noFill/>
          <a:ln w="9525">
            <a:noFill/>
            <a:miter lim="800000"/>
            <a:headEnd/>
            <a:tailEnd/>
          </a:ln>
        </p:spPr>
      </p:pic>
      <p:sp>
        <p:nvSpPr>
          <p:cNvPr id="4" name="Прямоугольник 3"/>
          <p:cNvSpPr/>
          <p:nvPr/>
        </p:nvSpPr>
        <p:spPr>
          <a:xfrm>
            <a:off x="1763687" y="4941168"/>
            <a:ext cx="5544615" cy="1477328"/>
          </a:xfrm>
          <a:prstGeom prst="rect">
            <a:avLst/>
          </a:prstGeom>
        </p:spPr>
        <p:txBody>
          <a:bodyPr wrap="square">
            <a:spAutoFit/>
          </a:bodyPr>
          <a:lstStyle/>
          <a:p>
            <a:pPr algn="just"/>
            <a:r>
              <a:rPr lang="ru-RU" b="1" dirty="0">
                <a:solidFill>
                  <a:schemeClr val="accent6"/>
                </a:solidFill>
              </a:rPr>
              <a:t>Вывод: </a:t>
            </a:r>
            <a:r>
              <a:rPr lang="ru-RU" dirty="0">
                <a:solidFill>
                  <a:schemeClr val="accent6"/>
                </a:solidFill>
              </a:rPr>
              <a:t>соль повышает плотность воды. Чем больше соли в воде, тем сложнее в ней утонуть. </a:t>
            </a:r>
            <a:r>
              <a:rPr lang="ru-RU" dirty="0">
                <a:solidFill>
                  <a:schemeClr val="accent1">
                    <a:lumMod val="50000"/>
                  </a:schemeClr>
                </a:solidFill>
              </a:rPr>
              <a:t>В знаменитом Мёртвом море вода настолько солёная, что человек без всяких усилий может лежать на её поверхности, не боясь утонуть.</a:t>
            </a:r>
          </a:p>
        </p:txBody>
      </p:sp>
    </p:spTree>
    <p:extLst>
      <p:ext uri="{BB962C8B-B14F-4D97-AF65-F5344CB8AC3E}">
        <p14:creationId xmlns:p14="http://schemas.microsoft.com/office/powerpoint/2010/main" xmlns="" val="4130530546"/>
      </p:ext>
    </p:extLst>
  </p:cSld>
  <p:clrMapOvr>
    <a:masterClrMapping/>
  </p:clrMapOvr>
  <p:transition spd="slow">
    <p:diamon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19672" y="260648"/>
            <a:ext cx="5976664" cy="1754326"/>
          </a:xfrm>
          <a:prstGeom prst="rect">
            <a:avLst/>
          </a:prstGeom>
        </p:spPr>
        <p:txBody>
          <a:bodyPr wrap="square">
            <a:spAutoFit/>
          </a:bodyPr>
          <a:lstStyle/>
          <a:p>
            <a:pPr algn="ctr"/>
            <a:r>
              <a:rPr lang="ru-RU" b="1" dirty="0">
                <a:solidFill>
                  <a:schemeClr val="accent6"/>
                </a:solidFill>
              </a:rPr>
              <a:t> Опыт №2 </a:t>
            </a:r>
            <a:r>
              <a:rPr lang="ru-RU" b="1" dirty="0" smtClean="0">
                <a:solidFill>
                  <a:schemeClr val="accent6"/>
                </a:solidFill>
              </a:rPr>
              <a:t> был проведен, чтобы попытаться вырастить кристаллы соли в домашних условиях</a:t>
            </a:r>
          </a:p>
          <a:p>
            <a:pPr algn="ctr"/>
            <a:endParaRPr lang="ru-RU" b="1" dirty="0">
              <a:solidFill>
                <a:schemeClr val="accent6"/>
              </a:solidFill>
            </a:endParaRPr>
          </a:p>
          <a:p>
            <a:pPr algn="just"/>
            <a:r>
              <a:rPr lang="ru-RU" dirty="0">
                <a:solidFill>
                  <a:schemeClr val="accent1">
                    <a:lumMod val="50000"/>
                  </a:schemeClr>
                </a:solidFill>
              </a:rPr>
              <a:t>Возьми 2 чистые банки, соль, карандаш, нитку, гвоздь, воронку, горячую воду.</a:t>
            </a:r>
          </a:p>
          <a:p>
            <a:r>
              <a:rPr lang="ru-RU" dirty="0"/>
              <a:t> </a:t>
            </a:r>
          </a:p>
        </p:txBody>
      </p:sp>
      <p:sp>
        <p:nvSpPr>
          <p:cNvPr id="3" name="Прямоугольник 2"/>
          <p:cNvSpPr/>
          <p:nvPr/>
        </p:nvSpPr>
        <p:spPr>
          <a:xfrm>
            <a:off x="1691680" y="1990581"/>
            <a:ext cx="5760640" cy="646331"/>
          </a:xfrm>
          <a:prstGeom prst="rect">
            <a:avLst/>
          </a:prstGeom>
        </p:spPr>
        <p:txBody>
          <a:bodyPr wrap="square">
            <a:spAutoFit/>
          </a:bodyPr>
          <a:lstStyle/>
          <a:p>
            <a:pPr algn="just"/>
            <a:r>
              <a:rPr lang="ru-RU" dirty="0">
                <a:solidFill>
                  <a:schemeClr val="accent1">
                    <a:lumMod val="50000"/>
                  </a:schemeClr>
                </a:solidFill>
              </a:rPr>
              <a:t>1</a:t>
            </a:r>
            <a:r>
              <a:rPr lang="ru-RU" dirty="0" smtClean="0">
                <a:solidFill>
                  <a:schemeClr val="accent1">
                    <a:lumMod val="50000"/>
                  </a:schemeClr>
                </a:solidFill>
              </a:rPr>
              <a:t>.   Осторожно </a:t>
            </a:r>
            <a:r>
              <a:rPr lang="ru-RU" dirty="0">
                <a:solidFill>
                  <a:schemeClr val="accent1">
                    <a:lumMod val="50000"/>
                  </a:schemeClr>
                </a:solidFill>
              </a:rPr>
              <a:t>налей горячую воду в полулитровую банку, наполнив чуть больше ее половины.</a:t>
            </a:r>
          </a:p>
        </p:txBody>
      </p:sp>
      <p:sp>
        <p:nvSpPr>
          <p:cNvPr id="5" name="Прямоугольник 4"/>
          <p:cNvSpPr/>
          <p:nvPr/>
        </p:nvSpPr>
        <p:spPr>
          <a:xfrm>
            <a:off x="1655676" y="2636912"/>
            <a:ext cx="5904656" cy="2585323"/>
          </a:xfrm>
          <a:prstGeom prst="rect">
            <a:avLst/>
          </a:prstGeom>
        </p:spPr>
        <p:txBody>
          <a:bodyPr wrap="square">
            <a:spAutoFit/>
          </a:bodyPr>
          <a:lstStyle/>
          <a:p>
            <a:r>
              <a:rPr lang="ru-RU" dirty="0" smtClean="0">
                <a:solidFill>
                  <a:schemeClr val="accent1">
                    <a:lumMod val="50000"/>
                  </a:schemeClr>
                </a:solidFill>
              </a:rPr>
              <a:t>2</a:t>
            </a:r>
            <a:r>
              <a:rPr lang="ru-RU" dirty="0">
                <a:solidFill>
                  <a:schemeClr val="accent1">
                    <a:lumMod val="50000"/>
                  </a:schemeClr>
                </a:solidFill>
              </a:rPr>
              <a:t>.    Помешивая, насыпай соль в горячую воду до тех пор, пока она будет растворяться.</a:t>
            </a:r>
          </a:p>
          <a:p>
            <a:r>
              <a:rPr lang="ru-RU" dirty="0">
                <a:solidFill>
                  <a:schemeClr val="accent1">
                    <a:lumMod val="50000"/>
                  </a:schemeClr>
                </a:solidFill>
              </a:rPr>
              <a:t>3.    С помощью воронки и бумажной салфетки процеди солёный раствор в другую банку.</a:t>
            </a:r>
          </a:p>
          <a:p>
            <a:r>
              <a:rPr lang="ru-RU" dirty="0">
                <a:solidFill>
                  <a:schemeClr val="accent1">
                    <a:lumMod val="50000"/>
                  </a:schemeClr>
                </a:solidFill>
              </a:rPr>
              <a:t>4.    Привяжи к одному концу нити гвоздь, а другой конец намотай на карандаш.</a:t>
            </a:r>
            <a:br>
              <a:rPr lang="ru-RU" dirty="0">
                <a:solidFill>
                  <a:schemeClr val="accent1">
                    <a:lumMod val="50000"/>
                  </a:schemeClr>
                </a:solidFill>
              </a:rPr>
            </a:br>
            <a:r>
              <a:rPr lang="ru-RU" dirty="0">
                <a:solidFill>
                  <a:schemeClr val="accent1">
                    <a:lumMod val="50000"/>
                  </a:schemeClr>
                </a:solidFill>
              </a:rPr>
              <a:t>5.    Положи карандаш сверху на банку, подмотай на карандаш нить так, чтобы гвоздь не доставал до дна банки.</a:t>
            </a:r>
          </a:p>
        </p:txBody>
      </p:sp>
    </p:spTree>
    <p:extLst>
      <p:ext uri="{BB962C8B-B14F-4D97-AF65-F5344CB8AC3E}">
        <p14:creationId xmlns:p14="http://schemas.microsoft.com/office/powerpoint/2010/main" xmlns="" val="4275012298"/>
      </p:ext>
    </p:extLst>
  </p:cSld>
  <p:clrMapOvr>
    <a:masterClrMapping/>
  </p:clrMapOvr>
  <p:transition spd="slow">
    <p:diamon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63688" y="260648"/>
            <a:ext cx="5760640" cy="646331"/>
          </a:xfrm>
          <a:prstGeom prst="rect">
            <a:avLst/>
          </a:prstGeom>
        </p:spPr>
        <p:txBody>
          <a:bodyPr wrap="square">
            <a:spAutoFit/>
          </a:bodyPr>
          <a:lstStyle/>
          <a:p>
            <a:r>
              <a:rPr lang="ru-RU" dirty="0">
                <a:solidFill>
                  <a:schemeClr val="accent1">
                    <a:lumMod val="50000"/>
                  </a:schemeClr>
                </a:solidFill>
              </a:rPr>
              <a:t>6.    Поставь банку в тёплое место и подожди (недели 2-3), пока вода не испарится. </a:t>
            </a:r>
          </a:p>
        </p:txBody>
      </p:sp>
      <p:pic>
        <p:nvPicPr>
          <p:cNvPr id="3" name="Рисунок 2" descr="C:\Documents and Settings\Администратор\Мои документы\Рабочий стол\20131201_115722.jpg"/>
          <p:cNvPicPr>
            <a:picLocks noChangeAspect="1"/>
          </p:cNvPicPr>
          <p:nvPr/>
        </p:nvPicPr>
        <p:blipFill>
          <a:blip r:embed="rId2" cstate="print"/>
          <a:srcRect/>
          <a:stretch>
            <a:fillRect/>
          </a:stretch>
        </p:blipFill>
        <p:spPr bwMode="auto">
          <a:xfrm>
            <a:off x="2051720" y="1556792"/>
            <a:ext cx="4476404" cy="3354186"/>
          </a:xfrm>
          <a:prstGeom prst="rect">
            <a:avLst/>
          </a:prstGeom>
          <a:noFill/>
          <a:ln w="9525">
            <a:noFill/>
            <a:miter lim="800000"/>
            <a:headEnd/>
            <a:tailEnd/>
          </a:ln>
        </p:spPr>
      </p:pic>
    </p:spTree>
    <p:extLst>
      <p:ext uri="{BB962C8B-B14F-4D97-AF65-F5344CB8AC3E}">
        <p14:creationId xmlns:p14="http://schemas.microsoft.com/office/powerpoint/2010/main" xmlns="" val="2356779460"/>
      </p:ext>
    </p:extLst>
  </p:cSld>
  <p:clrMapOvr>
    <a:masterClrMapping/>
  </p:clrMapOvr>
  <p:transition spd="slow">
    <p:diamon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C:\Documents and Settings\Администратор\Мои документы\Рабочий стол\IMG_5203.JPG"/>
          <p:cNvPicPr>
            <a:picLocks noChangeAspect="1"/>
          </p:cNvPicPr>
          <p:nvPr/>
        </p:nvPicPr>
        <p:blipFill>
          <a:blip r:embed="rId2" cstate="print"/>
          <a:srcRect/>
          <a:stretch>
            <a:fillRect/>
          </a:stretch>
        </p:blipFill>
        <p:spPr bwMode="auto">
          <a:xfrm>
            <a:off x="107504" y="1518729"/>
            <a:ext cx="4239491" cy="3354186"/>
          </a:xfrm>
          <a:prstGeom prst="rect">
            <a:avLst/>
          </a:prstGeom>
          <a:noFill/>
          <a:ln w="9525">
            <a:noFill/>
            <a:miter lim="800000"/>
            <a:headEnd/>
            <a:tailEnd/>
          </a:ln>
        </p:spPr>
      </p:pic>
      <p:pic>
        <p:nvPicPr>
          <p:cNvPr id="3" name="Рисунок 2" descr="C:\Documents and Settings\Администратор\Мои документы\Рабочий стол\IMG_5205.JPG"/>
          <p:cNvPicPr/>
          <p:nvPr/>
        </p:nvPicPr>
        <p:blipFill>
          <a:blip r:embed="rId3" cstate="print"/>
          <a:srcRect/>
          <a:stretch>
            <a:fillRect/>
          </a:stretch>
        </p:blipFill>
        <p:spPr bwMode="auto">
          <a:xfrm>
            <a:off x="4499992" y="1528080"/>
            <a:ext cx="4451466" cy="3335483"/>
          </a:xfrm>
          <a:prstGeom prst="rect">
            <a:avLst/>
          </a:prstGeom>
          <a:noFill/>
          <a:ln w="9525">
            <a:noFill/>
            <a:miter lim="800000"/>
            <a:headEnd/>
            <a:tailEnd/>
          </a:ln>
        </p:spPr>
      </p:pic>
      <p:sp>
        <p:nvSpPr>
          <p:cNvPr id="4" name="Прямоугольник 3"/>
          <p:cNvSpPr/>
          <p:nvPr/>
        </p:nvSpPr>
        <p:spPr>
          <a:xfrm>
            <a:off x="1691680" y="5229200"/>
            <a:ext cx="5760640" cy="923330"/>
          </a:xfrm>
          <a:prstGeom prst="rect">
            <a:avLst/>
          </a:prstGeom>
        </p:spPr>
        <p:txBody>
          <a:bodyPr wrap="square">
            <a:spAutoFit/>
          </a:bodyPr>
          <a:lstStyle/>
          <a:p>
            <a:pPr algn="just"/>
            <a:r>
              <a:rPr lang="ru-RU" dirty="0">
                <a:solidFill>
                  <a:schemeClr val="accent1">
                    <a:lumMod val="50000"/>
                  </a:schemeClr>
                </a:solidFill>
              </a:rPr>
              <a:t>Результат: На нити и на дне банки </a:t>
            </a:r>
            <a:r>
              <a:rPr lang="ru-RU" dirty="0" smtClean="0">
                <a:solidFill>
                  <a:schemeClr val="accent1">
                    <a:lumMod val="50000"/>
                  </a:schemeClr>
                </a:solidFill>
              </a:rPr>
              <a:t>появились</a:t>
            </a:r>
            <a:r>
              <a:rPr lang="ru-RU" dirty="0">
                <a:solidFill>
                  <a:schemeClr val="accent1">
                    <a:lumMod val="50000"/>
                  </a:schemeClr>
                </a:solidFill>
              </a:rPr>
              <a:t/>
            </a:r>
            <a:br>
              <a:rPr lang="ru-RU" dirty="0">
                <a:solidFill>
                  <a:schemeClr val="accent1">
                    <a:lumMod val="50000"/>
                  </a:schemeClr>
                </a:solidFill>
              </a:rPr>
            </a:br>
            <a:r>
              <a:rPr lang="ru-RU" dirty="0">
                <a:solidFill>
                  <a:schemeClr val="accent1">
                    <a:lumMod val="50000"/>
                  </a:schemeClr>
                </a:solidFill>
              </a:rPr>
              <a:t>кристаллы, а на стенках - белый налёт. </a:t>
            </a:r>
            <a:endParaRPr lang="ru-RU" dirty="0" smtClean="0">
              <a:solidFill>
                <a:schemeClr val="accent1">
                  <a:lumMod val="50000"/>
                </a:schemeClr>
              </a:solidFill>
            </a:endParaRPr>
          </a:p>
          <a:p>
            <a:pPr algn="just"/>
            <a:r>
              <a:rPr lang="ru-RU" dirty="0" smtClean="0">
                <a:solidFill>
                  <a:schemeClr val="accent6"/>
                </a:solidFill>
              </a:rPr>
              <a:t>Опыт удался.</a:t>
            </a:r>
            <a:endParaRPr lang="ru-RU" dirty="0">
              <a:solidFill>
                <a:schemeClr val="accent6"/>
              </a:solidFill>
            </a:endParaRPr>
          </a:p>
        </p:txBody>
      </p:sp>
    </p:spTree>
    <p:extLst>
      <p:ext uri="{BB962C8B-B14F-4D97-AF65-F5344CB8AC3E}">
        <p14:creationId xmlns:p14="http://schemas.microsoft.com/office/powerpoint/2010/main" xmlns="" val="2826568621"/>
      </p:ext>
    </p:extLst>
  </p:cSld>
  <p:clrMapOvr>
    <a:masterClrMapping/>
  </p:clrMapOvr>
  <p:transition spd="slow">
    <p:diamon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476672"/>
            <a:ext cx="7560840" cy="5078313"/>
          </a:xfrm>
          <a:prstGeom prst="rect">
            <a:avLst/>
          </a:prstGeom>
        </p:spPr>
        <p:txBody>
          <a:bodyPr wrap="square">
            <a:spAutoFit/>
          </a:bodyPr>
          <a:lstStyle/>
          <a:p>
            <a:pPr algn="ctr"/>
            <a:r>
              <a:rPr lang="ru-RU" b="1" dirty="0">
                <a:solidFill>
                  <a:schemeClr val="accent1">
                    <a:lumMod val="50000"/>
                  </a:schemeClr>
                </a:solidFill>
              </a:rPr>
              <a:t>ЗАКЛЮЧЕНИЕ </a:t>
            </a:r>
            <a:endParaRPr lang="ru-RU" dirty="0">
              <a:solidFill>
                <a:schemeClr val="accent1">
                  <a:lumMod val="50000"/>
                </a:schemeClr>
              </a:solidFill>
            </a:endParaRPr>
          </a:p>
          <a:p>
            <a:pPr algn="just"/>
            <a:r>
              <a:rPr lang="ru-RU" dirty="0">
                <a:solidFill>
                  <a:schemeClr val="accent1">
                    <a:lumMod val="50000"/>
                  </a:schemeClr>
                </a:solidFill>
              </a:rPr>
              <a:t>Меня очень заинтересовала очень простая на вид поваренная соль, но оказалась, что о ней можно узнать много интересного и познавательного.</a:t>
            </a:r>
          </a:p>
          <a:p>
            <a:pPr algn="just"/>
            <a:r>
              <a:rPr lang="ru-RU" dirty="0">
                <a:solidFill>
                  <a:schemeClr val="accent1">
                    <a:lumMod val="50000"/>
                  </a:schemeClr>
                </a:solidFill>
              </a:rPr>
              <a:t>В мире запасы соли практически неисчерпаемы. Человек  использует для себя те источники, которые позволяют ему, получать  более доступную, дешевую, чистую соль.</a:t>
            </a:r>
          </a:p>
          <a:p>
            <a:pPr algn="just"/>
            <a:r>
              <a:rPr lang="ru-RU" dirty="0">
                <a:solidFill>
                  <a:schemeClr val="accent1">
                    <a:lumMod val="50000"/>
                  </a:schemeClr>
                </a:solidFill>
              </a:rPr>
              <a:t>Работая над данной темой, я понял, что эти бесцветные твердые кристаллы, хорошо растворимые в воде, которых-то и в пищу употребляют в малых количествах, играют огромную роль в жизнедеятельности живых организмов (как животных, так и человека). </a:t>
            </a:r>
          </a:p>
          <a:p>
            <a:pPr algn="just"/>
            <a:r>
              <a:rPr lang="ru-RU" dirty="0">
                <a:solidFill>
                  <a:schemeClr val="accent6"/>
                </a:solidFill>
              </a:rPr>
              <a:t>Очевидно, что нельзя недооценивать важность и необходимость соли в нашей жизни. Но, при этом, нельзя забывать и о вреде, который она может причинять при неграмотном использовании. Я думаю, что практически любой полезный и нужный продукт может стать опасным для человека и природы при неразумном его использовании. </a:t>
            </a:r>
          </a:p>
        </p:txBody>
      </p:sp>
    </p:spTree>
    <p:extLst>
      <p:ext uri="{BB962C8B-B14F-4D97-AF65-F5344CB8AC3E}">
        <p14:creationId xmlns:p14="http://schemas.microsoft.com/office/powerpoint/2010/main" xmlns="" val="365495864"/>
      </p:ext>
    </p:extLst>
  </p:cSld>
  <p:clrMapOvr>
    <a:masterClrMapping/>
  </p:clrMapOvr>
  <p:transition spd="slow">
    <p:diamon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31640" y="764704"/>
            <a:ext cx="6264696" cy="3108543"/>
          </a:xfrm>
          <a:prstGeom prst="rect">
            <a:avLst/>
          </a:prstGeom>
        </p:spPr>
        <p:txBody>
          <a:bodyPr wrap="square">
            <a:spAutoFit/>
          </a:bodyPr>
          <a:lstStyle/>
          <a:p>
            <a:pPr algn="ctr"/>
            <a:r>
              <a:rPr lang="en-US" sz="2800" b="1" dirty="0">
                <a:solidFill>
                  <a:schemeClr val="accent1">
                    <a:lumMod val="50000"/>
                  </a:schemeClr>
                </a:solidFill>
              </a:rPr>
              <a:t>C</a:t>
            </a:r>
            <a:r>
              <a:rPr lang="ru-RU" sz="2800" b="1" dirty="0">
                <a:solidFill>
                  <a:schemeClr val="accent1">
                    <a:lumMod val="50000"/>
                  </a:schemeClr>
                </a:solidFill>
              </a:rPr>
              <a:t>писок  литературы:</a:t>
            </a:r>
            <a:endParaRPr lang="ru-RU" sz="2800" dirty="0">
              <a:solidFill>
                <a:schemeClr val="accent1">
                  <a:lumMod val="50000"/>
                </a:schemeClr>
              </a:solidFill>
            </a:endParaRPr>
          </a:p>
          <a:p>
            <a:pPr lvl="0" algn="just"/>
            <a:r>
              <a:rPr lang="ru-RU" sz="2800" dirty="0" smtClean="0">
                <a:solidFill>
                  <a:schemeClr val="accent1">
                    <a:lumMod val="50000"/>
                  </a:schemeClr>
                </a:solidFill>
              </a:rPr>
              <a:t>1)«Все </a:t>
            </a:r>
            <a:r>
              <a:rPr lang="ru-RU" sz="2800" dirty="0">
                <a:solidFill>
                  <a:schemeClr val="accent1">
                    <a:lumMod val="50000"/>
                  </a:schemeClr>
                </a:solidFill>
              </a:rPr>
              <a:t>обо всем» – популярная энциклопедия для детей – </a:t>
            </a:r>
            <a:r>
              <a:rPr lang="ru-RU" sz="2800" dirty="0" err="1">
                <a:solidFill>
                  <a:schemeClr val="accent1">
                    <a:lumMod val="50000"/>
                  </a:schemeClr>
                </a:solidFill>
              </a:rPr>
              <a:t>А.Ликум</a:t>
            </a:r>
            <a:endParaRPr lang="ru-RU" sz="2800" dirty="0">
              <a:solidFill>
                <a:schemeClr val="accent1">
                  <a:lumMod val="50000"/>
                </a:schemeClr>
              </a:solidFill>
            </a:endParaRPr>
          </a:p>
          <a:p>
            <a:pPr lvl="0" algn="just"/>
            <a:r>
              <a:rPr lang="ru-RU" sz="2800" dirty="0" smtClean="0">
                <a:solidFill>
                  <a:schemeClr val="accent1">
                    <a:lumMod val="50000"/>
                  </a:schemeClr>
                </a:solidFill>
              </a:rPr>
              <a:t>2)«Занимательная </a:t>
            </a:r>
            <a:r>
              <a:rPr lang="ru-RU" sz="2800" dirty="0">
                <a:solidFill>
                  <a:schemeClr val="accent1">
                    <a:lumMod val="50000"/>
                  </a:schemeClr>
                </a:solidFill>
              </a:rPr>
              <a:t>минералогия» - </a:t>
            </a:r>
            <a:r>
              <a:rPr lang="ru-RU" sz="2800" dirty="0" err="1">
                <a:solidFill>
                  <a:schemeClr val="accent1">
                    <a:lumMod val="50000"/>
                  </a:schemeClr>
                </a:solidFill>
              </a:rPr>
              <a:t>А.Е.Ферсман</a:t>
            </a:r>
            <a:endParaRPr lang="ru-RU" sz="2800" dirty="0">
              <a:solidFill>
                <a:schemeClr val="accent1">
                  <a:lumMod val="50000"/>
                </a:schemeClr>
              </a:solidFill>
            </a:endParaRPr>
          </a:p>
          <a:p>
            <a:pPr lvl="0" algn="just"/>
            <a:r>
              <a:rPr lang="ru-RU" sz="2800" dirty="0" smtClean="0">
                <a:solidFill>
                  <a:schemeClr val="accent1">
                    <a:lumMod val="50000"/>
                  </a:schemeClr>
                </a:solidFill>
              </a:rPr>
              <a:t>3) Энциклопедия </a:t>
            </a:r>
            <a:r>
              <a:rPr lang="ru-RU" sz="2800" dirty="0">
                <a:solidFill>
                  <a:schemeClr val="accent1">
                    <a:lumMod val="50000"/>
                  </a:schemeClr>
                </a:solidFill>
              </a:rPr>
              <a:t>для детей</a:t>
            </a:r>
          </a:p>
          <a:p>
            <a:pPr lvl="0" algn="just"/>
            <a:r>
              <a:rPr lang="ru-RU" sz="2800" dirty="0" smtClean="0">
                <a:solidFill>
                  <a:schemeClr val="accent1">
                    <a:lumMod val="50000"/>
                  </a:schemeClr>
                </a:solidFill>
              </a:rPr>
              <a:t>4) Информация </a:t>
            </a:r>
            <a:r>
              <a:rPr lang="ru-RU" sz="2800" dirty="0">
                <a:solidFill>
                  <a:schemeClr val="accent1">
                    <a:lumMod val="50000"/>
                  </a:schemeClr>
                </a:solidFill>
              </a:rPr>
              <a:t>из интернета</a:t>
            </a:r>
          </a:p>
        </p:txBody>
      </p:sp>
    </p:spTree>
    <p:extLst>
      <p:ext uri="{BB962C8B-B14F-4D97-AF65-F5344CB8AC3E}">
        <p14:creationId xmlns:p14="http://schemas.microsoft.com/office/powerpoint/2010/main" xmlns="" val="1485501793"/>
      </p:ext>
    </p:extLst>
  </p:cSld>
  <p:clrMapOvr>
    <a:masterClrMapping/>
  </p:clrMapOvr>
  <p:transition spd="slow">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751344"/>
            <a:ext cx="6912768" cy="4370427"/>
          </a:xfrm>
          <a:prstGeom prst="rect">
            <a:avLst/>
          </a:prstGeom>
        </p:spPr>
        <p:txBody>
          <a:bodyPr wrap="square">
            <a:spAutoFit/>
          </a:bodyPr>
          <a:lstStyle/>
          <a:p>
            <a:endParaRPr lang="ru-RU" dirty="0">
              <a:solidFill>
                <a:schemeClr val="accent1">
                  <a:lumMod val="50000"/>
                </a:schemeClr>
              </a:solidFill>
            </a:endParaRPr>
          </a:p>
          <a:p>
            <a:pPr algn="just"/>
            <a:r>
              <a:rPr lang="ru-RU" sz="2000" dirty="0">
                <a:solidFill>
                  <a:schemeClr val="accent6"/>
                </a:solidFill>
              </a:rPr>
              <a:t>В обычной жизни мы окружены вещами, о значении которых не задумываемся</a:t>
            </a:r>
            <a:r>
              <a:rPr lang="ru-RU" sz="2000" dirty="0">
                <a:solidFill>
                  <a:schemeClr val="accent1">
                    <a:lumMod val="50000"/>
                  </a:schemeClr>
                </a:solidFill>
              </a:rPr>
              <a:t>: вода, огонь, сахар, столовые приборы и т.д. Без таких, казалось бы, простых вещей, люди не смогут жить “удобно”. </a:t>
            </a:r>
            <a:r>
              <a:rPr lang="ru-RU" sz="2000" dirty="0">
                <a:solidFill>
                  <a:schemeClr val="accent6"/>
                </a:solidFill>
              </a:rPr>
              <a:t>К </a:t>
            </a:r>
            <a:r>
              <a:rPr lang="ru-RU" sz="2000" dirty="0" smtClean="0">
                <a:solidFill>
                  <a:schemeClr val="accent6"/>
                </a:solidFill>
              </a:rPr>
              <a:t>таким </a:t>
            </a:r>
            <a:r>
              <a:rPr lang="ru-RU" sz="2000" dirty="0">
                <a:solidFill>
                  <a:schemeClr val="accent6"/>
                </a:solidFill>
              </a:rPr>
              <a:t>вещам можно отнести и соль.</a:t>
            </a:r>
            <a:r>
              <a:rPr lang="ru-RU" sz="2000" dirty="0">
                <a:solidFill>
                  <a:schemeClr val="accent1">
                    <a:lumMod val="50000"/>
                  </a:schemeClr>
                </a:solidFill>
              </a:rPr>
              <a:t> Соль всегда имела для человека огромное значение и ценилась очень дорого. И даже сегодня люди не смогли бы обойтись без нее.  Меня очень заинтересовала очень простая на вид поваренная соль, и оказалась, что о ней можно узнать много интересного и познавательного.</a:t>
            </a:r>
            <a:br>
              <a:rPr lang="ru-RU" sz="2000" dirty="0">
                <a:solidFill>
                  <a:schemeClr val="accent1">
                    <a:lumMod val="50000"/>
                  </a:schemeClr>
                </a:solidFill>
              </a:rPr>
            </a:br>
            <a:r>
              <a:rPr lang="ru-RU" sz="2000" dirty="0">
                <a:solidFill>
                  <a:schemeClr val="accent6"/>
                </a:solidFill>
              </a:rPr>
              <a:t>Объектом исследования стала поваренная соль, предметом </a:t>
            </a:r>
            <a:r>
              <a:rPr lang="ru-RU" sz="2000" dirty="0" smtClean="0">
                <a:solidFill>
                  <a:schemeClr val="accent6"/>
                </a:solidFill>
              </a:rPr>
              <a:t>исследования – </a:t>
            </a:r>
            <a:r>
              <a:rPr lang="ru-RU" sz="2000" dirty="0">
                <a:solidFill>
                  <a:schemeClr val="accent6"/>
                </a:solidFill>
              </a:rPr>
              <a:t>изучение некоторых ее свойств.</a:t>
            </a:r>
          </a:p>
        </p:txBody>
      </p:sp>
    </p:spTree>
    <p:extLst>
      <p:ext uri="{BB962C8B-B14F-4D97-AF65-F5344CB8AC3E}">
        <p14:creationId xmlns:p14="http://schemas.microsoft.com/office/powerpoint/2010/main" xmlns="" val="511365478"/>
      </p:ext>
    </p:extLst>
  </p:cSld>
  <p:clrMapOvr>
    <a:masterClrMapping/>
  </p:clrMapOvr>
  <p:transition spd="slow">
    <p:diamon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1196752"/>
            <a:ext cx="6984776" cy="3170099"/>
          </a:xfrm>
          <a:prstGeom prst="rect">
            <a:avLst/>
          </a:prstGeom>
        </p:spPr>
        <p:txBody>
          <a:bodyPr wrap="square">
            <a:spAutoFit/>
          </a:bodyPr>
          <a:lstStyle/>
          <a:p>
            <a:pPr algn="just"/>
            <a:r>
              <a:rPr lang="ru-RU" sz="2000" b="1" dirty="0">
                <a:solidFill>
                  <a:schemeClr val="accent6"/>
                </a:solidFill>
              </a:rPr>
              <a:t>Цель работы: </a:t>
            </a:r>
            <a:r>
              <a:rPr lang="ru-RU" sz="2000" dirty="0">
                <a:solidFill>
                  <a:schemeClr val="accent6"/>
                </a:solidFill>
              </a:rPr>
              <a:t>выяснить роль соли в жизни человека и окружающего мира.</a:t>
            </a:r>
          </a:p>
          <a:p>
            <a:pPr algn="just"/>
            <a:r>
              <a:rPr lang="ru-RU" sz="2000" b="1" dirty="0">
                <a:solidFill>
                  <a:schemeClr val="accent6"/>
                </a:solidFill>
              </a:rPr>
              <a:t>Задачи работы: </a:t>
            </a:r>
          </a:p>
          <a:p>
            <a:pPr lvl="0" algn="just"/>
            <a:r>
              <a:rPr lang="ru-RU" sz="2000" dirty="0">
                <a:solidFill>
                  <a:schemeClr val="accent6"/>
                </a:solidFill>
              </a:rPr>
              <a:t>1</a:t>
            </a:r>
            <a:r>
              <a:rPr lang="ru-RU" sz="2000" dirty="0" smtClean="0">
                <a:solidFill>
                  <a:schemeClr val="accent6"/>
                </a:solidFill>
              </a:rPr>
              <a:t>) рассмотреть </a:t>
            </a:r>
            <a:r>
              <a:rPr lang="ru-RU" sz="2000" dirty="0">
                <a:solidFill>
                  <a:schemeClr val="accent6"/>
                </a:solidFill>
              </a:rPr>
              <a:t>значение соли для людей в прошлом и настоящем</a:t>
            </a:r>
            <a:r>
              <a:rPr lang="ru-RU" sz="2000" dirty="0" smtClean="0">
                <a:solidFill>
                  <a:schemeClr val="accent6"/>
                </a:solidFill>
              </a:rPr>
              <a:t>;</a:t>
            </a:r>
          </a:p>
          <a:p>
            <a:pPr algn="just"/>
            <a:r>
              <a:rPr lang="ru-RU" sz="2000" dirty="0" smtClean="0">
                <a:solidFill>
                  <a:schemeClr val="accent6"/>
                </a:solidFill>
              </a:rPr>
              <a:t>2) </a:t>
            </a:r>
            <a:r>
              <a:rPr lang="ru-RU" sz="2000" dirty="0">
                <a:solidFill>
                  <a:schemeClr val="accent6"/>
                </a:solidFill>
              </a:rPr>
              <a:t>узнать о составе и свойствах соли</a:t>
            </a:r>
            <a:r>
              <a:rPr lang="ru-RU" sz="2000" dirty="0" smtClean="0">
                <a:solidFill>
                  <a:schemeClr val="accent6"/>
                </a:solidFill>
              </a:rPr>
              <a:t>;</a:t>
            </a:r>
            <a:endParaRPr lang="ru-RU" sz="2000" dirty="0">
              <a:solidFill>
                <a:schemeClr val="accent6"/>
              </a:solidFill>
            </a:endParaRPr>
          </a:p>
          <a:p>
            <a:pPr lvl="0" algn="just"/>
            <a:r>
              <a:rPr lang="ru-RU" sz="2000" dirty="0" smtClean="0">
                <a:solidFill>
                  <a:schemeClr val="accent6"/>
                </a:solidFill>
              </a:rPr>
              <a:t>3) узнать </a:t>
            </a:r>
            <a:r>
              <a:rPr lang="ru-RU" sz="2000" dirty="0">
                <a:solidFill>
                  <a:schemeClr val="accent6"/>
                </a:solidFill>
              </a:rPr>
              <a:t>о вреде, который наносит соль человеку и окружающей среде;</a:t>
            </a:r>
          </a:p>
          <a:p>
            <a:pPr lvl="0" algn="just"/>
            <a:r>
              <a:rPr lang="ru-RU" sz="2000" dirty="0" smtClean="0">
                <a:solidFill>
                  <a:schemeClr val="accent6"/>
                </a:solidFill>
              </a:rPr>
              <a:t>4) попытаться </a:t>
            </a:r>
            <a:r>
              <a:rPr lang="ru-RU" sz="2000" dirty="0">
                <a:solidFill>
                  <a:schemeClr val="accent6"/>
                </a:solidFill>
              </a:rPr>
              <a:t>вырастить кристаллы соли в домашних условиях.</a:t>
            </a:r>
          </a:p>
        </p:txBody>
      </p:sp>
    </p:spTree>
    <p:extLst>
      <p:ext uri="{BB962C8B-B14F-4D97-AF65-F5344CB8AC3E}">
        <p14:creationId xmlns:p14="http://schemas.microsoft.com/office/powerpoint/2010/main" xmlns="" val="1881675485"/>
      </p:ext>
    </p:extLst>
  </p:cSld>
  <p:clrMapOvr>
    <a:masterClrMapping/>
  </p:clrMapOvr>
  <p:transition spd="slow">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5616" y="751344"/>
            <a:ext cx="7128792" cy="4093428"/>
          </a:xfrm>
          <a:prstGeom prst="rect">
            <a:avLst/>
          </a:prstGeom>
        </p:spPr>
        <p:txBody>
          <a:bodyPr wrap="square">
            <a:spAutoFit/>
          </a:bodyPr>
          <a:lstStyle/>
          <a:p>
            <a:r>
              <a:rPr lang="ru-RU" sz="2000" dirty="0">
                <a:solidFill>
                  <a:schemeClr val="accent6"/>
                </a:solidFill>
              </a:rPr>
              <a:t>Соль - это кристаллическое вещество разных цветов и разной растворимости в воде. Поваренная соль  бывает разного происхождения  (каменная и морская), разной очистки (очищенная и неочищенная), разного помола (крупная и мелкая) </a:t>
            </a:r>
            <a:r>
              <a:rPr lang="ru-RU" sz="2000" dirty="0">
                <a:solidFill>
                  <a:schemeClr val="accent1">
                    <a:lumMod val="50000"/>
                  </a:schemeClr>
                </a:solidFill>
              </a:rPr>
              <a:t>и т.д. </a:t>
            </a:r>
          </a:p>
          <a:p>
            <a:r>
              <a:rPr lang="ru-RU" sz="2000" dirty="0">
                <a:solidFill>
                  <a:schemeClr val="accent1">
                    <a:lumMod val="50000"/>
                  </a:schemeClr>
                </a:solidFill>
              </a:rPr>
              <a:t>Когда говорят соль  земли, то подразумевают самое главное, самое важное, самое ценное. А когда  говорят  соль  вопроса, то  думают  об особенном  значении  этого  вопроса о самой его сути. По старинному  славянскому обычаю, который сохранился и поныне, при  встрече  дорогих  гостей торжественно  подносят хлеб и  обязательно  соль. И фраза  «Хлеб-соль» употребляется во всем мире как пожелание добра.</a:t>
            </a:r>
          </a:p>
        </p:txBody>
      </p:sp>
    </p:spTree>
    <p:extLst>
      <p:ext uri="{BB962C8B-B14F-4D97-AF65-F5344CB8AC3E}">
        <p14:creationId xmlns:p14="http://schemas.microsoft.com/office/powerpoint/2010/main" xmlns="" val="1737501043"/>
      </p:ext>
    </p:extLst>
  </p:cSld>
  <p:clrMapOvr>
    <a:masterClrMapping/>
  </p:clrMapOvr>
  <p:transition spd="slow">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1600" y="188640"/>
            <a:ext cx="6984776" cy="6555641"/>
          </a:xfrm>
          <a:prstGeom prst="rect">
            <a:avLst/>
          </a:prstGeom>
        </p:spPr>
        <p:txBody>
          <a:bodyPr wrap="square">
            <a:spAutoFit/>
          </a:bodyPr>
          <a:lstStyle/>
          <a:p>
            <a:pPr algn="just"/>
            <a:r>
              <a:rPr lang="ru-RU" sz="2000" dirty="0" smtClean="0">
                <a:solidFill>
                  <a:schemeClr val="accent1">
                    <a:lumMod val="50000"/>
                  </a:schemeClr>
                </a:solidFill>
              </a:rPr>
              <a:t>Но </a:t>
            </a:r>
            <a:r>
              <a:rPr lang="ru-RU" sz="2000" dirty="0">
                <a:solidFill>
                  <a:schemeClr val="accent1">
                    <a:lumMod val="50000"/>
                  </a:schemeClr>
                </a:solidFill>
              </a:rPr>
              <a:t>соль всегда была не только тем порошком, который сыплют в пищу. Она всегда являлась символом.</a:t>
            </a:r>
            <a:r>
              <a:rPr lang="ru-RU" sz="2000" dirty="0">
                <a:solidFill>
                  <a:schemeClr val="accent6"/>
                </a:solidFill>
              </a:rPr>
              <a:t> В древние  времен, когда люди поклонялись богам, соль всегда входила в жертвоприношение и была священна. Чтобы продукты не  портились, тоже  пользуются солью. Поэтому она стала   символом долговечности, и  надёжности. </a:t>
            </a:r>
            <a:r>
              <a:rPr lang="ru-RU" sz="2000" dirty="0">
                <a:solidFill>
                  <a:schemeClr val="accent1">
                    <a:lumMod val="50000"/>
                  </a:schemeClr>
                </a:solidFill>
              </a:rPr>
              <a:t>В библейские времена, когда  люди хотели заключить  договор, они  делали  во  время  трапезы  с  солью  как  символ  гарантии. Поэтому в Библии есть выражение «соляной договор». </a:t>
            </a:r>
            <a:r>
              <a:rPr lang="ru-RU" sz="2000" dirty="0">
                <a:solidFill>
                  <a:schemeClr val="accent6"/>
                </a:solidFill>
              </a:rPr>
              <a:t>Без  соли не может ни одна   страна, там,  где нет  соли  её  привозят. </a:t>
            </a:r>
            <a:r>
              <a:rPr lang="ru-RU" sz="2000" dirty="0">
                <a:solidFill>
                  <a:schemeClr val="accent1">
                    <a:lumMod val="50000"/>
                  </a:schemeClr>
                </a:solidFill>
              </a:rPr>
              <a:t>В Центральной Африке  в  своё  время платили за кило соли - кило золотого  песку. В Китае  раньше  вываривали соль  из источников, проводя  воду  по  бамбуковым  трубам и  нагревая котлы природными  горючими  газами. В английском  языке «</a:t>
            </a:r>
            <a:r>
              <a:rPr lang="en-US" sz="2000" dirty="0">
                <a:solidFill>
                  <a:schemeClr val="accent1">
                    <a:lumMod val="50000"/>
                  </a:schemeClr>
                </a:solidFill>
              </a:rPr>
              <a:t>salary</a:t>
            </a:r>
            <a:r>
              <a:rPr lang="ru-RU" sz="2000" dirty="0">
                <a:solidFill>
                  <a:schemeClr val="accent1">
                    <a:lumMod val="50000"/>
                  </a:schemeClr>
                </a:solidFill>
              </a:rPr>
              <a:t>» слово «зарплата» возникла из слова  «соль». В  древнем  Риме  легионеры  получали  жалование  солью, отсюда произошло слово «солдат». Одна  из  старейших дорог  Италии называется  </a:t>
            </a:r>
            <a:r>
              <a:rPr lang="ru-RU" sz="2000" dirty="0" err="1">
                <a:solidFill>
                  <a:schemeClr val="accent1">
                    <a:lumMod val="50000"/>
                  </a:schemeClr>
                </a:solidFill>
              </a:rPr>
              <a:t>Виа</a:t>
            </a:r>
            <a:r>
              <a:rPr lang="ru-RU" sz="2000" dirty="0">
                <a:solidFill>
                  <a:schemeClr val="accent1">
                    <a:lumMod val="50000"/>
                  </a:schemeClr>
                </a:solidFill>
              </a:rPr>
              <a:t>  </a:t>
            </a:r>
            <a:r>
              <a:rPr lang="ru-RU" sz="2000" dirty="0" err="1">
                <a:solidFill>
                  <a:schemeClr val="accent1">
                    <a:lumMod val="50000"/>
                  </a:schemeClr>
                </a:solidFill>
              </a:rPr>
              <a:t>Салариа</a:t>
            </a:r>
            <a:r>
              <a:rPr lang="ru-RU" sz="2000" dirty="0">
                <a:solidFill>
                  <a:schemeClr val="accent1">
                    <a:lumMod val="50000"/>
                  </a:schemeClr>
                </a:solidFill>
              </a:rPr>
              <a:t> – «соляная  дорога», по  ней  возили  соль</a:t>
            </a:r>
            <a:r>
              <a:rPr lang="ru-RU" sz="2000" dirty="0" smtClean="0">
                <a:solidFill>
                  <a:schemeClr val="accent1">
                    <a:lumMod val="50000"/>
                  </a:schemeClr>
                </a:solidFill>
              </a:rPr>
              <a:t>.</a:t>
            </a:r>
            <a:endParaRPr lang="ru-RU" sz="2000" dirty="0">
              <a:solidFill>
                <a:schemeClr val="accent1">
                  <a:lumMod val="50000"/>
                </a:schemeClr>
              </a:solidFill>
            </a:endParaRPr>
          </a:p>
        </p:txBody>
      </p:sp>
    </p:spTree>
    <p:extLst>
      <p:ext uri="{BB962C8B-B14F-4D97-AF65-F5344CB8AC3E}">
        <p14:creationId xmlns:p14="http://schemas.microsoft.com/office/powerpoint/2010/main" xmlns="" val="1327204572"/>
      </p:ext>
    </p:extLst>
  </p:cSld>
  <p:clrMapOvr>
    <a:masterClrMapping/>
  </p:clrMapOvr>
  <p:transition spd="slow">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620688"/>
            <a:ext cx="7704856" cy="6247864"/>
          </a:xfrm>
          <a:prstGeom prst="rect">
            <a:avLst/>
          </a:prstGeom>
        </p:spPr>
        <p:txBody>
          <a:bodyPr wrap="square">
            <a:spAutoFit/>
          </a:bodyPr>
          <a:lstStyle/>
          <a:p>
            <a:pPr algn="just"/>
            <a:r>
              <a:rPr lang="ru-RU" sz="2000" dirty="0">
                <a:solidFill>
                  <a:schemeClr val="accent1">
                    <a:lumMod val="50000"/>
                  </a:schemeClr>
                </a:solidFill>
              </a:rPr>
              <a:t>Были даже «соленые бунты». Так в 1648году в Москве  за чрезмерные налоги на соль  начался « соляной бунт», волнения народа переросли в поджоги и убийства бояр. Царь жестоко подавил восстание. </a:t>
            </a:r>
          </a:p>
          <a:p>
            <a:pPr algn="just"/>
            <a:r>
              <a:rPr lang="ru-RU" sz="2000" dirty="0">
                <a:solidFill>
                  <a:schemeClr val="accent1">
                    <a:lumMod val="50000"/>
                  </a:schemeClr>
                </a:solidFill>
              </a:rPr>
              <a:t>Соль была неизвестна в большей части Америки и Индии, пока она не была завезена  туда  европейцами.  В  некоторых  частях  Африки соль и до сих пор роскошь, и только богатые могут позволить  ее  себе.  Соль не особенно нужна людям, которые питаются  в основном молоком  или  мясом.  Особенно если они едят  сырое  или  жареное. В них сохраняются естественные соли.  А вот людям, которые сидят на вегетарианской диете или едят мясо вареным,  требуется больше соли.   </a:t>
            </a:r>
          </a:p>
          <a:p>
            <a:pPr algn="just"/>
            <a:r>
              <a:rPr lang="ru-RU" sz="2000" dirty="0">
                <a:solidFill>
                  <a:schemeClr val="accent6"/>
                </a:solidFill>
              </a:rPr>
              <a:t>Человек начал употреблять соль в  пищу, каждый день с тех пор, как перестал вести кочевой образ жизни в поисках </a:t>
            </a:r>
            <a:r>
              <a:rPr lang="ru-RU" sz="2000" dirty="0" smtClean="0">
                <a:solidFill>
                  <a:schemeClr val="accent6"/>
                </a:solidFill>
              </a:rPr>
              <a:t>еды. </a:t>
            </a:r>
            <a:r>
              <a:rPr lang="ru-RU" sz="2000" dirty="0">
                <a:solidFill>
                  <a:schemeClr val="accent1">
                    <a:lumMod val="50000"/>
                  </a:schemeClr>
                </a:solidFill>
              </a:rPr>
              <a:t>В одно прекрасное время он перешел к оседлости, начал заниматься сельским хозяйством, и потребление соли стало для него привычкой. Чем больше люди привыкали к ежедневному потреблению соли,  тем нужней  она становилась. </a:t>
            </a:r>
          </a:p>
        </p:txBody>
      </p:sp>
    </p:spTree>
    <p:extLst>
      <p:ext uri="{BB962C8B-B14F-4D97-AF65-F5344CB8AC3E}">
        <p14:creationId xmlns:p14="http://schemas.microsoft.com/office/powerpoint/2010/main" xmlns="" val="950531761"/>
      </p:ext>
    </p:extLst>
  </p:cSld>
  <p:clrMapOvr>
    <a:masterClrMapping/>
  </p:clrMapOvr>
  <p:transition spd="slow">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474345"/>
            <a:ext cx="6840760" cy="5016758"/>
          </a:xfrm>
          <a:prstGeom prst="rect">
            <a:avLst/>
          </a:prstGeom>
        </p:spPr>
        <p:txBody>
          <a:bodyPr wrap="square">
            <a:spAutoFit/>
          </a:bodyPr>
          <a:lstStyle/>
          <a:p>
            <a:pPr algn="just"/>
            <a:r>
              <a:rPr lang="ru-RU" sz="2000" dirty="0">
                <a:solidFill>
                  <a:schemeClr val="accent6"/>
                </a:solidFill>
              </a:rPr>
              <a:t>В странах, имевших выход к  морю, с древности  получали соль,  выпаривая  её из воды на солнце и вываривая  на  огне. В солёных  озёрах  и  морях огромные запасы соли. До сих пор соль добывают главным  образом со дна высохших  озёр и даже  из  тех, что ещё не  высохли. Машины  отсасывают  из озёр  воду, потом её	 выпаривают, и остаётся  белый, порошок в солонке.</a:t>
            </a:r>
            <a:r>
              <a:rPr lang="ru-RU" sz="2000" dirty="0">
                <a:solidFill>
                  <a:schemeClr val="accent1">
                    <a:lumMod val="50000"/>
                  </a:schemeClr>
                </a:solidFill>
              </a:rPr>
              <a:t> У нас  из  соляных озёр больше всех известны  Эльтон и Баскунчак. Соляные горы в Испании, и в Германии, соляные подземные города с улицами, залами, церквями и столовыми в соляных копях </a:t>
            </a:r>
            <a:r>
              <a:rPr lang="ru-RU" sz="2000" dirty="0" err="1">
                <a:solidFill>
                  <a:schemeClr val="accent1">
                    <a:lumMod val="50000"/>
                  </a:schemeClr>
                </a:solidFill>
              </a:rPr>
              <a:t>Велички</a:t>
            </a:r>
            <a:r>
              <a:rPr lang="ru-RU" sz="2000" dirty="0">
                <a:solidFill>
                  <a:schemeClr val="accent1">
                    <a:lumMod val="50000"/>
                  </a:schemeClr>
                </a:solidFill>
              </a:rPr>
              <a:t> под Краковом, где все вырезано из каменной соли. Знаменитые </a:t>
            </a:r>
            <a:r>
              <a:rPr lang="ru-RU" sz="2000" dirty="0" err="1">
                <a:solidFill>
                  <a:schemeClr val="accent1">
                    <a:lumMod val="50000"/>
                  </a:schemeClr>
                </a:solidFill>
              </a:rPr>
              <a:t>Брянцевские</a:t>
            </a:r>
            <a:r>
              <a:rPr lang="ru-RU" sz="2000" dirty="0">
                <a:solidFill>
                  <a:schemeClr val="accent1">
                    <a:lumMod val="50000"/>
                  </a:schemeClr>
                </a:solidFill>
              </a:rPr>
              <a:t> копи в </a:t>
            </a:r>
            <a:r>
              <a:rPr lang="ru-RU" sz="2000" dirty="0" err="1">
                <a:solidFill>
                  <a:schemeClr val="accent1">
                    <a:lumMod val="50000"/>
                  </a:schemeClr>
                </a:solidFill>
              </a:rPr>
              <a:t>Донбасе</a:t>
            </a:r>
            <a:r>
              <a:rPr lang="ru-RU" sz="2000" dirty="0">
                <a:solidFill>
                  <a:schemeClr val="accent1">
                    <a:lumMod val="50000"/>
                  </a:schemeClr>
                </a:solidFill>
              </a:rPr>
              <a:t> или залежи </a:t>
            </a:r>
            <a:r>
              <a:rPr lang="ru-RU" sz="2000" dirty="0" err="1">
                <a:solidFill>
                  <a:schemeClr val="accent1">
                    <a:lumMod val="50000"/>
                  </a:schemeClr>
                </a:solidFill>
              </a:rPr>
              <a:t>Илецкой</a:t>
            </a:r>
            <a:r>
              <a:rPr lang="ru-RU" sz="2000" dirty="0">
                <a:solidFill>
                  <a:schemeClr val="accent1">
                    <a:lumMod val="50000"/>
                  </a:schemeClr>
                </a:solidFill>
              </a:rPr>
              <a:t>  Защиты около Оренбурга. Есть богатые солонцы и озера в Австралии и Аргентины.</a:t>
            </a:r>
          </a:p>
        </p:txBody>
      </p:sp>
    </p:spTree>
    <p:extLst>
      <p:ext uri="{BB962C8B-B14F-4D97-AF65-F5344CB8AC3E}">
        <p14:creationId xmlns:p14="http://schemas.microsoft.com/office/powerpoint/2010/main" xmlns="" val="2993849988"/>
      </p:ext>
    </p:extLst>
  </p:cSld>
  <p:clrMapOvr>
    <a:masterClrMapping/>
  </p:clrMapOvr>
  <p:transition spd="slow">
    <p:diamon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548680"/>
            <a:ext cx="7344816" cy="5016758"/>
          </a:xfrm>
          <a:prstGeom prst="rect">
            <a:avLst/>
          </a:prstGeom>
        </p:spPr>
        <p:txBody>
          <a:bodyPr wrap="square">
            <a:spAutoFit/>
          </a:bodyPr>
          <a:lstStyle/>
          <a:p>
            <a:pPr algn="just"/>
            <a:r>
              <a:rPr lang="ru-RU" sz="2000" dirty="0">
                <a:solidFill>
                  <a:schemeClr val="accent1">
                    <a:lumMod val="50000"/>
                  </a:schemeClr>
                </a:solidFill>
              </a:rPr>
              <a:t>Там, где  озёра  высохли, а море отступило, соль  засыпало песком и землёй. Образовалась суша, а иногда и горы. Под тяжестью  верхних  пластов соль  уплотнилась, стала  твёрдой, как камень. Её и называют  каменной  солью. Понадобились на это  века. Теперь, чтобы  добраться до этой  соли, прорывают  глубокие шахты  копи, соединяют  их  подземными коридорами. Высота пласта  соли под землёй  достигает иногда 1-1,5 км.</a:t>
            </a:r>
          </a:p>
          <a:p>
            <a:pPr algn="just"/>
            <a:r>
              <a:rPr lang="ru-RU" sz="2000" dirty="0">
                <a:solidFill>
                  <a:schemeClr val="accent6"/>
                </a:solidFill>
              </a:rPr>
              <a:t>Почему же такой будничной вещи, как соль, </a:t>
            </a:r>
            <a:r>
              <a:rPr lang="ru-RU" sz="2000" dirty="0">
                <a:solidFill>
                  <a:schemeClr val="accent1">
                    <a:lumMod val="50000"/>
                  </a:schemeClr>
                </a:solidFill>
              </a:rPr>
              <a:t>которой  все  постоянно пользуются, даже  не замечая</a:t>
            </a:r>
            <a:r>
              <a:rPr lang="ru-RU" sz="2000" dirty="0">
                <a:solidFill>
                  <a:schemeClr val="accent6"/>
                </a:solidFill>
              </a:rPr>
              <a:t>,  придается такое значение?  </a:t>
            </a:r>
          </a:p>
          <a:p>
            <a:pPr algn="just"/>
            <a:r>
              <a:rPr lang="ru-RU" sz="2000" dirty="0">
                <a:solidFill>
                  <a:schemeClr val="accent6"/>
                </a:solidFill>
              </a:rPr>
              <a:t>Люди  и  животные, не получая соли, гибнут. </a:t>
            </a:r>
            <a:r>
              <a:rPr lang="ru-RU" sz="2000" dirty="0">
                <a:solidFill>
                  <a:schemeClr val="accent1">
                    <a:lumMod val="50000"/>
                  </a:schemeClr>
                </a:solidFill>
              </a:rPr>
              <a:t>Врачи  давно уже установили, что </a:t>
            </a:r>
            <a:r>
              <a:rPr lang="ru-RU" sz="2000" dirty="0">
                <a:solidFill>
                  <a:schemeClr val="accent6"/>
                </a:solidFill>
              </a:rPr>
              <a:t>без составных частей соли не происходит правильный обмен веществ в организме человека, хотя </a:t>
            </a:r>
            <a:r>
              <a:rPr lang="ru-RU" sz="2000" dirty="0" smtClean="0">
                <a:solidFill>
                  <a:schemeClr val="accent6"/>
                </a:solidFill>
              </a:rPr>
              <a:t>злоупотреблять </a:t>
            </a:r>
            <a:r>
              <a:rPr lang="ru-RU" sz="2000" dirty="0">
                <a:solidFill>
                  <a:schemeClr val="accent6"/>
                </a:solidFill>
              </a:rPr>
              <a:t>солью   и соленьями  тоже нельзя. </a:t>
            </a:r>
          </a:p>
        </p:txBody>
      </p:sp>
    </p:spTree>
    <p:extLst>
      <p:ext uri="{BB962C8B-B14F-4D97-AF65-F5344CB8AC3E}">
        <p14:creationId xmlns:p14="http://schemas.microsoft.com/office/powerpoint/2010/main" xmlns="" val="1730527293"/>
      </p:ext>
    </p:extLst>
  </p:cSld>
  <p:clrMapOvr>
    <a:masterClrMapping/>
  </p:clrMapOvr>
  <p:transition spd="slow">
    <p:diamon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254592"/>
            <a:ext cx="7488832" cy="6247864"/>
          </a:xfrm>
          <a:prstGeom prst="rect">
            <a:avLst/>
          </a:prstGeom>
        </p:spPr>
        <p:txBody>
          <a:bodyPr wrap="square">
            <a:spAutoFit/>
          </a:bodyPr>
          <a:lstStyle/>
          <a:p>
            <a:pPr algn="just"/>
            <a:r>
              <a:rPr lang="ru-RU" sz="2000" dirty="0">
                <a:solidFill>
                  <a:schemeClr val="accent6"/>
                </a:solidFill>
              </a:rPr>
              <a:t>Соль в естественном виде содержится продуктах питания, в различных овощах, минеральных водах. Однако поступления соли из этих продуктов недостаточно для сохранения здоровья. Ведь соль постоянно выводится из нашего организма, особенно при обильном потоотделении (например, при активных занятиях спортом) или в условиях жаркого климата, регулирует водно-солевой баланс организма человека. Соль </a:t>
            </a:r>
            <a:r>
              <a:rPr lang="ru-RU" sz="2000" dirty="0" smtClean="0">
                <a:solidFill>
                  <a:schemeClr val="accent6"/>
                </a:solidFill>
              </a:rPr>
              <a:t>необходима, </a:t>
            </a:r>
            <a:r>
              <a:rPr lang="ru-RU" sz="2000" dirty="0">
                <a:solidFill>
                  <a:schemeClr val="accent6"/>
                </a:solidFill>
              </a:rPr>
              <a:t>чтобы поддерживать оптимальную кислотность желудка. Употребление соли в пищу желательно дозировать, лучше недосаливать еду, чем пересаливать. Избыток соли может навредить здоровью и спровоцировать болезни почек, сердца, отеки, повышенное артериальное давление. </a:t>
            </a:r>
            <a:r>
              <a:rPr lang="ru-RU" sz="2000" dirty="0">
                <a:solidFill>
                  <a:schemeClr val="accent1">
                    <a:lumMod val="50000"/>
                  </a:schemeClr>
                </a:solidFill>
              </a:rPr>
              <a:t>Существует даже народная пословица: «Недосол – на столе, пересол – на спине».</a:t>
            </a:r>
            <a:r>
              <a:rPr lang="ru-RU" sz="2000" dirty="0">
                <a:solidFill>
                  <a:schemeClr val="accent6"/>
                </a:solidFill>
              </a:rPr>
              <a:t> А недостаток соли может вызывать сонливость, вялость и слабость. Норма соли для человека в день составляет приблизительно 1 чайную ложку и нужно обязательно учитывать, что некоторые готовые продукты, например колбасы сырого копчения, некоторые сыры </a:t>
            </a:r>
            <a:r>
              <a:rPr lang="ru-RU" sz="2000" dirty="0">
                <a:solidFill>
                  <a:schemeClr val="accent1">
                    <a:lumMod val="50000"/>
                  </a:schemeClr>
                </a:solidFill>
              </a:rPr>
              <a:t>и др. </a:t>
            </a:r>
            <a:r>
              <a:rPr lang="ru-RU" sz="2000" dirty="0">
                <a:solidFill>
                  <a:schemeClr val="accent6"/>
                </a:solidFill>
              </a:rPr>
              <a:t>иногда содержат дневную норму. </a:t>
            </a:r>
          </a:p>
        </p:txBody>
      </p:sp>
    </p:spTree>
    <p:extLst>
      <p:ext uri="{BB962C8B-B14F-4D97-AF65-F5344CB8AC3E}">
        <p14:creationId xmlns:p14="http://schemas.microsoft.com/office/powerpoint/2010/main" xmlns="" val="2301492163"/>
      </p:ext>
    </p:extLst>
  </p:cSld>
  <p:clrMapOvr>
    <a:masterClrMapping/>
  </p:clrMapOvr>
  <p:transition spd="slow">
    <p:diamond/>
  </p:transition>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198</TotalTime>
  <Words>1254</Words>
  <Application>Microsoft Office PowerPoint</Application>
  <PresentationFormat>Экран (4:3)</PresentationFormat>
  <Paragraphs>92</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Воздушный поток</vt:lpstr>
      <vt:lpstr>      Соль и ее роль в жизни</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vector>
  </TitlesOfParts>
  <Company>БОУ г.Омска "Лицей № 66"</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Учитель</dc:creator>
  <cp:lastModifiedBy>user</cp:lastModifiedBy>
  <cp:revision>47</cp:revision>
  <dcterms:created xsi:type="dcterms:W3CDTF">2014-01-29T03:31:29Z</dcterms:created>
  <dcterms:modified xsi:type="dcterms:W3CDTF">2014-02-05T05:14:44Z</dcterms:modified>
</cp:coreProperties>
</file>