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F46B3D6-5831-4D01-821C-3A17E805DF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C91B64-68DE-4CAD-AE7B-A596F75FBBBA}" type="slidenum">
              <a:rPr lang="ru-RU"/>
              <a:pPr/>
              <a:t>1</a:t>
            </a:fld>
            <a:endParaRPr lang="ru-RU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59AF13-68A4-412D-8A45-AC3AEDDBD3D1}" type="slidenum">
              <a:rPr lang="ru-RU"/>
              <a:pPr/>
              <a:t>2</a:t>
            </a:fld>
            <a:endParaRPr lang="ru-RU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D7B90-B9B3-4971-B625-F9661C0F0870}" type="slidenum">
              <a:rPr lang="ru-RU"/>
              <a:pPr/>
              <a:t>3</a:t>
            </a:fld>
            <a:endParaRPr lang="ru-RU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D49640-67DF-483A-A9A9-79ABD50E486C}" type="slidenum">
              <a:rPr lang="ru-RU"/>
              <a:pPr/>
              <a:t>4</a:t>
            </a:fld>
            <a:endParaRPr lang="ru-RU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B5D5B3-5645-4D34-9172-6D3230C879FA}" type="slidenum">
              <a:rPr lang="ru-RU"/>
              <a:pPr/>
              <a:t>5</a:t>
            </a:fld>
            <a:endParaRPr lang="ru-RU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F7FFC7-B36F-4880-8CDE-79A094BF605C}" type="slidenum">
              <a:rPr lang="ru-RU"/>
              <a:pPr/>
              <a:t>6</a:t>
            </a:fld>
            <a:endParaRPr lang="ru-RU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6FD7F-CC15-484A-AE9C-E67E31ED7645}" type="slidenum">
              <a:rPr lang="ru-RU"/>
              <a:pPr/>
              <a:t>7</a:t>
            </a:fld>
            <a:endParaRPr 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4335DC-0EFD-4CF3-B491-DDE8BCE9475B}" type="slidenum">
              <a:rPr lang="ru-RU"/>
              <a:pPr/>
              <a:t>8</a:t>
            </a:fld>
            <a:endParaRPr lang="ru-RU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F19D3C-DCEF-4438-83CE-1FA78B068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46D84A-B294-439D-B38B-D4F138E69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F8F5D4-EFAF-4CE3-996E-B8BE4972D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0D6DB6-7EF9-4ADF-96C2-D361F5D5E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64CFBC-505E-4469-A810-A73A98B40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000763-6400-4335-8F2F-A9949F3AC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12C74B-56E9-4C0A-90DB-B6BB737810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DC1081-1DA0-48DB-8E8F-BA8292F04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F5059F-5A60-49D7-B7A5-D277D46E7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050551-6CEC-417D-B73F-C9BA44DFE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7FCB94-D7C6-4271-83C1-CF537FDDC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0415BAF-8B87-42CE-A363-B362DCEC75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633538" y="271463"/>
            <a:ext cx="7212012" cy="100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Тема урока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Задача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98863" y="1905000"/>
            <a:ext cx="2859087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1 </a:t>
            </a:r>
            <a:r>
              <a:rPr lang="ru-RU" sz="3200" b="1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класс</a:t>
            </a:r>
            <a:endParaRPr lang="ru-RU" sz="3200" b="1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886200" y="301625"/>
            <a:ext cx="5788025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1. В коробке 6 карандашей,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на столе ещё 2 карандаша.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98475" y="468313"/>
            <a:ext cx="335438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Условие задачи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200650" y="2298700"/>
            <a:ext cx="324326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Вопрос задачи</a:t>
            </a:r>
            <a:r>
              <a:rPr lang="ru-RU" sz="2400">
                <a:solidFill>
                  <a:srgbClr val="B847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94125" y="3355975"/>
            <a:ext cx="588962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Сколько всего карандашей?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1850" y="4656138"/>
            <a:ext cx="3446463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Решение задачи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21200" y="4551363"/>
            <a:ext cx="1570038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74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0000"/>
                </a:solidFill>
                <a:ea typeface="MS Gothic" charset="0"/>
                <a:cs typeface="MS Gothic" charset="0"/>
              </a:rPr>
              <a:t>6+2=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28700" y="6199188"/>
            <a:ext cx="14732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Ответ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7175" y="6169025"/>
            <a:ext cx="296703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8 карандашей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076950" y="4338638"/>
            <a:ext cx="727075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E6FF00"/>
                    </a:gs>
                    <a:gs pos="100000">
                      <a:srgbClr val="FF66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4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4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71463" y="0"/>
            <a:ext cx="98075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В коробке было 6 карандашей. Вынули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2 карандаша.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Сколько карандашей осталось в коробке?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11688" y="1814513"/>
            <a:ext cx="3354387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Условие задачи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56138" y="3719513"/>
            <a:ext cx="31781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Вопрос задачи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7175" y="5443538"/>
            <a:ext cx="3446463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Решение задачи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58963" y="6380163"/>
            <a:ext cx="14732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Ответ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3175" y="2386013"/>
            <a:ext cx="6073775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В коробке было 6 карандашей. Вынули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2 карандаша.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92188" y="4383088"/>
            <a:ext cx="8751887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Сколько карандашей осталось в коробке?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89350" y="5381625"/>
            <a:ext cx="13144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8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6-2=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973638" y="4989513"/>
            <a:ext cx="1104900" cy="11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E6FF00"/>
                    </a:gs>
                    <a:gs pos="100000">
                      <a:srgbClr val="FF66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4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506788" y="6426200"/>
            <a:ext cx="2716212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4 карандаша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633538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0" y="1649413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213" y="1649413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4175" y="1649413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1619250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1619250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8150" y="514350"/>
            <a:ext cx="299402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Слава сделал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4025" y="2751138"/>
            <a:ext cx="667226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Он отдал товарищу 2 кораблика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3341688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9400" y="3357563"/>
            <a:ext cx="11049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25488" y="4338638"/>
            <a:ext cx="83978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Сколько корабликов осталось у Славы?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1625" y="4973638"/>
            <a:ext cx="310515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Что известно?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7013" y="5895975"/>
            <a:ext cx="3983037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B84700"/>
                </a:solidFill>
                <a:ea typeface="MS Gothic" charset="0"/>
                <a:cs typeface="MS Gothic" charset="0"/>
              </a:rPr>
              <a:t>Что нужно узнать?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446463" y="4868863"/>
            <a:ext cx="61499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1.Слава сделал 6 корабликов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52825" y="5367338"/>
            <a:ext cx="57181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2. Слава отдал 2 кораблика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233863" y="5895975"/>
            <a:ext cx="4459287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Сколько корабликов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осталось у Славы?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"/>
                            </p:stCondLst>
                            <p:childTnLst>
                              <p:par>
                                <p:cTn id="8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7475" y="2049463"/>
            <a:ext cx="2122488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35000" y="241300"/>
            <a:ext cx="5816600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Составить условие задачи,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которая решается так: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33413" y="2162175"/>
            <a:ext cx="59118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E6FF00"/>
                    </a:gs>
                    <a:gs pos="100000">
                      <a:srgbClr val="FF66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5+2=7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4725988"/>
            <a:ext cx="2122488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100263" y="4686300"/>
            <a:ext cx="76057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E6FF00"/>
                    </a:gs>
                    <a:gs pos="100000">
                      <a:srgbClr val="FF6633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Ответ : 7 птиц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71463" y="1981200"/>
            <a:ext cx="9448800" cy="349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6000" b="1">
                <a:solidFill>
                  <a:srgbClr val="000000"/>
                </a:solidFill>
                <a:ea typeface="MS Gothic" charset="0"/>
                <a:cs typeface="MS Gothic" charset="0"/>
              </a:rPr>
              <a:t>10-2=                   0+1=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6000" b="1">
                <a:solidFill>
                  <a:srgbClr val="000000"/>
                </a:solidFill>
                <a:ea typeface="MS Gothic" charset="0"/>
                <a:cs typeface="MS Gothic" charset="0"/>
              </a:rPr>
              <a:t>10-</a:t>
            </a:r>
            <a:r>
              <a:rPr lang="ru-RU" sz="60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□=9                 6+2=□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60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8+2=                     2-2=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60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6+□=7                  □-2=6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610100" y="6002338"/>
            <a:ext cx="604838" cy="801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02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8 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5683250" y="5895975"/>
            <a:ext cx="500063" cy="785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21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343150" y="6092825"/>
            <a:ext cx="514350" cy="846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21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681788" y="5942013"/>
            <a:ext cx="681037" cy="8159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02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8 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7604125" y="6032500"/>
            <a:ext cx="484188" cy="8302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21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284288" y="6169025"/>
            <a:ext cx="544512" cy="831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02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8 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8723313" y="6213475"/>
            <a:ext cx="1193800" cy="8016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7458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10 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3492500" y="6213475"/>
            <a:ext cx="558800" cy="876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921625" y="347663"/>
            <a:ext cx="2047875" cy="100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Решите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примеры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3371850" y="2751138"/>
            <a:ext cx="2933700" cy="1860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5 6 9 </a:t>
            </a:r>
          </a:p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3   4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407988" y="90488"/>
            <a:ext cx="1390650" cy="1346200"/>
          </a:xfrm>
          <a:prstGeom prst="ellipse">
            <a:avLst/>
          </a:prstGeom>
          <a:gradFill rotWithShape="0">
            <a:gsLst>
              <a:gs pos="0">
                <a:srgbClr val="E6FF00"/>
              </a:gs>
              <a:gs pos="100000">
                <a:srgbClr val="FF6633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7308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cs typeface="Arial" charset="0"/>
              </a:rPr>
              <a:t>&gt;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cs typeface="Arial" charset="0"/>
              </a:rPr>
              <a:t>&lt;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cs typeface="Arial" charset="0"/>
              </a:rPr>
              <a:t>=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01688" y="2282825"/>
            <a:ext cx="8980487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ea typeface="MS Gothic" charset="0"/>
                <a:cs typeface="MS Gothic" charset="0"/>
              </a:rPr>
              <a:t>8-1 * 7    7+2 *9    6-2 *5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ea typeface="MS Gothic" charset="0"/>
                <a:cs typeface="MS Gothic" charset="0"/>
              </a:rPr>
              <a:t>8-1 *6     7+2 *8    4+1 * 6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862013" y="4248150"/>
            <a:ext cx="333375" cy="48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620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=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755650" y="4187825"/>
            <a:ext cx="363538" cy="48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620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= 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249613" y="2871788"/>
            <a:ext cx="3600450" cy="1800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855913" y="4157663"/>
            <a:ext cx="393700" cy="590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&gt; 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795588" y="4113213"/>
            <a:ext cx="469900" cy="590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&gt; 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278313" y="4173538"/>
            <a:ext cx="454025" cy="514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991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&lt; 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4294188" y="4127500"/>
            <a:ext cx="454025" cy="514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991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&lt; 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4184650"/>
            <a:ext cx="3990975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98475" y="5548313"/>
            <a:ext cx="9344025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1+2= 3          4+2=</a:t>
            </a:r>
            <a:r>
              <a:rPr lang="ru-RU" sz="4400" b="1">
                <a:solidFill>
                  <a:srgbClr val="000000"/>
                </a:solidFill>
                <a:latin typeface="Batang" pitchFamily="16" charset="0"/>
                <a:ea typeface="Batang" pitchFamily="16" charset="0"/>
                <a:cs typeface="Batang" pitchFamily="16" charset="0"/>
              </a:rPr>
              <a:t>□</a:t>
            </a:r>
            <a:r>
              <a:rPr lang="ru-RU" sz="44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          5+2=7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3= </a:t>
            </a:r>
            <a:r>
              <a:rPr lang="ru-RU" sz="4400" b="1">
                <a:solidFill>
                  <a:srgbClr val="000000"/>
                </a:solidFill>
                <a:cs typeface="Arial" charset="0"/>
              </a:rPr>
              <a:t>□+2      6=  □+2            7=  □+2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cs typeface="Arial" charset="0"/>
              </a:rPr>
              <a:t>3-2= □       6-2=  □             7-2=  □</a:t>
            </a: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  </a:t>
            </a:r>
            <a:r>
              <a:rPr lang="ru-RU" sz="240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98475" y="5548313"/>
            <a:ext cx="9344025" cy="196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1+2= 3          4+2=6</a:t>
            </a:r>
            <a:r>
              <a:rPr lang="ru-RU" sz="44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          5+2=7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Batang" pitchFamily="16" charset="0"/>
                <a:cs typeface="Batang" pitchFamily="16" charset="0"/>
              </a:rPr>
              <a:t>3= 1</a:t>
            </a:r>
            <a:r>
              <a:rPr lang="ru-RU" sz="4400" b="1">
                <a:solidFill>
                  <a:srgbClr val="000000"/>
                </a:solidFill>
                <a:cs typeface="Arial" charset="0"/>
              </a:rPr>
              <a:t>+2      6=  4+2            7= 5+2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cs typeface="Arial" charset="0"/>
              </a:rPr>
              <a:t>3-2= 1       6-2= 4             7-2= 5</a:t>
            </a: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  </a:t>
            </a:r>
            <a:r>
              <a:rPr lang="ru-RU" sz="240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978150" y="438150"/>
            <a:ext cx="4554538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028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ea typeface="MS Gothic" charset="0"/>
                <a:cs typeface="MS Gothic" charset="0"/>
              </a:rPr>
              <a:t>Решить примеры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 additive="repl">
                                        <p:cTn id="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73475" y="333375"/>
            <a:ext cx="3005138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  <a:ea typeface="MS Gothic" charset="0"/>
                <a:cs typeface="MS Gothic" charset="0"/>
              </a:rPr>
              <a:t>Сравните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38800" y="2328863"/>
            <a:ext cx="4176713" cy="3262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Как зовут каждого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 Мальчика-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рыболова,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если удочка у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Саши длиннее, чем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у Димы, но короче,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чем у Толи.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08313" y="1981200"/>
            <a:ext cx="14652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ea typeface="MS Gothic" charset="0"/>
                <a:cs typeface="MS Gothic" charset="0"/>
              </a:rPr>
              <a:t>Саша</a:t>
            </a:r>
            <a:r>
              <a:rPr lang="ru-RU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54513" y="2509838"/>
            <a:ext cx="1360487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Дима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65325" y="2328863"/>
            <a:ext cx="1287463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MS Gothic" charset="0"/>
                <a:cs typeface="MS Gothic" charset="0"/>
              </a:rPr>
              <a:t>Толя 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815975" y="3522663"/>
            <a:ext cx="2028825" cy="665162"/>
          </a:xfrm>
          <a:prstGeom prst="line">
            <a:avLst/>
          </a:prstGeom>
          <a:noFill/>
          <a:ln w="72000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524125" y="3840163"/>
            <a:ext cx="668338" cy="695325"/>
          </a:xfrm>
          <a:prstGeom prst="line">
            <a:avLst/>
          </a:prstGeom>
          <a:noFill/>
          <a:ln w="720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445000" y="3900488"/>
            <a:ext cx="227013" cy="454025"/>
          </a:xfrm>
          <a:prstGeom prst="line">
            <a:avLst/>
          </a:prstGeom>
          <a:noFill/>
          <a:ln w="36000">
            <a:solidFill>
              <a:srgbClr val="5C852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285</Words>
  <PresentationFormat>Произвольный</PresentationFormat>
  <Paragraphs>93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2</cp:revision>
  <cp:lastPrinted>1601-01-01T00:00:00Z</cp:lastPrinted>
  <dcterms:created xsi:type="dcterms:W3CDTF">2010-11-16T06:22:40Z</dcterms:created>
  <dcterms:modified xsi:type="dcterms:W3CDTF">2014-06-06T19:07:32Z</dcterms:modified>
</cp:coreProperties>
</file>