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27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D231B-0D80-4A59-AF61-2F30E73FFCF9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A4BF9-8641-4F5A-AC19-87712281A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968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D231B-0D80-4A59-AF61-2F30E73FFCF9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A4BF9-8641-4F5A-AC19-87712281A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24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D231B-0D80-4A59-AF61-2F30E73FFCF9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A4BF9-8641-4F5A-AC19-87712281A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56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D231B-0D80-4A59-AF61-2F30E73FFCF9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A4BF9-8641-4F5A-AC19-87712281A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133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D231B-0D80-4A59-AF61-2F30E73FFCF9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A4BF9-8641-4F5A-AC19-87712281A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111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D231B-0D80-4A59-AF61-2F30E73FFCF9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A4BF9-8641-4F5A-AC19-87712281A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971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D231B-0D80-4A59-AF61-2F30E73FFCF9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A4BF9-8641-4F5A-AC19-87712281A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656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D231B-0D80-4A59-AF61-2F30E73FFCF9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A4BF9-8641-4F5A-AC19-87712281A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672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D231B-0D80-4A59-AF61-2F30E73FFCF9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A4BF9-8641-4F5A-AC19-87712281A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062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D231B-0D80-4A59-AF61-2F30E73FFCF9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A4BF9-8641-4F5A-AC19-87712281A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291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D231B-0D80-4A59-AF61-2F30E73FFCF9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A4BF9-8641-4F5A-AC19-87712281A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074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D231B-0D80-4A59-AF61-2F30E73FFCF9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A4BF9-8641-4F5A-AC19-87712281A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614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1484784"/>
            <a:ext cx="77768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ln w="19050">
                  <a:solidFill>
                    <a:srgbClr val="FFFF00"/>
                  </a:solidFill>
                </a:ln>
                <a:solidFill>
                  <a:srgbClr val="003300"/>
                </a:solidFill>
                <a:latin typeface="Arial Black" pitchFamily="34" charset="0"/>
              </a:rPr>
              <a:t>ПОСТРОЙКА </a:t>
            </a:r>
            <a:br>
              <a:rPr lang="ru-RU" sz="6600" dirty="0" smtClean="0">
                <a:ln w="19050">
                  <a:solidFill>
                    <a:srgbClr val="FFFF00"/>
                  </a:solidFill>
                </a:ln>
                <a:solidFill>
                  <a:srgbClr val="003300"/>
                </a:solidFill>
                <a:latin typeface="Arial Black" pitchFamily="34" charset="0"/>
              </a:rPr>
            </a:br>
            <a:r>
              <a:rPr lang="ru-RU" sz="6600" dirty="0" smtClean="0">
                <a:ln w="19050">
                  <a:solidFill>
                    <a:srgbClr val="FFFF00"/>
                  </a:solidFill>
                </a:ln>
                <a:solidFill>
                  <a:srgbClr val="003300"/>
                </a:solidFill>
                <a:latin typeface="Arial Black" pitchFamily="34" charset="0"/>
              </a:rPr>
              <a:t>И</a:t>
            </a:r>
          </a:p>
          <a:p>
            <a:pPr algn="ctr"/>
            <a:r>
              <a:rPr lang="ru-RU" sz="6600" dirty="0" smtClean="0">
                <a:ln w="19050">
                  <a:solidFill>
                    <a:srgbClr val="FFFF00"/>
                  </a:solidFill>
                </a:ln>
                <a:solidFill>
                  <a:srgbClr val="003300"/>
                </a:solidFill>
                <a:latin typeface="Arial Black" pitchFamily="34" charset="0"/>
              </a:rPr>
              <a:t>РЕАЛЬНОСТЬ</a:t>
            </a:r>
            <a:endParaRPr lang="ru-RU" sz="6600" dirty="0">
              <a:ln w="19050">
                <a:solidFill>
                  <a:srgbClr val="FFFF00"/>
                </a:solidFill>
              </a:ln>
              <a:solidFill>
                <a:srgbClr val="0033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5776" y="61173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3300"/>
                </a:solidFill>
                <a:latin typeface="Arial Black" pitchFamily="34" charset="0"/>
              </a:rPr>
              <a:t>Изобразительное искусство</a:t>
            </a:r>
            <a:endParaRPr lang="ru-RU" sz="2400" dirty="0">
              <a:solidFill>
                <a:srgbClr val="00330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08176" y="5733256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solidFill>
                  <a:srgbClr val="003300"/>
                </a:solidFill>
                <a:latin typeface="Arial Black" pitchFamily="34" charset="0"/>
              </a:rPr>
              <a:t>Рожанская</a:t>
            </a:r>
            <a:r>
              <a:rPr lang="ru-RU" sz="2400" dirty="0" smtClean="0">
                <a:solidFill>
                  <a:srgbClr val="003300"/>
                </a:solidFill>
                <a:latin typeface="Arial Black" pitchFamily="34" charset="0"/>
              </a:rPr>
              <a:t> М. </a:t>
            </a:r>
            <a:r>
              <a:rPr lang="ru-RU" sz="2400" smtClean="0">
                <a:solidFill>
                  <a:srgbClr val="003300"/>
                </a:solidFill>
                <a:latin typeface="Arial Black" pitchFamily="34" charset="0"/>
              </a:rPr>
              <a:t>В.</a:t>
            </a:r>
            <a:endParaRPr lang="ru-RU" sz="2400" dirty="0">
              <a:solidFill>
                <a:srgbClr val="0033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49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034" y="116632"/>
            <a:ext cx="91219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3300"/>
                </a:solidFill>
                <a:latin typeface="Arial Black" pitchFamily="34" charset="0"/>
              </a:rPr>
              <a:t>Строим следующий домик. Полоску бумаги закручиваем на карандаш. Получилась </a:t>
            </a:r>
            <a:r>
              <a:rPr lang="ru-RU" sz="2000" dirty="0" smtClean="0">
                <a:solidFill>
                  <a:srgbClr val="003300"/>
                </a:solidFill>
                <a:latin typeface="Arial Black" pitchFamily="34" charset="0"/>
              </a:rPr>
              <a:t>спираль</a:t>
            </a:r>
            <a:endParaRPr lang="ru-RU" sz="2000" dirty="0">
              <a:solidFill>
                <a:srgbClr val="003300"/>
              </a:solidFill>
              <a:latin typeface="Arial Black" pitchFamily="34" charset="0"/>
            </a:endParaRPr>
          </a:p>
        </p:txBody>
      </p:sp>
      <p:pic>
        <p:nvPicPr>
          <p:cNvPr id="12290" name="Picture 2" descr="http://festival.1september.ru/articles/589544/img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46" t="31121" r="-1365" b="18466"/>
          <a:stretch/>
        </p:blipFill>
        <p:spPr bwMode="auto">
          <a:xfrm>
            <a:off x="251520" y="925687"/>
            <a:ext cx="1930456" cy="206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95536" y="4005064"/>
            <a:ext cx="45260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3300"/>
                </a:solidFill>
                <a:latin typeface="Arial Black" pitchFamily="34" charset="0"/>
              </a:rPr>
              <a:t>В каких постройках человека используются преимущества спирали?</a:t>
            </a:r>
            <a:endParaRPr lang="ru-RU" sz="2400" dirty="0">
              <a:solidFill>
                <a:srgbClr val="003300"/>
              </a:solidFill>
              <a:latin typeface="Arial Black" pitchFamily="34" charset="0"/>
            </a:endParaRPr>
          </a:p>
        </p:txBody>
      </p:sp>
      <p:pic>
        <p:nvPicPr>
          <p:cNvPr id="12294" name="Picture 6" descr="http://www.ru.all.biz/img/ru/catalog/1536883.jpeg?rrr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999" y="2999943"/>
            <a:ext cx="2401922" cy="321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://upload.wikimedia.org/wikipedia/commons/thumb/a/a1/Snail-WA_edit02.jpg/265px-Snail-WA_edit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61979"/>
            <a:ext cx="2026779" cy="263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53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dirty="0" smtClean="0">
                <a:solidFill>
                  <a:srgbClr val="003300"/>
                </a:solidFill>
                <a:latin typeface="Arial Black" pitchFamily="34" charset="0"/>
              </a:rPr>
              <a:t>Необходимо </a:t>
            </a:r>
            <a:r>
              <a:rPr lang="ru-RU" sz="2000" dirty="0">
                <a:solidFill>
                  <a:srgbClr val="003300"/>
                </a:solidFill>
                <a:latin typeface="Arial Black" pitchFamily="34" charset="0"/>
              </a:rPr>
              <a:t>взять три полоски разной длины. Из самой длинной сложить </a:t>
            </a:r>
            <a:r>
              <a:rPr lang="ru-RU" sz="2000" dirty="0" smtClean="0">
                <a:solidFill>
                  <a:srgbClr val="003300"/>
                </a:solidFill>
                <a:latin typeface="Arial Black" pitchFamily="34" charset="0"/>
              </a:rPr>
              <a:t>петельку, </a:t>
            </a:r>
            <a:r>
              <a:rPr lang="ru-RU" sz="2000" dirty="0">
                <a:solidFill>
                  <a:srgbClr val="003300"/>
                </a:solidFill>
                <a:latin typeface="Arial Black" pitchFamily="34" charset="0"/>
              </a:rPr>
              <a:t>таких петелек получится три, но они будут различны по размеру. </a:t>
            </a:r>
            <a:r>
              <a:rPr lang="ru-RU" sz="2000" dirty="0" smtClean="0">
                <a:solidFill>
                  <a:srgbClr val="003300"/>
                </a:solidFill>
                <a:latin typeface="Arial Black" pitchFamily="34" charset="0"/>
              </a:rPr>
              <a:t>Наложим петельки друг на друга – </a:t>
            </a:r>
            <a:r>
              <a:rPr lang="ru-RU" sz="2000" dirty="0">
                <a:solidFill>
                  <a:srgbClr val="003300"/>
                </a:solidFill>
                <a:latin typeface="Arial Black" pitchFamily="34" charset="0"/>
              </a:rPr>
              <a:t>получается изящная </a:t>
            </a:r>
            <a:r>
              <a:rPr lang="ru-RU" sz="2000" dirty="0" smtClean="0">
                <a:solidFill>
                  <a:srgbClr val="003300"/>
                </a:solidFill>
                <a:latin typeface="Arial Black" pitchFamily="34" charset="0"/>
              </a:rPr>
              <a:t>ракушка</a:t>
            </a:r>
            <a:endParaRPr lang="ru-RU" sz="2000" dirty="0">
              <a:solidFill>
                <a:srgbClr val="003300"/>
              </a:solidFill>
              <a:latin typeface="Arial Black" pitchFamily="34" charset="0"/>
            </a:endParaRPr>
          </a:p>
        </p:txBody>
      </p:sp>
      <p:pic>
        <p:nvPicPr>
          <p:cNvPr id="13314" name="Picture 2" descr="http://festival.1september.ru/articles/589544/img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06" r="46974"/>
          <a:stretch/>
        </p:blipFill>
        <p:spPr bwMode="auto">
          <a:xfrm>
            <a:off x="4984092" y="332656"/>
            <a:ext cx="2513959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3850" y="5733256"/>
            <a:ext cx="85093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>
                <a:solidFill>
                  <a:srgbClr val="003300"/>
                </a:solidFill>
                <a:latin typeface="Arial Black" pitchFamily="34" charset="0"/>
              </a:rPr>
              <a:t>Некоторые высокие здания очень похожи на ракушку, в низу они шире, а чем выше – тем становятся более </a:t>
            </a:r>
            <a:r>
              <a:rPr lang="ru-RU" sz="2000" dirty="0" smtClean="0">
                <a:solidFill>
                  <a:srgbClr val="003300"/>
                </a:solidFill>
                <a:latin typeface="Arial Black" pitchFamily="34" charset="0"/>
              </a:rPr>
              <a:t>узкими</a:t>
            </a:r>
            <a:endParaRPr lang="ru-RU" sz="2000" dirty="0">
              <a:solidFill>
                <a:srgbClr val="003300"/>
              </a:solidFill>
              <a:latin typeface="Arial Black" pitchFamily="34" charset="0"/>
            </a:endParaRPr>
          </a:p>
        </p:txBody>
      </p:sp>
      <p:pic>
        <p:nvPicPr>
          <p:cNvPr id="13316" name="Picture 4" descr="http://daypic.ru/wp-content/uploads/2011/06/8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284984"/>
            <a:ext cx="2628892" cy="174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39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u="sng" dirty="0" smtClean="0">
                <a:solidFill>
                  <a:srgbClr val="C00000"/>
                </a:solidFill>
                <a:latin typeface="Arial Black" pitchFamily="34" charset="0"/>
              </a:rPr>
              <a:t>Что общего у всех построек, выполненных нами?</a:t>
            </a:r>
          </a:p>
          <a:p>
            <a:pPr algn="just"/>
            <a:endParaRPr lang="ru-RU" sz="2000" dirty="0" smtClean="0"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772816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>
                <a:solidFill>
                  <a:prstClr val="black"/>
                </a:solidFill>
                <a:latin typeface="Arial Black" pitchFamily="34" charset="0"/>
              </a:rPr>
              <a:t>Они все похожи на природные </a:t>
            </a:r>
            <a:r>
              <a:rPr lang="ru-RU" sz="2400" dirty="0" smtClean="0">
                <a:solidFill>
                  <a:prstClr val="black"/>
                </a:solidFill>
                <a:latin typeface="Arial Black" pitchFamily="34" charset="0"/>
              </a:rPr>
              <a:t>домики</a:t>
            </a:r>
          </a:p>
          <a:p>
            <a:pPr lvl="0" algn="just"/>
            <a:endParaRPr lang="ru-RU" sz="2400" dirty="0">
              <a:solidFill>
                <a:prstClr val="black"/>
              </a:solidFill>
              <a:latin typeface="Arial Black" pitchFamily="34" charset="0"/>
            </a:endParaRPr>
          </a:p>
          <a:p>
            <a:pPr lvl="0" algn="just"/>
            <a:r>
              <a:rPr lang="ru-RU" sz="2400" dirty="0">
                <a:solidFill>
                  <a:srgbClr val="003300"/>
                </a:solidFill>
                <a:latin typeface="Arial Black" pitchFamily="34" charset="0"/>
              </a:rPr>
              <a:t>Для того, что бы их построить мы использовали полоски </a:t>
            </a:r>
            <a:r>
              <a:rPr lang="ru-RU" sz="2400" dirty="0" smtClean="0">
                <a:solidFill>
                  <a:srgbClr val="003300"/>
                </a:solidFill>
                <a:latin typeface="Arial Black" pitchFamily="34" charset="0"/>
              </a:rPr>
              <a:t>бумаги</a:t>
            </a:r>
            <a:endParaRPr lang="ru-RU" sz="2400" dirty="0">
              <a:solidFill>
                <a:srgbClr val="00330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4293096"/>
            <a:ext cx="871296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0" i="0" dirty="0" smtClean="0">
                <a:solidFill>
                  <a:srgbClr val="003300"/>
                </a:solidFill>
                <a:effectLst/>
                <a:latin typeface="Arial Black" pitchFamily="34" charset="0"/>
              </a:rPr>
              <a:t>Дизайнеры назвали бы такие полоски –</a:t>
            </a:r>
            <a:r>
              <a:rPr lang="ru-RU" sz="3200" b="1" i="0" u="sng" dirty="0" smtClean="0">
                <a:solidFill>
                  <a:srgbClr val="C00000"/>
                </a:solidFill>
                <a:effectLst/>
                <a:latin typeface="Arial Black" pitchFamily="34" charset="0"/>
              </a:rPr>
              <a:t>модулем</a:t>
            </a:r>
            <a:r>
              <a:rPr lang="ru-RU" sz="2400" b="1" i="0" dirty="0" smtClean="0">
                <a:solidFill>
                  <a:srgbClr val="003300"/>
                </a:solidFill>
                <a:effectLst/>
                <a:latin typeface="Arial Black" pitchFamily="34" charset="0"/>
              </a:rPr>
              <a:t>,</a:t>
            </a:r>
            <a:r>
              <a:rPr lang="ru-RU" sz="2400" b="0" i="0" dirty="0" smtClean="0">
                <a:solidFill>
                  <a:srgbClr val="003300"/>
                </a:solidFill>
                <a:effectLst/>
                <a:latin typeface="Arial Black" pitchFamily="34" charset="0"/>
              </a:rPr>
              <a:t> т.е. тем строительным материалом, используя который можно фантазировать и создавать все новые и новые конструкции</a:t>
            </a:r>
            <a:endParaRPr lang="ru-RU" sz="2400" dirty="0">
              <a:solidFill>
                <a:srgbClr val="0033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02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8569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3300"/>
                </a:solidFill>
                <a:latin typeface="Arial Black" pitchFamily="34" charset="0"/>
              </a:rPr>
              <a:t>Мы построили не все существующие природные домики. Например, пчелиные соты, прекрасное природное хранилище для мёда. Изящная, крепкая и красивая постройка. Каждая ячейка сот выполнена из воска (прополиса) и плотно соединена с соседними ячейками</a:t>
            </a:r>
          </a:p>
        </p:txBody>
      </p:sp>
      <p:pic>
        <p:nvPicPr>
          <p:cNvPr id="14338" name="Picture 2" descr="http://www.usiter.com/uploads/20120620/pchelinie+soti+14672088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484" y="1881407"/>
            <a:ext cx="3743542" cy="210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4575031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ru-RU" sz="2000" dirty="0">
                <a:solidFill>
                  <a:srgbClr val="003300"/>
                </a:solidFill>
                <a:latin typeface="Arial Black" pitchFamily="34" charset="0"/>
              </a:rPr>
              <a:t>Как такую постройку построить из полосок? </a:t>
            </a:r>
          </a:p>
        </p:txBody>
      </p:sp>
      <p:pic>
        <p:nvPicPr>
          <p:cNvPr id="14342" name="Picture 6" descr="http://festival.1september.ru/articles/589544/img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863198"/>
            <a:ext cx="3333750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7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260648"/>
            <a:ext cx="68547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u="sng" dirty="0" smtClean="0">
                <a:solidFill>
                  <a:srgbClr val="C00000"/>
                </a:solidFill>
                <a:latin typeface="Arial Black" pitchFamily="34" charset="0"/>
              </a:rPr>
              <a:t>Что нового мы узнали на уроке?</a:t>
            </a:r>
            <a:endParaRPr lang="ru-RU" sz="2800" u="sng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980728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3300"/>
                </a:solidFill>
                <a:latin typeface="Arial Black" pitchFamily="34" charset="0"/>
              </a:rPr>
              <a:t>В природе у всех есть свои домики. Человек учится строить свои домики у природы</a:t>
            </a:r>
            <a:endParaRPr lang="ru-RU" sz="2400" dirty="0">
              <a:solidFill>
                <a:srgbClr val="003300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916832"/>
            <a:ext cx="84431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 smtClean="0">
                <a:solidFill>
                  <a:srgbClr val="C00000"/>
                </a:solidFill>
                <a:latin typeface="Arial Black" pitchFamily="34" charset="0"/>
              </a:rPr>
              <a:t>Человек, какой профессии проектирует здания?</a:t>
            </a:r>
            <a:endParaRPr lang="ru-RU" sz="2800" u="sng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5362" name="Picture 2" descr="http://900igr.net/datas/chelovek/Professii-5.files/0009-009-Arkhitek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878" y="3945545"/>
            <a:ext cx="2416235" cy="181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61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88640"/>
            <a:ext cx="84431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 smtClean="0">
                <a:solidFill>
                  <a:srgbClr val="C00000"/>
                </a:solidFill>
                <a:latin typeface="Arial Black" pitchFamily="34" charset="0"/>
              </a:rPr>
              <a:t>Какие формы подсмотрел архитектор в природе? Что из этого построил?</a:t>
            </a:r>
            <a:endParaRPr lang="ru-RU" sz="2800" u="sng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62811" y="4120741"/>
            <a:ext cx="5940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 smtClean="0">
                <a:solidFill>
                  <a:srgbClr val="C00000"/>
                </a:solidFill>
                <a:latin typeface="Arial Black" pitchFamily="34" charset="0"/>
              </a:rPr>
              <a:t>Что мы научились делать?</a:t>
            </a:r>
            <a:endParaRPr lang="ru-RU" sz="2800" u="sng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5085184"/>
            <a:ext cx="84173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3300"/>
                </a:solidFill>
                <a:latin typeface="Arial Black" pitchFamily="34" charset="0"/>
              </a:rPr>
              <a:t>Строить форму заданного предмета. Заниматься ДИЗАЙНОМ</a:t>
            </a:r>
            <a:endParaRPr lang="ru-RU" sz="2400" dirty="0">
              <a:solidFill>
                <a:srgbClr val="003300"/>
              </a:solidFill>
              <a:latin typeface="Arial Black" pitchFamily="34" charset="0"/>
            </a:endParaRPr>
          </a:p>
        </p:txBody>
      </p:sp>
      <p:pic>
        <p:nvPicPr>
          <p:cNvPr id="16388" name="Picture 4" descr="http://www.dumka.ru/products_pictures/hn-19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0156">
            <a:off x="284938" y="1392839"/>
            <a:ext cx="1705878" cy="178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http://img.cliparto.com/pic/xl/179980/3011997-round-lanter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11305"/>
            <a:ext cx="1849388" cy="246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http://rog007.do.am/AMFIB/ulitk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9" b="7683"/>
          <a:stretch/>
        </p:blipFill>
        <p:spPr bwMode="auto">
          <a:xfrm rot="20581830">
            <a:off x="4716016" y="1322496"/>
            <a:ext cx="1690113" cy="224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://autorelease.ru/images/stories/DICTIONARY/fobos_08_per-4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033" y="1326207"/>
            <a:ext cx="1921396" cy="192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50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etronews.ru/novosti/eks-policejskij-raskajalsja-posle-izbienija-rebenka/TpokiA---Qvw1hS3zSVg/sandbox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7"/>
          <a:stretch/>
        </p:blipFill>
        <p:spPr bwMode="auto">
          <a:xfrm>
            <a:off x="205088" y="188640"/>
            <a:ext cx="3235606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088" y="2492896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3300"/>
                </a:solidFill>
                <a:latin typeface="Arial Black" pitchFamily="34" charset="0"/>
              </a:rPr>
              <a:t>Когда вы были маленькими, вы все любили что-либо строить из песка, дерева, </a:t>
            </a:r>
            <a:r>
              <a:rPr lang="ru-RU" sz="2000" dirty="0" smtClean="0">
                <a:solidFill>
                  <a:srgbClr val="003300"/>
                </a:solidFill>
                <a:latin typeface="Arial Black" pitchFamily="34" charset="0"/>
              </a:rPr>
              <a:t>кубиков</a:t>
            </a:r>
            <a:endParaRPr lang="ru-RU" sz="2000" dirty="0">
              <a:solidFill>
                <a:srgbClr val="003300"/>
              </a:solidFill>
              <a:latin typeface="Arial Black" pitchFamily="34" charset="0"/>
            </a:endParaRPr>
          </a:p>
        </p:txBody>
      </p:sp>
      <p:pic>
        <p:nvPicPr>
          <p:cNvPr id="1028" name="Picture 4" descr="http://fly-mama.ru/wp-content/uploads/2012/04/stroi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082" y="157660"/>
            <a:ext cx="2398054" cy="211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79712" y="3405054"/>
            <a:ext cx="48245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3300"/>
                </a:solidFill>
                <a:latin typeface="Arial Black" pitchFamily="34" charset="0"/>
              </a:rPr>
              <a:t>Постройка – это тоже искусство</a:t>
            </a:r>
            <a:endParaRPr lang="ru-RU" sz="2000" dirty="0">
              <a:solidFill>
                <a:srgbClr val="003300"/>
              </a:solidFill>
              <a:latin typeface="Arial Black" pitchFamily="34" charset="0"/>
            </a:endParaRPr>
          </a:p>
        </p:txBody>
      </p:sp>
      <p:pic>
        <p:nvPicPr>
          <p:cNvPr id="7" name="Picture 4" descr="http://newskar.ru/wp-content/uploads/2013/01/kigi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454" y="4221088"/>
            <a:ext cx="2635052" cy="197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8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1746" y="188640"/>
            <a:ext cx="6984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3300"/>
                </a:solidFill>
                <a:latin typeface="Arial Black" pitchFamily="34" charset="0"/>
              </a:rPr>
              <a:t>Мастера постройки называют архитектором</a:t>
            </a:r>
            <a:endParaRPr lang="ru-RU" sz="2000" dirty="0">
              <a:solidFill>
                <a:srgbClr val="003300"/>
              </a:solidFill>
              <a:latin typeface="Arial Black" pitchFamily="34" charset="0"/>
            </a:endParaRPr>
          </a:p>
        </p:txBody>
      </p:sp>
      <p:pic>
        <p:nvPicPr>
          <p:cNvPr id="3076" name="Picture 4" descr="http://900igr.net/datai/obschestvoznanie/Professionalnyj-vybor-professii/0016-010-Professija-Arkhitek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01" y="655527"/>
            <a:ext cx="1926751" cy="192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71800" y="693299"/>
            <a:ext cx="63678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u="sng" dirty="0" err="1">
                <a:solidFill>
                  <a:srgbClr val="C00000"/>
                </a:solidFill>
                <a:latin typeface="Arial Black" pitchFamily="34" charset="0"/>
              </a:rPr>
              <a:t>Архите́ктор</a:t>
            </a:r>
            <a:r>
              <a:rPr lang="ru-RU" sz="2400" dirty="0">
                <a:solidFill>
                  <a:srgbClr val="003300"/>
                </a:solidFill>
                <a:latin typeface="Arial Black" pitchFamily="34" charset="0"/>
              </a:rPr>
              <a:t> </a:t>
            </a:r>
            <a:r>
              <a:rPr lang="ru-RU" sz="2400" dirty="0" smtClean="0">
                <a:solidFill>
                  <a:srgbClr val="003300"/>
                </a:solidFill>
                <a:latin typeface="Arial Black" pitchFamily="34" charset="0"/>
              </a:rPr>
              <a:t>— </a:t>
            </a:r>
            <a:r>
              <a:rPr lang="ru-RU" sz="2400" dirty="0">
                <a:solidFill>
                  <a:srgbClr val="003300"/>
                </a:solidFill>
                <a:latin typeface="Arial Black" pitchFamily="34" charset="0"/>
              </a:rPr>
              <a:t>квалифицированный специалист, который </a:t>
            </a:r>
            <a:r>
              <a:rPr lang="ru-RU" sz="2400" dirty="0" smtClean="0">
                <a:solidFill>
                  <a:srgbClr val="003300"/>
                </a:solidFill>
                <a:latin typeface="Arial Black" pitchFamily="34" charset="0"/>
              </a:rPr>
              <a:t>осуществляет</a:t>
            </a:r>
            <a:r>
              <a:rPr lang="ru-RU" sz="2400" dirty="0">
                <a:solidFill>
                  <a:srgbClr val="003300"/>
                </a:solidFill>
                <a:latin typeface="Arial Black" pitchFamily="34" charset="0"/>
              </a:rPr>
              <a:t> </a:t>
            </a:r>
            <a:r>
              <a:rPr lang="ru-RU" sz="2400" dirty="0" smtClean="0">
                <a:solidFill>
                  <a:srgbClr val="003300"/>
                </a:solidFill>
                <a:latin typeface="Arial Black" pitchFamily="34" charset="0"/>
              </a:rPr>
              <a:t>проектирование зданий</a:t>
            </a:r>
            <a:endParaRPr lang="ru-RU" sz="2400" dirty="0">
              <a:solidFill>
                <a:srgbClr val="003300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06202" y="2708920"/>
            <a:ext cx="52709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3300"/>
                </a:solidFill>
                <a:latin typeface="Arial Black" pitchFamily="34" charset="0"/>
              </a:rPr>
              <a:t>Что строят архитекторы?</a:t>
            </a:r>
          </a:p>
        </p:txBody>
      </p:sp>
      <p:pic>
        <p:nvPicPr>
          <p:cNvPr id="8" name="Picture 7" descr="J:\марина\getImage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365104"/>
            <a:ext cx="2215804" cy="147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photovladivostok.ru/files/gallery/127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258437"/>
            <a:ext cx="2252944" cy="150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parallely.ru/wordpress/wp-content/uploads/2013/08/0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00" y="3297692"/>
            <a:ext cx="2552500" cy="170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41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1877" y="5028877"/>
            <a:ext cx="85689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3300"/>
                </a:solidFill>
                <a:latin typeface="Arial Black" pitchFamily="34" charset="0"/>
              </a:rPr>
              <a:t>Художники </a:t>
            </a:r>
            <a:r>
              <a:rPr lang="ru-RU" sz="2000" dirty="0">
                <a:solidFill>
                  <a:srgbClr val="003300"/>
                </a:solidFill>
                <a:latin typeface="Arial Black" pitchFamily="34" charset="0"/>
              </a:rPr>
              <a:t>ещё могут создавать и малые формы – различные предметы. Постройка формы предмета </a:t>
            </a:r>
            <a:r>
              <a:rPr lang="ru-RU" sz="2000" dirty="0" smtClean="0">
                <a:solidFill>
                  <a:srgbClr val="003300"/>
                </a:solidFill>
                <a:latin typeface="Arial Black" pitchFamily="34" charset="0"/>
              </a:rPr>
              <a:t>называется </a:t>
            </a:r>
            <a:r>
              <a:rPr lang="ru-RU" sz="3600" b="1" u="sng" dirty="0" smtClean="0">
                <a:solidFill>
                  <a:srgbClr val="C00000"/>
                </a:solidFill>
                <a:latin typeface="Arial Black" pitchFamily="34" charset="0"/>
              </a:rPr>
              <a:t>дизайном</a:t>
            </a:r>
            <a:r>
              <a:rPr lang="ru-RU" sz="2000" b="1" dirty="0">
                <a:solidFill>
                  <a:srgbClr val="003300"/>
                </a:solidFill>
                <a:latin typeface="Arial Black" pitchFamily="34" charset="0"/>
              </a:rPr>
              <a:t>,</a:t>
            </a:r>
            <a:r>
              <a:rPr lang="ru-RU" sz="2000" dirty="0">
                <a:solidFill>
                  <a:srgbClr val="003300"/>
                </a:solidFill>
                <a:latin typeface="Arial Black" pitchFamily="34" charset="0"/>
              </a:rPr>
              <a:t> а художник, создающий эти формы </a:t>
            </a:r>
            <a:r>
              <a:rPr lang="ru-RU" sz="2000" b="1" dirty="0">
                <a:solidFill>
                  <a:srgbClr val="003300"/>
                </a:solidFill>
                <a:latin typeface="Arial Black" pitchFamily="34" charset="0"/>
              </a:rPr>
              <a:t>– </a:t>
            </a:r>
            <a:r>
              <a:rPr lang="ru-RU" sz="3600" b="1" u="sng" dirty="0" smtClean="0">
                <a:solidFill>
                  <a:srgbClr val="C00000"/>
                </a:solidFill>
                <a:latin typeface="Arial Black" pitchFamily="34" charset="0"/>
              </a:rPr>
              <a:t>дизайнером</a:t>
            </a:r>
            <a:endParaRPr lang="ru-RU" sz="3600" u="sng" dirty="0">
              <a:solidFill>
                <a:srgbClr val="003300"/>
              </a:solidFill>
              <a:latin typeface="Arial Black" pitchFamily="34" charset="0"/>
            </a:endParaRPr>
          </a:p>
        </p:txBody>
      </p:sp>
      <p:pic>
        <p:nvPicPr>
          <p:cNvPr id="5122" name="Picture 2" descr="http://remstroydesign.ru/images/room_design/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67044"/>
            <a:ext cx="2664295" cy="199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img.megaobzor.com/alex/34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67044"/>
            <a:ext cx="3045399" cy="203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www.profguide.ru/images/article/9Aa_znF_K33eKK3RE2rta2nyAtyTQ7d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620" y="2675490"/>
            <a:ext cx="1683465" cy="213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29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983" y="5373216"/>
            <a:ext cx="87245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0" i="0" dirty="0" smtClean="0">
                <a:solidFill>
                  <a:srgbClr val="003300"/>
                </a:solidFill>
                <a:effectLst/>
                <a:latin typeface="Arial Black" pitchFamily="34" charset="0"/>
              </a:rPr>
              <a:t>В своей строительной деятельности люди очень многому научились у природы: изучили природные постройки и создали свои. Почему люди постоянно обращаются за советом к природе?</a:t>
            </a:r>
            <a:endParaRPr lang="ru-RU" sz="2000" dirty="0">
              <a:solidFill>
                <a:srgbClr val="003300"/>
              </a:solidFill>
              <a:latin typeface="Arial Black" pitchFamily="34" charset="0"/>
            </a:endParaRPr>
          </a:p>
        </p:txBody>
      </p:sp>
      <p:pic>
        <p:nvPicPr>
          <p:cNvPr id="6150" name="Picture 6" descr="http://img-fotki.yandex.ru/get/4417/46829955.45/0_79b5b_aadd186f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86" y="690760"/>
            <a:ext cx="2968415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img-fotki.yandex.ru/get/6515/80770182.2/0_a7f4a_f080c92f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7685">
            <a:off x="455541" y="3110763"/>
            <a:ext cx="3124545" cy="207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images.china.cn/attachement/jpg/site1005/20100110/0019b91ec8260cb3b086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16632"/>
            <a:ext cx="2413279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://kak-i-pochemu.ru/wp-content/uploads/2010/07/uzor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8330">
            <a:off x="5791533" y="2759311"/>
            <a:ext cx="2901199" cy="217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33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03344" y="1877223"/>
            <a:ext cx="63081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3300"/>
                </a:solidFill>
                <a:latin typeface="Arial Black" pitchFamily="34" charset="0"/>
              </a:rPr>
              <a:t>В природе можно </a:t>
            </a:r>
            <a:r>
              <a:rPr lang="ru-RU" sz="2000" dirty="0">
                <a:solidFill>
                  <a:srgbClr val="003300"/>
                </a:solidFill>
                <a:latin typeface="Arial Black" pitchFamily="34" charset="0"/>
              </a:rPr>
              <a:t>найти </a:t>
            </a:r>
            <a:r>
              <a:rPr lang="ru-RU" sz="2000" dirty="0" smtClean="0">
                <a:solidFill>
                  <a:srgbClr val="003300"/>
                </a:solidFill>
                <a:latin typeface="Arial Black" pitchFamily="34" charset="0"/>
              </a:rPr>
              <a:t>всё </a:t>
            </a:r>
            <a:r>
              <a:rPr lang="ru-RU" sz="2000" dirty="0">
                <a:solidFill>
                  <a:srgbClr val="003300"/>
                </a:solidFill>
                <a:latin typeface="Arial Black" pitchFamily="34" charset="0"/>
              </a:rPr>
              <a:t>красивое, правильное и совершенное. Например – природные домики. Какие природные домики вы знаете?</a:t>
            </a:r>
          </a:p>
        </p:txBody>
      </p:sp>
      <p:pic>
        <p:nvPicPr>
          <p:cNvPr id="7170" name="Picture 2" descr="http://www.fotokonkurs.ru/uploads/comments/2012/05/23/2789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39"/>
            <a:ext cx="2376264" cy="300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festival.1september.ru/articles/589544/img1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632" y="189450"/>
            <a:ext cx="1919419" cy="165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festival.1september.ru/articles/589544/img1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568" y="189450"/>
            <a:ext cx="2005961" cy="150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festival.1september.ru/articles/589544/img1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8639"/>
            <a:ext cx="2137803" cy="150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nature.sfu-kras.ru/files/nature/%D0%B3%D0%BD%D0%B5%D0%B7%D0%B4%D0%BE%20%D1%82%D0%B5%D0%BC%D0%BD%D0%BE%D0%B7%D0%BE%D0%B1%D0%BE%D0%B3%D0%BE%20%D0%B4%D1%80%D0%BE%D0%B7%D0%B4%D0%B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0" y="3861048"/>
            <a:ext cx="3262064" cy="233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530754" y="3807911"/>
            <a:ext cx="548077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3300"/>
                </a:solidFill>
                <a:latin typeface="Arial Black" pitchFamily="34" charset="0"/>
              </a:rPr>
              <a:t>Вот </a:t>
            </a:r>
            <a:r>
              <a:rPr lang="ru-RU" sz="2000" dirty="0">
                <a:solidFill>
                  <a:srgbClr val="003300"/>
                </a:solidFill>
                <a:latin typeface="Arial Black" pitchFamily="34" charset="0"/>
              </a:rPr>
              <a:t>обычное яйцо. Это же прекрасный “домик” для маленького </a:t>
            </a:r>
            <a:r>
              <a:rPr lang="ru-RU" sz="2000" dirty="0" smtClean="0">
                <a:solidFill>
                  <a:srgbClr val="003300"/>
                </a:solidFill>
                <a:latin typeface="Arial Black" pitchFamily="34" charset="0"/>
              </a:rPr>
              <a:t>детёныша </a:t>
            </a:r>
            <a:r>
              <a:rPr lang="ru-RU" sz="2000" dirty="0">
                <a:solidFill>
                  <a:srgbClr val="003300"/>
                </a:solidFill>
                <a:latin typeface="Arial Black" pitchFamily="34" charset="0"/>
              </a:rPr>
              <a:t>птенца. Когда птенец подрастет, ему становиться тесно в яйце, он его разбивает клювом и... появляется на свет, где его ждет мягкий и уютный “домик-гнездо</a:t>
            </a:r>
            <a:r>
              <a:rPr lang="ru-RU" sz="2000" dirty="0" smtClean="0">
                <a:solidFill>
                  <a:srgbClr val="003300"/>
                </a:solidFill>
                <a:latin typeface="Arial Black" pitchFamily="34" charset="0"/>
              </a:rPr>
              <a:t>”</a:t>
            </a:r>
            <a:endParaRPr lang="ru-RU" sz="2000" dirty="0">
              <a:solidFill>
                <a:srgbClr val="0033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54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288" y="2502281"/>
            <a:ext cx="88841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3300"/>
                </a:solidFill>
                <a:latin typeface="Arial Black" pitchFamily="34" charset="0"/>
              </a:rPr>
              <a:t>Это “домики-ракушки”. Эти домики закручены спиралью. Красиво и удобно. В природе красота всегда оправдана, всегда удобна и совершенна</a:t>
            </a:r>
            <a:endParaRPr lang="ru-RU" sz="2000" dirty="0">
              <a:solidFill>
                <a:srgbClr val="003300"/>
              </a:solidFill>
              <a:latin typeface="Arial Black" pitchFamily="34" charset="0"/>
            </a:endParaRPr>
          </a:p>
        </p:txBody>
      </p:sp>
      <p:pic>
        <p:nvPicPr>
          <p:cNvPr id="9218" name="Picture 2" descr="http://dic.academic.ru/pictures/wiki/files/71/Grapevinesnail_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1586">
            <a:off x="1705668" y="280987"/>
            <a:ext cx="3351383" cy="197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domsnov.ru/foto/cherepah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6" b="6666"/>
          <a:stretch/>
        </p:blipFill>
        <p:spPr bwMode="auto">
          <a:xfrm rot="20800891">
            <a:off x="366393" y="3901196"/>
            <a:ext cx="2458831" cy="201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ohota-v-sibiri.ru/uploads/posts/thumbs/1292253064_nor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484394"/>
            <a:ext cx="2016224" cy="142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987824" y="5157192"/>
            <a:ext cx="59046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3300"/>
                </a:solidFill>
                <a:latin typeface="Arial Black" pitchFamily="34" charset="0"/>
              </a:rPr>
              <a:t>Вот крепчайший “домик-панцирь” у черепахи. Такая форма домика называется – свод. Какие природные постройки имеют свод?</a:t>
            </a:r>
            <a:endParaRPr lang="ru-RU" sz="2000" dirty="0">
              <a:solidFill>
                <a:srgbClr val="0033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35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7849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0" i="0" u="sng" dirty="0" smtClean="0">
                <a:solidFill>
                  <a:srgbClr val="C00000"/>
                </a:solidFill>
                <a:effectLst/>
                <a:latin typeface="Arial Black" pitchFamily="34" charset="0"/>
              </a:rPr>
              <a:t>Создадим форму из бумаги на тему:</a:t>
            </a:r>
          </a:p>
          <a:p>
            <a:pPr algn="ctr"/>
            <a:r>
              <a:rPr lang="ru-RU" sz="3200" b="0" i="0" u="sng" dirty="0" smtClean="0">
                <a:solidFill>
                  <a:srgbClr val="C00000"/>
                </a:solidFill>
                <a:effectLst/>
                <a:latin typeface="Arial Black" pitchFamily="34" charset="0"/>
              </a:rPr>
              <a:t> “Природные домики”</a:t>
            </a:r>
            <a:endParaRPr lang="ru-RU" sz="3200" u="sng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7284" y="1988840"/>
            <a:ext cx="82089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3300"/>
                </a:solidFill>
                <a:latin typeface="Arial Black" pitchFamily="34" charset="0"/>
              </a:rPr>
              <a:t>Во время работы, вам необходимо найти ответы на вопросы</a:t>
            </a:r>
            <a:r>
              <a:rPr lang="ru-RU" sz="2400" dirty="0" smtClean="0">
                <a:solidFill>
                  <a:srgbClr val="003300"/>
                </a:solidFill>
                <a:latin typeface="Arial Black" pitchFamily="34" charset="0"/>
              </a:rPr>
              <a:t>:</a:t>
            </a:r>
          </a:p>
          <a:p>
            <a:pPr algn="just"/>
            <a:endParaRPr lang="ru-RU" sz="2400" dirty="0">
              <a:solidFill>
                <a:srgbClr val="003300"/>
              </a:solidFill>
              <a:latin typeface="Arial Black" pitchFamily="34" charset="0"/>
            </a:endParaRPr>
          </a:p>
          <a:p>
            <a:pPr algn="just"/>
            <a:r>
              <a:rPr lang="ru-RU" sz="2400" dirty="0">
                <a:solidFill>
                  <a:srgbClr val="003300"/>
                </a:solidFill>
                <a:latin typeface="Arial Black" pitchFamily="34" charset="0"/>
              </a:rPr>
              <a:t>Чьи природные домики мы строим</a:t>
            </a:r>
            <a:r>
              <a:rPr lang="ru-RU" sz="2400" dirty="0" smtClean="0">
                <a:solidFill>
                  <a:srgbClr val="003300"/>
                </a:solidFill>
                <a:latin typeface="Arial Black" pitchFamily="34" charset="0"/>
              </a:rPr>
              <a:t>?</a:t>
            </a:r>
          </a:p>
          <a:p>
            <a:pPr algn="just"/>
            <a:endParaRPr lang="ru-RU" sz="2400" dirty="0">
              <a:solidFill>
                <a:srgbClr val="003300"/>
              </a:solidFill>
              <a:latin typeface="Arial Black" pitchFamily="34" charset="0"/>
            </a:endParaRPr>
          </a:p>
          <a:p>
            <a:pPr algn="just"/>
            <a:r>
              <a:rPr lang="ru-RU" sz="2400" dirty="0">
                <a:solidFill>
                  <a:srgbClr val="003300"/>
                </a:solidFill>
                <a:latin typeface="Arial Black" pitchFamily="34" charset="0"/>
              </a:rPr>
              <a:t>Что общего у всех домиков</a:t>
            </a:r>
            <a:r>
              <a:rPr lang="ru-RU" sz="2400" dirty="0" smtClean="0">
                <a:solidFill>
                  <a:srgbClr val="003300"/>
                </a:solidFill>
                <a:latin typeface="Arial Black" pitchFamily="34" charset="0"/>
              </a:rPr>
              <a:t>?</a:t>
            </a:r>
          </a:p>
          <a:p>
            <a:pPr algn="just"/>
            <a:endParaRPr lang="ru-RU" sz="2400" dirty="0">
              <a:solidFill>
                <a:srgbClr val="003300"/>
              </a:solidFill>
              <a:latin typeface="Arial Black" pitchFamily="34" charset="0"/>
            </a:endParaRPr>
          </a:p>
          <a:p>
            <a:pPr algn="just"/>
            <a:r>
              <a:rPr lang="ru-RU" sz="2400" dirty="0">
                <a:solidFill>
                  <a:srgbClr val="003300"/>
                </a:solidFill>
                <a:latin typeface="Arial Black" pitchFamily="34" charset="0"/>
              </a:rPr>
              <a:t>В каких постройках человека встречаются такие природные формы?</a:t>
            </a:r>
          </a:p>
        </p:txBody>
      </p:sp>
    </p:spTree>
    <p:extLst>
      <p:ext uri="{BB962C8B-B14F-4D97-AF65-F5344CB8AC3E}">
        <p14:creationId xmlns:p14="http://schemas.microsoft.com/office/powerpoint/2010/main" val="425392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Блок-схема: знак завершения 9"/>
          <p:cNvSpPr/>
          <p:nvPr/>
        </p:nvSpPr>
        <p:spPr>
          <a:xfrm rot="2741890">
            <a:off x="2680316" y="1078072"/>
            <a:ext cx="145376" cy="830767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знак завершения 8"/>
          <p:cNvSpPr/>
          <p:nvPr/>
        </p:nvSpPr>
        <p:spPr>
          <a:xfrm rot="19319565">
            <a:off x="1754783" y="1089297"/>
            <a:ext cx="150500" cy="84492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знак завершения 6"/>
          <p:cNvSpPr/>
          <p:nvPr/>
        </p:nvSpPr>
        <p:spPr>
          <a:xfrm>
            <a:off x="2167323" y="861729"/>
            <a:ext cx="144016" cy="99732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541354" y="1239890"/>
            <a:ext cx="56026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0" i="0" dirty="0" smtClean="0">
                <a:solidFill>
                  <a:srgbClr val="333333"/>
                </a:solidFill>
                <a:effectLst/>
                <a:latin typeface="Arial Black" pitchFamily="34" charset="0"/>
              </a:rPr>
              <a:t>Приклеим голову, лапки и хвостик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3508" y="188640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3300"/>
                </a:solidFill>
                <a:latin typeface="Arial Black" pitchFamily="34" charset="0"/>
              </a:rPr>
              <a:t>Из полоски бумаги склеим круг, затем сделаем  свод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27265" y="788804"/>
            <a:ext cx="49241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3300"/>
                </a:solidFill>
                <a:latin typeface="Arial Black" pitchFamily="34" charset="0"/>
              </a:rPr>
              <a:t>Что или кто получается?</a:t>
            </a:r>
            <a:endParaRPr lang="ru-RU" sz="2400" dirty="0">
              <a:solidFill>
                <a:srgbClr val="003300"/>
              </a:solidFill>
              <a:latin typeface="Arial Black" pitchFamily="34" charset="0"/>
            </a:endParaRPr>
          </a:p>
        </p:txBody>
      </p:sp>
      <p:sp>
        <p:nvSpPr>
          <p:cNvPr id="6" name="Месяц 5"/>
          <p:cNvSpPr/>
          <p:nvPr/>
        </p:nvSpPr>
        <p:spPr>
          <a:xfrm rot="5400000">
            <a:off x="1759363" y="148223"/>
            <a:ext cx="1080120" cy="2160240"/>
          </a:xfrm>
          <a:prstGeom prst="moon">
            <a:avLst>
              <a:gd name="adj" fmla="val 169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знак завершения 7"/>
          <p:cNvSpPr/>
          <p:nvPr/>
        </p:nvSpPr>
        <p:spPr>
          <a:xfrm rot="5400000">
            <a:off x="2220693" y="750020"/>
            <a:ext cx="181291" cy="217115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http://www.toontrivia.ru/wp-content/uploads/2008/01/kak-lvenok-i-cherepaha-peli-pesnyu-ch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7" r="44187" b="15437"/>
          <a:stretch/>
        </p:blipFill>
        <p:spPr bwMode="auto">
          <a:xfrm>
            <a:off x="3399985" y="2092404"/>
            <a:ext cx="2394236" cy="243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festival.1september.ru/articles/589544/img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9" r="26752" b="50000"/>
          <a:stretch/>
        </p:blipFill>
        <p:spPr bwMode="auto">
          <a:xfrm>
            <a:off x="143508" y="2070887"/>
            <a:ext cx="3192826" cy="234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903334" y="2272395"/>
            <a:ext cx="31323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3300"/>
                </a:solidFill>
                <a:latin typeface="Arial Black" pitchFamily="34" charset="0"/>
              </a:rPr>
              <a:t>В каких постройках человека можно встретить такую крышу-свод?</a:t>
            </a:r>
          </a:p>
        </p:txBody>
      </p:sp>
      <p:pic>
        <p:nvPicPr>
          <p:cNvPr id="11270" name="Picture 6" descr="http://upload.wikimedia.org/wikipedia/ru/f/fc/%D0%9B%D1%8C%D0%B2%D0%BE%D0%B2%D1%81%D0%BA%D0%B8%D0%B9_%D1%86%D0%B8%D1%80%D0%BA_0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3" t="23277" b="18944"/>
          <a:stretch/>
        </p:blipFill>
        <p:spPr bwMode="auto">
          <a:xfrm>
            <a:off x="19183" y="4584947"/>
            <a:ext cx="3764129" cy="219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academic.ru/pictures/wiki/files/75/Katedra_Chrystusa_Zbawiciela_w_Moskwie_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460" y="4548028"/>
            <a:ext cx="2029628" cy="226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http://svit24.net/images/stories/articles/2013/Curiosities/08-2013/10/svet_v_konce_tunnely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186" y="4551372"/>
            <a:ext cx="2939495" cy="220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56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475</Words>
  <Application>Microsoft Office PowerPoint</Application>
  <PresentationFormat>Экран (4:3)</PresentationFormat>
  <Paragraphs>45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1</cp:lastModifiedBy>
  <cp:revision>21</cp:revision>
  <dcterms:created xsi:type="dcterms:W3CDTF">2013-12-04T11:06:19Z</dcterms:created>
  <dcterms:modified xsi:type="dcterms:W3CDTF">2014-01-30T12:54:35Z</dcterms:modified>
</cp:coreProperties>
</file>