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816172-B717-4943-B3A2-E4B2A6723040}" type="datetimeFigureOut">
              <a:rPr lang="ru-RU" smtClean="0"/>
              <a:pPr/>
              <a:t>15.10.2014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E82E46-E77B-4141-814F-8FF9DC3DCDC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upload.wikimedia.org/wikipedia/commons/9/98/GR_Moravov.jpg?uselang=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8358246" cy="171451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Экономика России первой четверти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XVIII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века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14678" y="4500570"/>
            <a:ext cx="5786478" cy="1714512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Разработана: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учителем истории и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обществознания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МОБУ «Рассветская СОШ им. В.В.Лапина» Поповой Людмилой Александровной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Мануфактуры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3214686"/>
            <a:ext cx="2143140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Особенности государственных мануфактур</a:t>
            </a:r>
            <a:endParaRPr lang="ru-RU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285860"/>
            <a:ext cx="242889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nstantia" pitchFamily="18" charset="0"/>
              </a:rPr>
              <a:t>Обеспечение сбыта продукции (государство-заказчик)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928934"/>
            <a:ext cx="2428892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nstantia" pitchFamily="18" charset="0"/>
              </a:rPr>
              <a:t>Использование принудительной и дешевой рабочей силы (труд крепостных)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5000636"/>
            <a:ext cx="242889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nstantia" pitchFamily="18" charset="0"/>
              </a:rPr>
              <a:t>Отсутствие естественной конкуренции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2071678"/>
            <a:ext cx="214314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nstantia" pitchFamily="18" charset="0"/>
              </a:rPr>
              <a:t>Незаинтересо-</a:t>
            </a:r>
          </a:p>
          <a:p>
            <a:pPr algn="ctr"/>
            <a:r>
              <a:rPr lang="ru-RU" b="1" dirty="0" smtClean="0">
                <a:latin typeface="Constantia" pitchFamily="18" charset="0"/>
              </a:rPr>
              <a:t>ванность в техническом росте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15140" y="4286256"/>
            <a:ext cx="221457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nstantia" pitchFamily="18" charset="0"/>
              </a:rPr>
              <a:t>Консервация феодально-крепостнических порядков</a:t>
            </a:r>
            <a:endParaRPr lang="ru-RU" b="1" dirty="0">
              <a:latin typeface="Constantia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2750331" y="2964653"/>
            <a:ext cx="107157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2714612" y="4357694"/>
            <a:ext cx="114300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  <a:endCxn id="6" idx="1"/>
          </p:cNvCxnSpPr>
          <p:nvPr/>
        </p:nvCxnSpPr>
        <p:spPr>
          <a:xfrm>
            <a:off x="3214678" y="3707605"/>
            <a:ext cx="214314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авая фигурная скобка 15"/>
          <p:cNvSpPr/>
          <p:nvPr/>
        </p:nvSpPr>
        <p:spPr>
          <a:xfrm>
            <a:off x="5929322" y="1071546"/>
            <a:ext cx="298324" cy="55007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ашивка 16"/>
          <p:cNvSpPr/>
          <p:nvPr/>
        </p:nvSpPr>
        <p:spPr>
          <a:xfrm>
            <a:off x="6215074" y="357187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Мануфактуры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1071546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Труд на мануфактурах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928802"/>
            <a:ext cx="250033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Принудительный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1928802"/>
            <a:ext cx="257176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Вольнонаемный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2857496"/>
            <a:ext cx="200026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Гулящие, беглые люди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571876"/>
            <a:ext cx="300039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Квалифицированные работники</a:t>
            </a:r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6200000" flipH="1">
            <a:off x="7715272" y="2714620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ыгнутая вправо стрелка 18"/>
          <p:cNvSpPr/>
          <p:nvPr/>
        </p:nvSpPr>
        <p:spPr>
          <a:xfrm>
            <a:off x="6429388" y="1142984"/>
            <a:ext cx="731520" cy="612000"/>
          </a:xfrm>
          <a:prstGeom prst="curvedLeftArrow">
            <a:avLst>
              <a:gd name="adj1" fmla="val 31295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3000364" y="1071546"/>
            <a:ext cx="731520" cy="648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14612" y="2857496"/>
            <a:ext cx="200026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Приписные крестьяне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3571876"/>
            <a:ext cx="300039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Посессионные крестьяне</a:t>
            </a:r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1571604" y="2714620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857488" y="2643182"/>
            <a:ext cx="85725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6500826" y="2643182"/>
            <a:ext cx="85725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0" name="Picture 2" descr="http://jtdigest.narod.ru/dig3_01/shokol/fot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429132"/>
            <a:ext cx="2857500" cy="22098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Ремесло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28728" y="857232"/>
            <a:ext cx="7286676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1722 г. введены ремесленные цеха 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24582" name="Picture 6" descr="http://ludota.ru/wp-content/uploads/2011/07/remeslennik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6883591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Constantia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Constantia" pitchFamily="18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Constantia" pitchFamily="18" charset="0"/>
              </a:rPr>
              <a:t>Торговля. Денежная и </a:t>
            </a:r>
            <a:br>
              <a:rPr lang="ru-RU" sz="3600" b="1" dirty="0" smtClean="0">
                <a:solidFill>
                  <a:schemeClr val="tx2"/>
                </a:solidFill>
                <a:latin typeface="Constantia" pitchFamily="18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Constantia" pitchFamily="18" charset="0"/>
              </a:rPr>
              <a:t>налоговая реформы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</a:br>
            <a:endParaRPr lang="ru-RU" dirty="0"/>
          </a:p>
        </p:txBody>
      </p:sp>
      <p:pic>
        <p:nvPicPr>
          <p:cNvPr id="25604" name="Picture 4" descr="http://www.ljplus.ru/img4/a/l/aland/p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643314"/>
            <a:ext cx="4705166" cy="3096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142976" y="1357298"/>
            <a:ext cx="7858180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Blip>
                <a:blip r:embed="rId3"/>
              </a:buBlip>
            </a:pPr>
            <a:r>
              <a:rPr lang="ru-RU" sz="2000" b="1" dirty="0" smtClean="0"/>
              <a:t>Таможенный тариф 1724 г. установил 75%-ную пошлину на ввоз иностранных товаров, если они в достаточном количестве производились в России</a:t>
            </a:r>
          </a:p>
          <a:p>
            <a:pPr>
              <a:buBlip>
                <a:blip r:embed="rId3"/>
              </a:buBlip>
            </a:pPr>
            <a:r>
              <a:rPr lang="ru-RU" sz="2000" b="1" dirty="0" smtClean="0"/>
              <a:t> Был ограничен вывоз золота и серебра, но поощрялся из ввоз</a:t>
            </a:r>
          </a:p>
          <a:p>
            <a:pPr>
              <a:buBlip>
                <a:blip r:embed="rId3"/>
              </a:buBlip>
            </a:pPr>
            <a:r>
              <a:rPr lang="ru-RU" sz="2000" b="1" dirty="0" smtClean="0"/>
              <a:t> В 1718 – 1724 гг. была введения подушная подать</a:t>
            </a:r>
          </a:p>
          <a:p>
            <a:pPr>
              <a:buBlip>
                <a:blip r:embed="rId3"/>
              </a:buBlip>
            </a:pPr>
            <a:r>
              <a:rPr lang="ru-RU" sz="2000" b="1" dirty="0" smtClean="0"/>
              <a:t> Вводились многочисленные косвенные налоги: на бороды, на гробы, на гербовую бумагу и т.д.</a:t>
            </a:r>
            <a:endParaRPr lang="ru-RU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Итоги экономического развития</a:t>
            </a:r>
            <a:endParaRPr lang="ru-RU" sz="3200" b="1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357290" y="2857496"/>
            <a:ext cx="2143140" cy="11430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Подумайте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2857496"/>
            <a:ext cx="457203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К чему привела экономическая политика Петра </a:t>
            </a:r>
            <a:r>
              <a:rPr lang="en-US" sz="2000" b="1" dirty="0" smtClean="0">
                <a:latin typeface="Constantia" pitchFamily="18" charset="0"/>
              </a:rPr>
              <a:t>I</a:t>
            </a:r>
            <a:r>
              <a:rPr lang="ru-RU" sz="2000" b="1" dirty="0" smtClean="0">
                <a:latin typeface="Constantia" pitchFamily="18" charset="0"/>
              </a:rPr>
              <a:t> ?</a:t>
            </a:r>
            <a:endParaRPr lang="ru-RU" sz="2000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Домашнее задание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2786050" y="2071678"/>
            <a:ext cx="4357718" cy="264320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latin typeface="Constantia" pitchFamily="18" charset="0"/>
              </a:rPr>
              <a:t>Учебник: § 16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onstantia" pitchFamily="18" charset="0"/>
              </a:rPr>
              <a:t>Рабочая тетрадь: § 16  </a:t>
            </a:r>
            <a:endParaRPr lang="ru-RU" sz="2800" b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Constantia" pitchFamily="18" charset="0"/>
              </a:rPr>
              <a:t>План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357298"/>
            <a:ext cx="7790712" cy="342902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Состояние экономики России на рубеже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XVII – XVIII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вв.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Экономическая политика Петра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I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Сельское хозяйство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Мануфактуры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Ремесленное производство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Торговля. Денежная и налоговая реформы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Итоги экономического развития</a:t>
            </a:r>
          </a:p>
          <a:p>
            <a:pPr marL="596646" indent="-514350">
              <a:buFont typeface="+mj-lt"/>
              <a:buAutoNum type="arabicPeriod"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719274" cy="8683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Состояние экономики России </a:t>
            </a:r>
            <a:br>
              <a:rPr lang="ru-RU" sz="3200" b="1" dirty="0" smtClean="0">
                <a:latin typeface="Constantia" pitchFamily="18" charset="0"/>
              </a:rPr>
            </a:br>
            <a:r>
              <a:rPr lang="ru-RU" sz="3200" b="1" dirty="0" smtClean="0">
                <a:latin typeface="Constantia" pitchFamily="18" charset="0"/>
              </a:rPr>
              <a:t>на рубеже </a:t>
            </a:r>
            <a:r>
              <a:rPr lang="en-US" sz="3200" b="1" dirty="0" smtClean="0">
                <a:latin typeface="Constantia" pitchFamily="18" charset="0"/>
              </a:rPr>
              <a:t>XVII – XVIII</a:t>
            </a:r>
            <a:r>
              <a:rPr lang="ru-RU" sz="3200" b="1" dirty="0" smtClean="0">
                <a:latin typeface="Constantia" pitchFamily="18" charset="0"/>
              </a:rPr>
              <a:t> вв.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285852" y="1928802"/>
            <a:ext cx="2143140" cy="10715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Вспомните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2000240"/>
            <a:ext cx="51435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Основные тенденции экономического развития России в </a:t>
            </a:r>
            <a:r>
              <a:rPr lang="en-US" sz="2000" b="1" dirty="0" smtClean="0">
                <a:latin typeface="Constantia" pitchFamily="18" charset="0"/>
              </a:rPr>
              <a:t>XVII </a:t>
            </a:r>
            <a:r>
              <a:rPr lang="ru-RU" sz="2000" b="1" dirty="0" smtClean="0">
                <a:latin typeface="Constantia" pitchFamily="18" charset="0"/>
              </a:rPr>
              <a:t>веке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1285852" y="4071942"/>
            <a:ext cx="2643206" cy="150019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Поработайте с учебником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4071942"/>
            <a:ext cx="450059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Прочитайте пункт «Состояние экономики России на рубеже </a:t>
            </a:r>
          </a:p>
          <a:p>
            <a:pPr algn="ctr"/>
            <a:r>
              <a:rPr lang="en-US" sz="2000" b="1" dirty="0" smtClean="0">
                <a:latin typeface="Constantia" pitchFamily="18" charset="0"/>
              </a:rPr>
              <a:t>XVII</a:t>
            </a:r>
            <a:r>
              <a:rPr lang="ru-RU" sz="2000" b="1" dirty="0" smtClean="0">
                <a:latin typeface="Constantia" pitchFamily="18" charset="0"/>
              </a:rPr>
              <a:t> – </a:t>
            </a:r>
            <a:r>
              <a:rPr lang="en-US" sz="2000" b="1" dirty="0" smtClean="0">
                <a:latin typeface="Constantia" pitchFamily="18" charset="0"/>
              </a:rPr>
              <a:t>XVIII</a:t>
            </a:r>
            <a:r>
              <a:rPr lang="ru-RU" sz="2000" b="1" dirty="0" smtClean="0">
                <a:latin typeface="Constantia" pitchFamily="18" charset="0"/>
              </a:rPr>
              <a:t> вв.» (§ 16, с. 122) и заполните схему </a:t>
            </a:r>
            <a:endParaRPr lang="ru-RU" sz="2000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498080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Состояние экономики России </a:t>
            </a:r>
            <a:br>
              <a:rPr lang="ru-RU" sz="3200" b="1" dirty="0" smtClean="0">
                <a:latin typeface="Constantia" pitchFamily="18" charset="0"/>
              </a:rPr>
            </a:br>
            <a:r>
              <a:rPr lang="ru-RU" sz="3200" b="1" dirty="0" smtClean="0">
                <a:latin typeface="Constantia" pitchFamily="18" charset="0"/>
              </a:rPr>
              <a:t>на рубеже </a:t>
            </a:r>
            <a:r>
              <a:rPr lang="en-US" sz="3200" b="1" dirty="0" smtClean="0">
                <a:latin typeface="Constantia" pitchFamily="18" charset="0"/>
              </a:rPr>
              <a:t>XVII – XVIII</a:t>
            </a:r>
            <a:r>
              <a:rPr lang="ru-RU" sz="3200" b="1" dirty="0" smtClean="0">
                <a:latin typeface="Constantia" pitchFamily="18" charset="0"/>
              </a:rPr>
              <a:t> вв.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43240" y="1428736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 rot="5400000">
            <a:off x="4772150" y="2228718"/>
            <a:ext cx="414608" cy="38628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2714620"/>
            <a:ext cx="378621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2976" y="3571876"/>
            <a:ext cx="242889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14744" y="3571876"/>
            <a:ext cx="2571768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388" y="3571876"/>
            <a:ext cx="235745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357422" y="321468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893471" y="339328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929454" y="321468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142976" y="5357826"/>
            <a:ext cx="342902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29256" y="5357826"/>
            <a:ext cx="350046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rot="5400000">
            <a:off x="2642380" y="4286256"/>
            <a:ext cx="2001058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5357024" y="4286256"/>
            <a:ext cx="20010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90712" cy="8683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Состояние экономики России </a:t>
            </a:r>
            <a:br>
              <a:rPr lang="ru-RU" sz="3200" b="1" dirty="0" smtClean="0">
                <a:latin typeface="Constantia" pitchFamily="18" charset="0"/>
              </a:rPr>
            </a:br>
            <a:r>
              <a:rPr lang="ru-RU" sz="3200" b="1" dirty="0" smtClean="0">
                <a:latin typeface="Constantia" pitchFamily="18" charset="0"/>
              </a:rPr>
              <a:t>на рубеже </a:t>
            </a:r>
            <a:r>
              <a:rPr lang="en-US" sz="3200" b="1" dirty="0" smtClean="0">
                <a:latin typeface="Constantia" pitchFamily="18" charset="0"/>
              </a:rPr>
              <a:t>XVII – XVIII</a:t>
            </a:r>
            <a:r>
              <a:rPr lang="ru-RU" sz="3200" b="1" dirty="0" smtClean="0">
                <a:latin typeface="Constantia" pitchFamily="18" charset="0"/>
              </a:rPr>
              <a:t> вв.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40" y="1428736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Совершенствование феодальных порядков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4772150" y="2228718"/>
            <a:ext cx="414608" cy="38628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2714620"/>
            <a:ext cx="378621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Экономические проблемы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42976" y="3571876"/>
            <a:ext cx="242889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Нехватка собственного металла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714744" y="3571876"/>
            <a:ext cx="2571768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Не налажено производство важнейших промышленных изделий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429388" y="3571876"/>
            <a:ext cx="235745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Слабость мануфактурного производства</a:t>
            </a:r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2357422" y="321468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4893471" y="339328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929454" y="321468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1142976" y="5357826"/>
            <a:ext cx="342902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Развитие сельского хозяйства по старинке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29256" y="5357826"/>
            <a:ext cx="350046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Потребности населения не удовлетворяло мелкое ремесленное производство</a:t>
            </a:r>
            <a:endParaRPr lang="ru-RU" sz="2000" b="1" dirty="0">
              <a:latin typeface="Constantia" pitchFamily="18" charset="0"/>
            </a:endParaRPr>
          </a:p>
        </p:txBody>
      </p:sp>
      <p:cxnSp>
        <p:nvCxnSpPr>
          <p:cNvPr id="33" name="Соединительная линия уступом 32"/>
          <p:cNvCxnSpPr/>
          <p:nvPr/>
        </p:nvCxnSpPr>
        <p:spPr>
          <a:xfrm rot="5400000">
            <a:off x="2642380" y="4286256"/>
            <a:ext cx="2001058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5357024" y="4286256"/>
            <a:ext cx="20010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6429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Экономическая политика Петра </a:t>
            </a:r>
            <a:r>
              <a:rPr lang="en-US" sz="3200" b="1" dirty="0" smtClean="0">
                <a:latin typeface="Constantia" pitchFamily="18" charset="0"/>
              </a:rPr>
              <a:t>I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571604" y="3286124"/>
            <a:ext cx="2143140" cy="9132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Подумайте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285860"/>
            <a:ext cx="47863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Какие события наиболее отчетливо выявили отсталость России и стали сигналом к началу реформ?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2571744"/>
            <a:ext cx="47863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В чем состояла главная особенность экономической политики Петра </a:t>
            </a:r>
            <a:r>
              <a:rPr lang="en-US" sz="2000" b="1" dirty="0" smtClean="0">
                <a:latin typeface="Constantia" pitchFamily="18" charset="0"/>
              </a:rPr>
              <a:t>I</a:t>
            </a:r>
            <a:r>
              <a:rPr lang="ru-RU" sz="2000" b="1" dirty="0" smtClean="0">
                <a:latin typeface="Constantia" pitchFamily="18" charset="0"/>
              </a:rPr>
              <a:t>?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3857628"/>
            <a:ext cx="4786346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Какая отрасль экономики развивалась наиболее динамично? Почему?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5072074"/>
            <a:ext cx="478634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Какими методами государство могло защитить отечественных производителей от иностранной конкуренции?</a:t>
            </a:r>
            <a:endParaRPr lang="ru-RU" sz="2000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Экономическая политика Петра </a:t>
            </a:r>
            <a:r>
              <a:rPr lang="en-US" sz="3200" b="1" dirty="0" smtClean="0">
                <a:latin typeface="Constantia" pitchFamily="18" charset="0"/>
              </a:rPr>
              <a:t>I</a:t>
            </a:r>
            <a:endParaRPr lang="ru-RU" sz="32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571604" y="857232"/>
            <a:ext cx="7072362" cy="150019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Главной особенностью политики Петра </a:t>
            </a:r>
            <a:r>
              <a:rPr lang="en-US" sz="2000" b="1" dirty="0" smtClean="0">
                <a:latin typeface="Constantia" pitchFamily="18" charset="0"/>
              </a:rPr>
              <a:t>I</a:t>
            </a:r>
            <a:r>
              <a:rPr lang="ru-RU" sz="2000" b="1" dirty="0" smtClean="0">
                <a:latin typeface="Constantia" pitchFamily="18" charset="0"/>
              </a:rPr>
              <a:t> в области экономики стало </a:t>
            </a:r>
            <a:r>
              <a:rPr lang="ru-RU" sz="2000" b="1" i="1" dirty="0" smtClean="0">
                <a:solidFill>
                  <a:srgbClr val="002060"/>
                </a:solidFill>
                <a:latin typeface="Constantia" pitchFamily="18" charset="0"/>
              </a:rPr>
              <a:t>усиление государственного вмешательства</a:t>
            </a:r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000" b="1" dirty="0" smtClean="0">
                <a:latin typeface="Constantia" pitchFamily="18" charset="0"/>
              </a:rPr>
              <a:t>в ее развитие 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2928926" y="2285992"/>
            <a:ext cx="4143404" cy="1187580"/>
          </a:xfrm>
          <a:prstGeom prst="ellipseRibbon">
            <a:avLst>
              <a:gd name="adj1" fmla="val 21335"/>
              <a:gd name="adj2" fmla="val 75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Направления экономической политики Петра </a:t>
            </a:r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I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3857628"/>
            <a:ext cx="3786214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Constantia" pitchFamily="18" charset="0"/>
              </a:rPr>
              <a:t>Протекционизм</a:t>
            </a:r>
            <a:r>
              <a:rPr lang="ru-RU" b="1" dirty="0" smtClean="0">
                <a:latin typeface="Constantia" pitchFamily="18" charset="0"/>
              </a:rPr>
              <a:t> – экономическая политика государства, направленная на поддержку отечественного производства путем ограничения ввоза товаров и оказания экономической помощи предпринимателям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3857628"/>
            <a:ext cx="392909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Constantia" pitchFamily="18" charset="0"/>
              </a:rPr>
              <a:t>Меркантилизм</a:t>
            </a:r>
            <a:r>
              <a:rPr lang="ru-RU" b="1" dirty="0" smtClean="0">
                <a:latin typeface="Constantia" pitchFamily="18" charset="0"/>
              </a:rPr>
              <a:t> – экономическая политика, выражающаяся в активном государственном вмешательстве в хозяйственную жизнь и проявляющаяся в преобладании вывоза товаров над ввозом с целью концентрации денежных средств внутри страны</a:t>
            </a:r>
            <a:endParaRPr lang="ru-RU" b="1" dirty="0">
              <a:latin typeface="Constantia" pitchFamily="18" charset="0"/>
            </a:endParaRPr>
          </a:p>
        </p:txBody>
      </p: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rot="5400000">
            <a:off x="3844187" y="2558311"/>
            <a:ext cx="241180" cy="2071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 rot="16200000" flipH="1">
            <a:off x="5951608" y="2522592"/>
            <a:ext cx="241180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Сельское хозяйство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6" name="Прямоугольник с одним вырезанным скругленным углом 5"/>
          <p:cNvSpPr/>
          <p:nvPr/>
        </p:nvSpPr>
        <p:spPr>
          <a:xfrm>
            <a:off x="1071538" y="1357298"/>
            <a:ext cx="4071966" cy="3857652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Петровские нововведения в сельском хозяйстве: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atin typeface="Constantia" pitchFamily="18" charset="0"/>
              </a:rPr>
              <a:t> коса и грабли;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atin typeface="Constantia" pitchFamily="18" charset="0"/>
              </a:rPr>
              <a:t> разведение германских и испанских пород овец;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atin typeface="Constantia" pitchFamily="18" charset="0"/>
              </a:rPr>
              <a:t> разведение голландских пород коров;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atin typeface="Constantia" pitchFamily="18" charset="0"/>
              </a:rPr>
              <a:t> разведение шелковичного червя;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atin typeface="Constantia" pitchFamily="18" charset="0"/>
              </a:rPr>
              <a:t> запрет вырубать леса вблизи рек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1142976" y="5643578"/>
            <a:ext cx="2000264" cy="84182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Подумайте</a:t>
            </a:r>
            <a:endParaRPr lang="ru-RU" sz="2000" b="1" dirty="0"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5572140"/>
            <a:ext cx="5429288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onstantia" pitchFamily="18" charset="0"/>
              </a:rPr>
              <a:t>Могли ли эти меры обеспечить высокую и устойчивую урожайность? Почему?</a:t>
            </a:r>
            <a:endParaRPr lang="ru-RU" sz="2000" b="1" dirty="0">
              <a:latin typeface="Constantia" pitchFamily="18" charset="0"/>
            </a:endParaRPr>
          </a:p>
        </p:txBody>
      </p:sp>
      <p:pic>
        <p:nvPicPr>
          <p:cNvPr id="1028" name="Picture 4" descr="http://i003.radikal.ru/1107/53/e9dcb9aa1a8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071678"/>
            <a:ext cx="3653381" cy="27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</a:rPr>
              <a:t>Мануфактуры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142976" y="1214422"/>
            <a:ext cx="2000264" cy="78581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nstantia" pitchFamily="18" charset="0"/>
              </a:rPr>
              <a:t>Подумайте</a:t>
            </a:r>
            <a:endParaRPr lang="ru-RU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214422"/>
            <a:ext cx="550072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Чем был вызван быстрый рост мануфактур в начале </a:t>
            </a:r>
            <a:r>
              <a:rPr lang="en-US" sz="2000" b="1" dirty="0" smtClean="0"/>
              <a:t>XVIII </a:t>
            </a:r>
            <a:r>
              <a:rPr lang="ru-RU" sz="2000" b="1" dirty="0" smtClean="0"/>
              <a:t>века? Кому они принадлежали? </a:t>
            </a:r>
            <a:endParaRPr lang="ru-RU" sz="2000" b="1" dirty="0"/>
          </a:p>
        </p:txBody>
      </p:sp>
      <p:pic>
        <p:nvPicPr>
          <p:cNvPr id="21508" name="Picture 4" descr="http://aporra.ru/images/pages/mrhogward/gravur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85992"/>
            <a:ext cx="6520081" cy="432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199</TotalTime>
  <Words>455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Экономика России первой четверти XVIII века</vt:lpstr>
      <vt:lpstr>План</vt:lpstr>
      <vt:lpstr>Состояние экономики России  на рубеже XVII – XVIII вв.</vt:lpstr>
      <vt:lpstr>Состояние экономики России  на рубеже XVII – XVIII вв.</vt:lpstr>
      <vt:lpstr>Состояние экономики России  на рубеже XVII – XVIII вв.</vt:lpstr>
      <vt:lpstr>Экономическая политика Петра I</vt:lpstr>
      <vt:lpstr>Экономическая политика Петра I</vt:lpstr>
      <vt:lpstr>Сельское хозяйство</vt:lpstr>
      <vt:lpstr>Мануфактуры</vt:lpstr>
      <vt:lpstr>Мануфактуры</vt:lpstr>
      <vt:lpstr>Мануфактуры</vt:lpstr>
      <vt:lpstr>Ремесло</vt:lpstr>
      <vt:lpstr> Торговля. Денежная и  налоговая реформы </vt:lpstr>
      <vt:lpstr>Итоги экономического развития</vt:lpstr>
      <vt:lpstr>Домашнее задание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России первой четверти XVIII века</dc:title>
  <dc:creator>Попова</dc:creator>
  <cp:lastModifiedBy>Попова</cp:lastModifiedBy>
  <cp:revision>22</cp:revision>
  <dcterms:created xsi:type="dcterms:W3CDTF">2013-03-05T10:57:18Z</dcterms:created>
  <dcterms:modified xsi:type="dcterms:W3CDTF">2014-10-15T14:37:54Z</dcterms:modified>
</cp:coreProperties>
</file>