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.%D0%BF%D0%BE%20%D0%BC%D0%B0%D1%82%D0%B5%D0%BC%D0%B0%D1%82%D0%B8%D0%BA%D0%B5&amp;fp=0&amp;img_url=http%3A%2F%2Fklase4.blogas.lt%2Ffiles%2F2010%2F01%2Fmatematika-31-400x300.jpg&amp;pos=23&amp;uinfo=ww-1349-wh-673-fw-1124-fh-467-pd-1&amp;rpt=simag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82089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Bookman Old Style" pitchFamily="18" charset="0"/>
              </a:rPr>
              <a:t>Замени , где можно сложение умножением и запиши , чему равно значение каждого выражения:</a:t>
            </a:r>
          </a:p>
          <a:p>
            <a:pPr algn="ctr"/>
            <a:endParaRPr lang="ru-RU" sz="2400" dirty="0" smtClean="0">
              <a:latin typeface="Bookman Old Style" pitchFamily="18" charset="0"/>
            </a:endParaRPr>
          </a:p>
          <a:p>
            <a:r>
              <a:rPr lang="ru-RU" sz="2800" dirty="0" smtClean="0">
                <a:latin typeface="Bookman Old Style" pitchFamily="18" charset="0"/>
              </a:rPr>
              <a:t>13+31+9</a:t>
            </a:r>
          </a:p>
          <a:p>
            <a:r>
              <a:rPr lang="ru-RU" sz="2800" dirty="0" smtClean="0">
                <a:latin typeface="Bookman Old Style" pitchFamily="18" charset="0"/>
              </a:rPr>
              <a:t>32+32</a:t>
            </a:r>
          </a:p>
          <a:p>
            <a:r>
              <a:rPr lang="ru-RU" sz="2800" dirty="0" smtClean="0">
                <a:latin typeface="Bookman Old Style" pitchFamily="18" charset="0"/>
              </a:rPr>
              <a:t>6+5+56</a:t>
            </a:r>
          </a:p>
          <a:p>
            <a:r>
              <a:rPr lang="ru-RU" sz="2800" dirty="0" smtClean="0">
                <a:latin typeface="Bookman Old Style" pitchFamily="18" charset="0"/>
              </a:rPr>
              <a:t>4+4+4+4+4</a:t>
            </a:r>
          </a:p>
          <a:p>
            <a:r>
              <a:rPr lang="ru-RU" sz="2800" dirty="0" smtClean="0">
                <a:latin typeface="Bookman Old Style" pitchFamily="18" charset="0"/>
              </a:rPr>
              <a:t>11+11+11</a:t>
            </a:r>
          </a:p>
          <a:p>
            <a:r>
              <a:rPr lang="ru-RU" sz="2800" dirty="0" smtClean="0">
                <a:latin typeface="Bookman Old Style" pitchFamily="18" charset="0"/>
              </a:rPr>
              <a:t>1+1+1+1+1</a:t>
            </a:r>
          </a:p>
          <a:p>
            <a:r>
              <a:rPr lang="ru-RU" sz="2800" dirty="0" smtClean="0">
                <a:latin typeface="Bookman Old Style" pitchFamily="18" charset="0"/>
              </a:rPr>
              <a:t>3+3+3+3+3+4</a:t>
            </a:r>
          </a:p>
          <a:p>
            <a:r>
              <a:rPr lang="ru-RU" sz="2800" dirty="0" smtClean="0">
                <a:latin typeface="Bookman Old Style" pitchFamily="18" charset="0"/>
              </a:rPr>
              <a:t>19+19+2</a:t>
            </a:r>
          </a:p>
          <a:p>
            <a:r>
              <a:rPr lang="ru-RU" sz="2800" dirty="0" smtClean="0">
                <a:latin typeface="Bookman Old Style" pitchFamily="18" charset="0"/>
              </a:rPr>
              <a:t>0+0+0+0</a:t>
            </a:r>
          </a:p>
          <a:p>
            <a:r>
              <a:rPr lang="ru-RU" sz="2800" dirty="0" smtClean="0">
                <a:latin typeface="Bookman Old Style" pitchFamily="18" charset="0"/>
              </a:rPr>
              <a:t>0+0+0+0+4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484784"/>
            <a:ext cx="960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= 53</a:t>
            </a: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916832"/>
            <a:ext cx="960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= 64</a:t>
            </a: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2348880"/>
            <a:ext cx="960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= 67</a:t>
            </a: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2708920"/>
            <a:ext cx="1736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=4  5=20</a:t>
            </a: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2564904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3140968"/>
            <a:ext cx="1959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=11  3=33</a:t>
            </a: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2996952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3573016"/>
            <a:ext cx="1513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=</a:t>
            </a:r>
            <a:r>
              <a:rPr lang="ru-RU" sz="2800" dirty="0" smtClean="0">
                <a:latin typeface="Bookman Old Style" pitchFamily="18" charset="0"/>
              </a:rPr>
              <a:t>1</a:t>
            </a:r>
            <a:r>
              <a:rPr lang="ru-RU" sz="2800" dirty="0" smtClean="0">
                <a:latin typeface="Bookman Old Style" pitchFamily="18" charset="0"/>
              </a:rPr>
              <a:t>  5=5</a:t>
            </a: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3429000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4005064"/>
            <a:ext cx="2173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=</a:t>
            </a:r>
            <a:r>
              <a:rPr lang="ru-RU" sz="2800" dirty="0" smtClean="0">
                <a:latin typeface="Bookman Old Style" pitchFamily="18" charset="0"/>
              </a:rPr>
              <a:t>3</a:t>
            </a:r>
            <a:r>
              <a:rPr lang="ru-RU" sz="2800" dirty="0" smtClean="0">
                <a:latin typeface="Bookman Old Style" pitchFamily="18" charset="0"/>
              </a:rPr>
              <a:t>  5+4=19</a:t>
            </a: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75856" y="3861048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32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4437112"/>
            <a:ext cx="2396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=19  2+2=40</a:t>
            </a: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99792" y="4293096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32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07704" y="4869160"/>
            <a:ext cx="1513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=0  4=0</a:t>
            </a: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4725144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3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339752" y="5301208"/>
            <a:ext cx="195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=0  4+4=4</a:t>
            </a:r>
            <a:endParaRPr lang="ru-RU" sz="2800" dirty="0" smtClean="0"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1800" y="5157192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87484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Georgia" pitchFamily="18" charset="0"/>
              </a:rPr>
              <a:t>Поставь  знак  </a:t>
            </a:r>
            <a:r>
              <a:rPr lang="en-US" sz="2400" b="1" u="sng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ru-RU" sz="2400" u="sng" dirty="0" smtClean="0">
                <a:latin typeface="Georgia" pitchFamily="18" charset="0"/>
              </a:rPr>
              <a:t> или</a:t>
            </a:r>
            <a:r>
              <a:rPr lang="en-US" sz="2400" u="sng" dirty="0" smtClean="0">
                <a:latin typeface="Georgia" pitchFamily="18" charset="0"/>
              </a:rPr>
              <a:t>  </a:t>
            </a:r>
            <a:r>
              <a:rPr lang="en-US" sz="2400" b="1" u="sng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r>
              <a:rPr lang="ru-RU" sz="2400" b="1" u="sng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2400" u="sng" dirty="0" smtClean="0">
                <a:latin typeface="Georgia" pitchFamily="18" charset="0"/>
              </a:rPr>
              <a:t>так ,  чтобы  получились  верные  неравенства</a:t>
            </a:r>
            <a:r>
              <a:rPr lang="ru-RU" sz="2400" dirty="0" smtClean="0">
                <a:latin typeface="Georgia" pitchFamily="18" charset="0"/>
              </a:rPr>
              <a:t>:</a:t>
            </a:r>
          </a:p>
          <a:p>
            <a:endParaRPr lang="ru-RU" sz="2400" dirty="0" smtClean="0">
              <a:solidFill>
                <a:srgbClr val="00B050"/>
              </a:solidFill>
              <a:latin typeface="Georgia" pitchFamily="18" charset="0"/>
            </a:endParaRPr>
          </a:p>
          <a:p>
            <a:r>
              <a:rPr lang="ru-RU" sz="2800" dirty="0" smtClean="0">
                <a:latin typeface="Georgia" pitchFamily="18" charset="0"/>
              </a:rPr>
              <a:t>208+208+208+208 </a:t>
            </a:r>
            <a:r>
              <a:rPr lang="ru-RU" sz="2800" b="1" dirty="0" smtClean="0">
                <a:latin typeface="Georgia" pitchFamily="18" charset="0"/>
              </a:rPr>
              <a:t>… </a:t>
            </a:r>
            <a:r>
              <a:rPr lang="ru-RU" sz="2800" dirty="0" smtClean="0">
                <a:latin typeface="Georgia" pitchFamily="18" charset="0"/>
              </a:rPr>
              <a:t>208+208+208</a:t>
            </a:r>
          </a:p>
          <a:p>
            <a:r>
              <a:rPr lang="ru-RU" sz="2800" dirty="0" smtClean="0">
                <a:latin typeface="Georgia" pitchFamily="18" charset="0"/>
              </a:rPr>
              <a:t>117+117+117 </a:t>
            </a:r>
            <a:r>
              <a:rPr lang="ru-RU" sz="2800" b="1" dirty="0" smtClean="0">
                <a:latin typeface="Georgia" pitchFamily="18" charset="0"/>
              </a:rPr>
              <a:t>…</a:t>
            </a:r>
            <a:r>
              <a:rPr lang="ru-RU" sz="2800" dirty="0" smtClean="0">
                <a:latin typeface="Georgia" pitchFamily="18" charset="0"/>
              </a:rPr>
              <a:t> 117+117+117+117+117</a:t>
            </a:r>
          </a:p>
          <a:p>
            <a:r>
              <a:rPr lang="ru-RU" sz="2800" dirty="0" smtClean="0">
                <a:latin typeface="Georgia" pitchFamily="18" charset="0"/>
              </a:rPr>
              <a:t>504 </a:t>
            </a:r>
            <a:r>
              <a:rPr lang="ru-RU" sz="2800" b="1" dirty="0" smtClean="0"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5 </a:t>
            </a:r>
            <a:r>
              <a:rPr lang="ru-RU" sz="2800" b="1" dirty="0" smtClean="0">
                <a:latin typeface="Georgia" pitchFamily="18" charset="0"/>
              </a:rPr>
              <a:t>…</a:t>
            </a:r>
            <a:r>
              <a:rPr lang="ru-RU" sz="2800" dirty="0" smtClean="0">
                <a:latin typeface="Georgia" pitchFamily="18" charset="0"/>
              </a:rPr>
              <a:t> 504 </a:t>
            </a:r>
            <a:r>
              <a:rPr lang="ru-RU" sz="2800" b="1" dirty="0" smtClean="0"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6</a:t>
            </a:r>
          </a:p>
          <a:p>
            <a:r>
              <a:rPr lang="ru-RU" sz="2800" dirty="0" smtClean="0">
                <a:latin typeface="Georgia" pitchFamily="18" charset="0"/>
              </a:rPr>
              <a:t>102+102+102+102 </a:t>
            </a:r>
            <a:r>
              <a:rPr lang="ru-RU" sz="2800" b="1" dirty="0" smtClean="0">
                <a:latin typeface="Georgia" pitchFamily="18" charset="0"/>
              </a:rPr>
              <a:t>… </a:t>
            </a:r>
            <a:r>
              <a:rPr lang="ru-RU" sz="2800" dirty="0" smtClean="0">
                <a:latin typeface="Georgia" pitchFamily="18" charset="0"/>
              </a:rPr>
              <a:t>102 </a:t>
            </a:r>
            <a:r>
              <a:rPr lang="ru-RU" sz="2800" b="1" dirty="0" smtClean="0">
                <a:latin typeface="Georgia" pitchFamily="18" charset="0"/>
              </a:rPr>
              <a:t>. </a:t>
            </a:r>
            <a:r>
              <a:rPr lang="ru-RU" sz="2800" dirty="0" smtClean="0">
                <a:latin typeface="Georgia" pitchFamily="18" charset="0"/>
              </a:rPr>
              <a:t>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62880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26876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060848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2492896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ru-RU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(фон) презентации. Часть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332656"/>
            <a:ext cx="7128792" cy="21236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Особые   случаи  умножения.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im3-tub-ru.yandex.net/i?id=69418273-4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708920"/>
            <a:ext cx="4104456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Вычисли  значения  произведений , заменив  умножение  сложением.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8   2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124744"/>
            <a:ext cx="322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13407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5</a:t>
            </a:r>
            <a:r>
              <a:rPr lang="ru-RU" sz="2800" dirty="0" smtClean="0">
                <a:latin typeface="Bookman Old Style" pitchFamily="18" charset="0"/>
              </a:rPr>
              <a:t>   </a:t>
            </a:r>
            <a:r>
              <a:rPr lang="ru-RU" sz="2800" dirty="0" smtClean="0">
                <a:latin typeface="Bookman Old Style" pitchFamily="18" charset="0"/>
              </a:rPr>
              <a:t>3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1124744"/>
            <a:ext cx="322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.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1340768"/>
            <a:ext cx="122413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12   1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1124744"/>
            <a:ext cx="322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.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20608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7</a:t>
            </a:r>
            <a:r>
              <a:rPr lang="ru-RU" sz="2800" dirty="0" smtClean="0">
                <a:latin typeface="Bookman Old Style" pitchFamily="18" charset="0"/>
              </a:rPr>
              <a:t>   </a:t>
            </a:r>
            <a:r>
              <a:rPr lang="ru-RU" sz="2800" dirty="0" smtClean="0">
                <a:latin typeface="Bookman Old Style" pitchFamily="18" charset="0"/>
              </a:rPr>
              <a:t>4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1844824"/>
            <a:ext cx="322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.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2060848"/>
            <a:ext cx="100811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6</a:t>
            </a:r>
            <a:r>
              <a:rPr lang="ru-RU" sz="2800" dirty="0" smtClean="0">
                <a:latin typeface="Bookman Old Style" pitchFamily="18" charset="0"/>
              </a:rPr>
              <a:t>   </a:t>
            </a:r>
            <a:r>
              <a:rPr lang="ru-RU" sz="2800" dirty="0" smtClean="0">
                <a:latin typeface="Bookman Old Style" pitchFamily="18" charset="0"/>
              </a:rPr>
              <a:t>1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15816" y="1844824"/>
            <a:ext cx="322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.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24" y="206084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13   4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1844824"/>
            <a:ext cx="322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.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2924944"/>
            <a:ext cx="100811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8   0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2708920"/>
            <a:ext cx="322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.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555776" y="29249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9</a:t>
            </a:r>
            <a:r>
              <a:rPr lang="ru-RU" sz="2800" dirty="0" smtClean="0">
                <a:latin typeface="Bookman Old Style" pitchFamily="18" charset="0"/>
              </a:rPr>
              <a:t>   </a:t>
            </a:r>
            <a:r>
              <a:rPr lang="ru-RU" sz="2800" dirty="0" smtClean="0">
                <a:latin typeface="Bookman Old Style" pitchFamily="18" charset="0"/>
              </a:rPr>
              <a:t>3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15816" y="2708920"/>
            <a:ext cx="322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.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4716016" y="2852936"/>
            <a:ext cx="129614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15   0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20072" y="2636912"/>
            <a:ext cx="322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.</a:t>
            </a:r>
            <a:endParaRPr lang="ru-RU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54868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                          Догадайся , почему  некоторые  выражения  записаны  в  рамках: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12" y="436510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400" dirty="0" smtClean="0">
                <a:latin typeface="Georgia" pitchFamily="18" charset="0"/>
              </a:rPr>
              <a:t>В  рамках  записаны  выражения ,  в  которых  умножают  на  нуль  и  на  единицу. 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537321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>
                <a:latin typeface="Georgia" pitchFamily="18" charset="0"/>
              </a:rPr>
              <a:t>2)  В  рамках  записаны  выражения ,  в  которых  умножение  нельзя  заменить  сложением.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36" y="386104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                      </a:t>
            </a:r>
            <a:r>
              <a:rPr lang="ru-RU" sz="2400" i="1" u="sng" dirty="0" smtClean="0">
                <a:latin typeface="Georgia" pitchFamily="18" charset="0"/>
              </a:rPr>
              <a:t>Какое  утверждение  верно?</a:t>
            </a:r>
            <a:endParaRPr lang="ru-RU" sz="2400" i="1" u="sng" dirty="0"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Запомни!</a:t>
            </a:r>
            <a:endParaRPr lang="ru-RU" sz="32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836712"/>
            <a:ext cx="669674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При  умножении  любого  числа  на  единицу  получается  то  число ,  которое  умножали.</a:t>
            </a:r>
          </a:p>
          <a:p>
            <a:r>
              <a:rPr lang="ru-RU" sz="2400" dirty="0" smtClean="0">
                <a:latin typeface="Georgia" pitchFamily="18" charset="0"/>
              </a:rPr>
              <a:t>   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70080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1412776"/>
            <a:ext cx="3193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1412776"/>
            <a:ext cx="864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Georgia" pitchFamily="18" charset="0"/>
              </a:rPr>
              <a:t>1=</a:t>
            </a:r>
            <a:r>
              <a:rPr lang="ru-RU" sz="4000" b="1" dirty="0" smtClean="0">
                <a:latin typeface="Georgia" pitchFamily="18" charset="0"/>
              </a:rPr>
              <a:t> 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2564904"/>
            <a:ext cx="669674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Georgia" pitchFamily="18" charset="0"/>
              </a:rPr>
              <a:t>При  умножении  любого  числа  на  нуль  получается  нуль.</a:t>
            </a:r>
          </a:p>
          <a:p>
            <a:pPr algn="ctr"/>
            <a:r>
              <a:rPr lang="ru-RU" sz="2400" dirty="0" smtClean="0">
                <a:latin typeface="Georgia" pitchFamily="18" charset="0"/>
              </a:rPr>
              <a:t>   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42900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140968"/>
            <a:ext cx="3193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3140968"/>
            <a:ext cx="1440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Georgia" pitchFamily="18" charset="0"/>
              </a:rPr>
              <a:t>0=0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170080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206</Words>
  <Application>Microsoft Office PowerPoint</Application>
  <PresentationFormat>Экран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марищка</dc:creator>
  <cp:lastModifiedBy>марищка</cp:lastModifiedBy>
  <cp:revision>8</cp:revision>
  <dcterms:created xsi:type="dcterms:W3CDTF">2014-03-02T12:22:04Z</dcterms:created>
  <dcterms:modified xsi:type="dcterms:W3CDTF">2014-03-02T13:33:46Z</dcterms:modified>
</cp:coreProperties>
</file>