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img_url=http://scorpionse.ucoz.ru/_si/0/11572892.gif&amp;uinfo=sw-1349-sh-674-fw-1124-fh-468-pd-1&amp;p=1&amp;text=%D0%BA%D0%B0%D1%80%D1%82%D0%B8%D0%BD%D0%BA%D0%B8.%20%D0%B4%D0%B5%D0%B2%D0%BE%D1%87%D0%BA%D0%B0%20%D0%B8%D0%B7%20%D1%81%D0%BA%D0%B0%D0%B7%D0%BA%D0%B8&amp;noreask=1&amp;pos=43&amp;rpt=simage&amp;lr=21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p=2&amp;text=%D0%BA%D0%B0%D1%80%D1%82%D0%B8%D0%BD%D0%BA%D0%B8%20%D0%BC%D0%B0%D0%BB%D1%8C%D1%87%D0%B8%D0%BA&amp;img_url=http%3A%2F%2Fimg-fotki.yandex.ru%2Fget%2F4414%2F89635038.622%2F0_6fcda_4b69f4a9_XL&amp;pos=63&amp;uinfo=sw-1349-sh-674-fw-1124-fh-468-pd-1&amp;rpt=sim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5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Составь верные равенства, используя числа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marL="342900" indent="-342900"/>
            <a:endParaRPr lang="ru-RU" sz="2800" dirty="0" smtClean="0"/>
          </a:p>
          <a:p>
            <a:pPr marL="571500" indent="-571500" algn="ctr"/>
            <a:endParaRPr lang="ru-RU" sz="2800" b="1" dirty="0" smtClean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+mj-lt"/>
              <a:buAutoNum type="romanUcPeriod"/>
            </a:pPr>
            <a:endParaRPr lang="ru-RU" b="1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sz="3600" dirty="0" smtClean="0">
                <a:solidFill>
                  <a:srgbClr val="002060"/>
                </a:solidFill>
              </a:rPr>
              <a:t>12, 9, 3, 7, 4, 8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052736"/>
            <a:ext cx="1127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ru-RU" sz="3200" b="1" dirty="0" smtClean="0">
                <a:solidFill>
                  <a:srgbClr val="00B050"/>
                </a:solidFill>
              </a:rPr>
              <a:t>в.</a:t>
            </a:r>
            <a:endParaRPr lang="ru-RU" sz="3200" b="1" dirty="0" smtClean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1700808"/>
            <a:ext cx="3548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 </a:t>
            </a:r>
            <a:r>
              <a:rPr lang="ru-RU" sz="3600" dirty="0" smtClean="0">
                <a:solidFill>
                  <a:srgbClr val="002060"/>
                </a:solidFill>
              </a:rPr>
              <a:t>11, 5, 4, 2, 9, </a:t>
            </a:r>
            <a:r>
              <a:rPr lang="ru-RU" sz="3600" dirty="0" smtClean="0">
                <a:solidFill>
                  <a:srgbClr val="002060"/>
                </a:solidFill>
              </a:rPr>
              <a:t>7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1052736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ctr"/>
            <a:r>
              <a:rPr lang="en-US" sz="3200" b="1" dirty="0" smtClean="0">
                <a:solidFill>
                  <a:srgbClr val="00B050"/>
                </a:solidFill>
              </a:rPr>
              <a:t>II   </a:t>
            </a:r>
            <a:r>
              <a:rPr lang="ru-RU" sz="3200" b="1" dirty="0" smtClean="0">
                <a:solidFill>
                  <a:srgbClr val="00B050"/>
                </a:solidFill>
              </a:rPr>
              <a:t>в.</a:t>
            </a:r>
            <a:endParaRPr lang="ru-RU" sz="3200" b="1" dirty="0" smtClean="0">
              <a:solidFill>
                <a:srgbClr val="00B05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16016" y="1268760"/>
            <a:ext cx="0" cy="5184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1600" y="2636912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9+3=12</a:t>
            </a:r>
          </a:p>
          <a:p>
            <a:r>
              <a:rPr lang="ru-RU" sz="3200" dirty="0" smtClean="0"/>
              <a:t>12-3=9</a:t>
            </a:r>
          </a:p>
          <a:p>
            <a:r>
              <a:rPr lang="ru-RU" sz="3200" dirty="0" smtClean="0"/>
              <a:t>12-9=3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2636912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3+4=7</a:t>
            </a:r>
          </a:p>
          <a:p>
            <a:r>
              <a:rPr lang="ru-RU" sz="3200" dirty="0" smtClean="0"/>
              <a:t>7-3=4</a:t>
            </a:r>
          </a:p>
          <a:p>
            <a:r>
              <a:rPr lang="ru-RU" sz="3200" dirty="0" smtClean="0"/>
              <a:t>7-4=3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4437112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8+4=12</a:t>
            </a:r>
          </a:p>
          <a:p>
            <a:r>
              <a:rPr lang="ru-RU" sz="3200" dirty="0" smtClean="0"/>
              <a:t>12-8=4</a:t>
            </a:r>
          </a:p>
          <a:p>
            <a:r>
              <a:rPr lang="ru-RU" sz="3200" dirty="0" smtClean="0"/>
              <a:t>12-4=8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2636912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4+7=11</a:t>
            </a:r>
          </a:p>
          <a:p>
            <a:r>
              <a:rPr lang="ru-RU" sz="3200" dirty="0" smtClean="0"/>
              <a:t>11-4=7</a:t>
            </a:r>
          </a:p>
          <a:p>
            <a:r>
              <a:rPr lang="ru-RU" sz="3200" dirty="0" smtClean="0"/>
              <a:t>11-7=4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263691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9+2=11</a:t>
            </a:r>
          </a:p>
          <a:p>
            <a:r>
              <a:rPr lang="ru-RU" sz="3200" dirty="0" smtClean="0"/>
              <a:t>11-9=2</a:t>
            </a:r>
          </a:p>
          <a:p>
            <a:r>
              <a:rPr lang="ru-RU" sz="3200" dirty="0" smtClean="0"/>
              <a:t>11-2=9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4365104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7+2=9</a:t>
            </a:r>
          </a:p>
          <a:p>
            <a:r>
              <a:rPr lang="ru-RU" sz="3200" dirty="0" smtClean="0"/>
              <a:t>9-2=7</a:t>
            </a:r>
          </a:p>
          <a:p>
            <a:r>
              <a:rPr lang="ru-RU" sz="3200" dirty="0" smtClean="0"/>
              <a:t>9-7=2</a:t>
            </a:r>
            <a:endParaRPr lang="ru-RU" sz="32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Georgia" pitchFamily="18" charset="0"/>
              </a:rPr>
              <a:t> В портфеле  лежит 14 тетрадей. Из них 9 в клетку, остальные в линейку. Сколько тетрадей в линейку лежит в портфеле?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3" name="Picture 2" descr="http://im0-tub-ru.yandex.net/i?id=413389625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1008112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://im0-tub-ru.yandex.net/i?id=36071261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3933056"/>
            <a:ext cx="936104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691680" y="2924944"/>
            <a:ext cx="37444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>
            <a:off x="2195736" y="3645024"/>
            <a:ext cx="72008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1691680" y="2420888"/>
            <a:ext cx="2498576" cy="1080120"/>
          </a:xfrm>
          <a:prstGeom prst="arc">
            <a:avLst>
              <a:gd name="adj1" fmla="val 10896911"/>
              <a:gd name="adj2" fmla="val 214897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4211960" y="2492896"/>
            <a:ext cx="1224136" cy="936104"/>
          </a:xfrm>
          <a:prstGeom prst="arc">
            <a:avLst>
              <a:gd name="adj1" fmla="val 10896911"/>
              <a:gd name="adj2" fmla="val 214897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0800000">
            <a:off x="1691680" y="2348880"/>
            <a:ext cx="3744416" cy="1008112"/>
          </a:xfrm>
          <a:prstGeom prst="arc">
            <a:avLst>
              <a:gd name="adj1" fmla="val 10896911"/>
              <a:gd name="adj2" fmla="val 214897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>
            <a:off x="3707904" y="5373216"/>
            <a:ext cx="37444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0800000">
            <a:off x="4211960" y="6093296"/>
            <a:ext cx="72008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0800000">
            <a:off x="3707904" y="4797152"/>
            <a:ext cx="2498576" cy="1080120"/>
          </a:xfrm>
          <a:prstGeom prst="arc">
            <a:avLst>
              <a:gd name="adj1" fmla="val 10896911"/>
              <a:gd name="adj2" fmla="val 214897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800000">
            <a:off x="6228184" y="4869160"/>
            <a:ext cx="1224136" cy="936104"/>
          </a:xfrm>
          <a:prstGeom prst="arc">
            <a:avLst>
              <a:gd name="adj1" fmla="val 10896911"/>
              <a:gd name="adj2" fmla="val 214897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3707904" y="4869160"/>
            <a:ext cx="3744416" cy="1008112"/>
          </a:xfrm>
          <a:prstGeom prst="arc">
            <a:avLst>
              <a:gd name="adj1" fmla="val 10896911"/>
              <a:gd name="adj2" fmla="val 214897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55776" y="177281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9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03848" y="3356992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14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4008" y="5877272"/>
            <a:ext cx="59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14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32240" y="5805264"/>
            <a:ext cx="4171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9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16016" y="1916832"/>
            <a:ext cx="38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?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08104" y="4293096"/>
            <a:ext cx="38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>?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119675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Маша нарисовала к задаче такую схему:</a:t>
            </a:r>
            <a:endParaRPr lang="ru-RU" sz="24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0" y="386104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Миша такую:</a:t>
            </a:r>
            <a:endParaRPr lang="ru-RU" sz="24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20" y="414908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Georgia" pitchFamily="18" charset="0"/>
              </a:rPr>
              <a:t>Кто из них невнимательно читал текст задачи?</a:t>
            </a:r>
            <a:endParaRPr lang="ru-RU" sz="2400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u="sng" dirty="0" smtClean="0">
                <a:solidFill>
                  <a:srgbClr val="002060"/>
                </a:solidFill>
                <a:latin typeface="Georgia" pitchFamily="18" charset="0"/>
              </a:rPr>
              <a:t>Решение задач и выражений.</a:t>
            </a:r>
            <a:endParaRPr lang="ru-RU" sz="54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8100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Решать задачи в два действия.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Решать выражения со скобками.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Сравнивать именованные числа.</a:t>
            </a:r>
            <a:endParaRPr lang="ru-RU" sz="32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Сравни тексты задач. Чем они похожи, чем отличаются? Запиши решение каждой задачи.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1"/>
            <a:ext cx="4392488" cy="27649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Из зала сначала вынесли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24 стула, потом ещё 10.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 </a:t>
            </a:r>
            <a:r>
              <a:rPr lang="ru-RU" sz="2400" i="1" dirty="0" smtClean="0">
                <a:latin typeface="Georgia" pitchFamily="18" charset="0"/>
              </a:rPr>
              <a:t>Н</a:t>
            </a:r>
            <a:r>
              <a:rPr lang="ru-RU" sz="2400" i="1" dirty="0" smtClean="0">
                <a:latin typeface="Georgia" pitchFamily="18" charset="0"/>
              </a:rPr>
              <a:t>а сколько стульев в зале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стало меньше?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Сколько стульев осталось 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зале? 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8720" y="1628801"/>
            <a:ext cx="4625280" cy="288032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  </a:t>
            </a:r>
            <a:r>
              <a:rPr lang="ru-RU" sz="2400" i="1" dirty="0" smtClean="0">
                <a:latin typeface="Georgia" pitchFamily="18" charset="0"/>
              </a:rPr>
              <a:t>Из зала сначала вынесли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24 стула, потом ещё </a:t>
            </a:r>
            <a:r>
              <a:rPr lang="ru-RU" sz="2400" i="1" dirty="0" smtClean="0">
                <a:latin typeface="Georgia" pitchFamily="18" charset="0"/>
              </a:rPr>
              <a:t>10.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 На сколько стульев в зале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стало </a:t>
            </a:r>
            <a:r>
              <a:rPr lang="ru-RU" sz="2400" i="1" dirty="0" smtClean="0">
                <a:latin typeface="Georgia" pitchFamily="18" charset="0"/>
              </a:rPr>
              <a:t>меньше?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Сколько стульев </a:t>
            </a:r>
            <a:r>
              <a:rPr lang="ru-RU" sz="2400" i="1" dirty="0" smtClean="0">
                <a:latin typeface="Georgia" pitchFamily="18" charset="0"/>
              </a:rPr>
              <a:t>осталось,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Georgia" pitchFamily="18" charset="0"/>
              </a:rPr>
              <a:t>если  в зале было 84 стула?</a:t>
            </a:r>
            <a:endParaRPr lang="ru-RU" sz="2400" i="1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i="1" dirty="0" smtClean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99992" y="1628800"/>
            <a:ext cx="0" cy="46805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43651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24 + 10 = 34 (ст.)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4437112"/>
            <a:ext cx="3315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24 + 10 = 34 (ст.)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5085184"/>
            <a:ext cx="3371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84 – 34 = 50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(ст.)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220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Слайд 1</vt:lpstr>
      <vt:lpstr>Слайд 2</vt:lpstr>
      <vt:lpstr>Решение задач и выражений.</vt:lpstr>
      <vt:lpstr>Сравни тексты задач. Чем они похожи, чем отличаются? Запиши решение каждой задачи.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и выражений.</dc:title>
  <dc:creator>маришка</dc:creator>
  <cp:lastModifiedBy>маришка</cp:lastModifiedBy>
  <cp:revision>8</cp:revision>
  <dcterms:created xsi:type="dcterms:W3CDTF">2013-10-09T18:17:21Z</dcterms:created>
  <dcterms:modified xsi:type="dcterms:W3CDTF">2013-10-09T19:09:10Z</dcterms:modified>
</cp:coreProperties>
</file>