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0D4E89"/>
    <a:srgbClr val="FF9933"/>
    <a:srgbClr val="F8E7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034A7-7F01-4993-B531-03E69819EA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413EA-E660-4591-ABFD-D3C395B47D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C5213-B143-4406-ADBD-BFA43A6BC8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E04E3-9303-430D-9EEE-64C114310F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A702E-B0A6-4D48-8015-525BCB8143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2DA82-5CDF-45B2-9FA4-A113AB709D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FA2B9-75DB-4CF7-BC53-3A2A467339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17F26-64D1-404D-8DD7-9CC30217CE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08997-69D9-472F-9ACB-AB3FE9A09A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C9982-6474-4C49-A5A1-703866DFC9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1657C-572B-466D-96CF-091D3E5CAC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9EEA47-4070-4B5A-96CA-7E47E812585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362200"/>
            <a:ext cx="7772400" cy="1470025"/>
          </a:xfrm>
        </p:spPr>
        <p:txBody>
          <a:bodyPr/>
          <a:lstStyle/>
          <a:p>
            <a:r>
              <a:rPr lang="ru-RU" sz="7200" b="1" dirty="0" smtClean="0">
                <a:solidFill>
                  <a:schemeClr val="accent6"/>
                </a:solidFill>
                <a:latin typeface="Segoe Script" pitchFamily="34" charset="0"/>
                <a:ea typeface="MingLiU-ExtB" pitchFamily="18" charset="-120"/>
              </a:rPr>
              <a:t>Перестановка  множителей.</a:t>
            </a:r>
            <a:endParaRPr lang="ru-RU" sz="7200" b="1" dirty="0">
              <a:solidFill>
                <a:schemeClr val="accent6"/>
              </a:solidFill>
              <a:latin typeface="Segoe Script" pitchFamily="34" charset="0"/>
              <a:ea typeface="MingLiU-ExtB" pitchFamily="18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8229600" cy="1143000"/>
          </a:xfrm>
        </p:spPr>
        <p:txBody>
          <a:bodyPr/>
          <a:lstStyle/>
          <a:p>
            <a:r>
              <a:rPr lang="ru-RU" sz="2800" i="1" dirty="0" smtClean="0">
                <a:latin typeface="Georgia" pitchFamily="18" charset="0"/>
              </a:rPr>
              <a:t>Царевна  </a:t>
            </a:r>
            <a:r>
              <a:rPr lang="ru-RU" sz="2800" i="1" dirty="0" err="1" smtClean="0">
                <a:latin typeface="Georgia" pitchFamily="18" charset="0"/>
              </a:rPr>
              <a:t>Несмеяна</a:t>
            </a:r>
            <a:r>
              <a:rPr lang="ru-RU" sz="2800" i="1" dirty="0" smtClean="0">
                <a:latin typeface="Georgia" pitchFamily="18" charset="0"/>
              </a:rPr>
              <a:t>  наплакала  2  ведра  слёз  по  5  литров  каждое.  Сколько  всего  литров  слёз  наплакала  </a:t>
            </a:r>
            <a:r>
              <a:rPr lang="ru-RU" sz="2800" i="1" dirty="0" smtClean="0">
                <a:latin typeface="Georgia" pitchFamily="18" charset="0"/>
              </a:rPr>
              <a:t>царевна? </a:t>
            </a:r>
            <a:endParaRPr lang="ru-RU" sz="2800" i="1" dirty="0">
              <a:latin typeface="Georgia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90800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19400" y="3124200"/>
            <a:ext cx="1295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819400" y="30480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114800" y="30480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114800" y="3124200"/>
            <a:ext cx="1295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114800" y="30480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410200" y="30480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Правая фигурная скобка 30"/>
          <p:cNvSpPr/>
          <p:nvPr/>
        </p:nvSpPr>
        <p:spPr>
          <a:xfrm rot="16200000">
            <a:off x="3313938" y="2248662"/>
            <a:ext cx="306324" cy="1295400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авая фигурная скобка 31"/>
          <p:cNvSpPr/>
          <p:nvPr/>
        </p:nvSpPr>
        <p:spPr>
          <a:xfrm rot="16200000">
            <a:off x="4609338" y="2248662"/>
            <a:ext cx="306324" cy="1295400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124200" y="2209800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6"/>
                </a:solidFill>
                <a:latin typeface="Georgia" pitchFamily="18" charset="0"/>
              </a:rPr>
              <a:t>5 л</a:t>
            </a:r>
            <a:endParaRPr lang="ru-RU" sz="2800" b="1" dirty="0">
              <a:solidFill>
                <a:schemeClr val="accent6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419600" y="2209800"/>
            <a:ext cx="76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6"/>
                </a:solidFill>
                <a:latin typeface="Georgia" pitchFamily="18" charset="0"/>
              </a:rPr>
              <a:t>5 л</a:t>
            </a:r>
            <a:endParaRPr lang="ru-RU" sz="2800" b="1" dirty="0">
              <a:solidFill>
                <a:schemeClr val="accent6"/>
              </a:solidFill>
            </a:endParaRPr>
          </a:p>
        </p:txBody>
      </p:sp>
      <p:sp>
        <p:nvSpPr>
          <p:cNvPr id="35" name="Правая круглая скобка 34"/>
          <p:cNvSpPr/>
          <p:nvPr/>
        </p:nvSpPr>
        <p:spPr>
          <a:xfrm rot="5400000">
            <a:off x="4000500" y="2095500"/>
            <a:ext cx="228600" cy="2590800"/>
          </a:xfrm>
          <a:prstGeom prst="rightBracket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886200" y="3505200"/>
            <a:ext cx="4090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669900"/>
                </a:solidFill>
                <a:latin typeface="Georgia" pitchFamily="18" charset="0"/>
              </a:rPr>
              <a:t>?</a:t>
            </a:r>
            <a:endParaRPr lang="ru-RU" sz="3200" b="1" dirty="0">
              <a:solidFill>
                <a:srgbClr val="6699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038600"/>
            <a:ext cx="487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6"/>
                </a:solidFill>
                <a:latin typeface="Georgia" pitchFamily="18" charset="0"/>
              </a:rPr>
              <a:t> 5 . 2 = 5 + 5 = 10(л)</a:t>
            </a:r>
            <a:endParaRPr lang="ru-RU" sz="3200" b="1" dirty="0">
              <a:solidFill>
                <a:schemeClr val="accent6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371600" y="4800601"/>
            <a:ext cx="731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6"/>
                </a:solidFill>
                <a:latin typeface="Georgia" pitchFamily="18" charset="0"/>
              </a:rPr>
              <a:t>Ответ : всего 10 л слёз наплакала царевна.</a:t>
            </a:r>
            <a:endParaRPr lang="ru-RU" sz="2800" b="1" dirty="0">
              <a:solidFill>
                <a:schemeClr val="accent6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886200" y="152400"/>
            <a:ext cx="1752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6"/>
                </a:solidFill>
                <a:latin typeface="Georgia" pitchFamily="18" charset="0"/>
              </a:rPr>
              <a:t>Задача.</a:t>
            </a:r>
            <a:endParaRPr lang="ru-RU" sz="28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/>
      <p:bldP spid="34" grpId="0"/>
      <p:bldP spid="35" grpId="0" animBg="1"/>
      <p:bldP spid="36" grpId="0"/>
      <p:bldP spid="37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/>
          <a:lstStyle/>
          <a:p>
            <a:r>
              <a:rPr lang="ru-RU" sz="2400" b="1" u="sng" dirty="0" smtClean="0">
                <a:latin typeface="Georgia" pitchFamily="18" charset="0"/>
              </a:rPr>
              <a:t>По  какому  правилу  составлены   равенства?</a:t>
            </a:r>
            <a:endParaRPr lang="ru-RU" sz="2400" b="1" u="sng" dirty="0">
              <a:latin typeface="Georgia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81001"/>
            <a:ext cx="8229600" cy="21336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Georgia" pitchFamily="18" charset="0"/>
              </a:rPr>
              <a:t>   </a:t>
            </a:r>
            <a:r>
              <a:rPr lang="ru-RU" sz="2800" dirty="0" smtClean="0">
                <a:latin typeface="Georgia" pitchFamily="18" charset="0"/>
              </a:rPr>
              <a:t>2 . 9 = 9 + 9</a:t>
            </a:r>
          </a:p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   3 . 9 = 9 + 9 + 9</a:t>
            </a:r>
          </a:p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   4 . 9 = 9 + 9 + 9+ 9</a:t>
            </a:r>
          </a:p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   6 . 9 = 9 + 9 + 9 + 9 + 9 + 9</a:t>
            </a:r>
          </a:p>
          <a:p>
            <a:pPr>
              <a:buNone/>
            </a:pPr>
            <a:endParaRPr lang="ru-RU" sz="2800" dirty="0">
              <a:latin typeface="Georgia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4343400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u="sng" kern="0" dirty="0" smtClean="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rPr>
              <a:t>Пользуясь  этим  правилом,  найди  значения  выражений: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dirty="0" smtClean="0">
                <a:solidFill>
                  <a:srgbClr val="669900"/>
                </a:solidFill>
                <a:latin typeface="Georgia" pitchFamily="18" charset="0"/>
                <a:ea typeface="+mj-ea"/>
                <a:cs typeface="+mj-cs"/>
              </a:rPr>
              <a:t>       1 ряд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800" kern="0" dirty="0" smtClean="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rPr>
              <a:t>2 . 14                       2 . 30                       2 . 47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800" kern="0" dirty="0" smtClean="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rPr>
              <a:t>5 . 13                       4 . 12                        3 . 24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800" kern="0" dirty="0" smtClean="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rPr>
              <a:t>4 . 20                      3 . 29                        4 . 16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2800" kern="0" dirty="0" smtClean="0">
              <a:solidFill>
                <a:schemeClr val="tx2"/>
              </a:solidFill>
              <a:latin typeface="Georgia" pitchFamily="18" charset="0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sng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67200" y="3581400"/>
            <a:ext cx="104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2400" b="1" kern="0" dirty="0" smtClean="0">
                <a:solidFill>
                  <a:srgbClr val="669900"/>
                </a:solidFill>
                <a:latin typeface="Georgia" pitchFamily="18" charset="0"/>
              </a:rPr>
              <a:t>2 ряд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62800" y="3581400"/>
            <a:ext cx="104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2400" b="1" kern="0" dirty="0" smtClean="0">
                <a:solidFill>
                  <a:srgbClr val="669900"/>
                </a:solidFill>
                <a:latin typeface="Georgia" pitchFamily="18" charset="0"/>
              </a:rPr>
              <a:t>3 ряд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24000" y="3962400"/>
            <a:ext cx="1975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=14 . 2=28 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0" y="4419600"/>
            <a:ext cx="19367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=13 . 5=65 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24000" y="4800600"/>
            <a:ext cx="20601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=20 . 4=80 </a:t>
            </a:r>
            <a:endParaRPr lang="ru-RU" sz="28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429000" y="3657600"/>
            <a:ext cx="0" cy="1752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343400" y="3962400"/>
            <a:ext cx="20441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=30 . 2=60 </a:t>
            </a:r>
            <a:endParaRPr lang="ru-RU" sz="28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248400" y="3657600"/>
            <a:ext cx="0" cy="1752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343400" y="4419600"/>
            <a:ext cx="19784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=12 . 4=48 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343400" y="4800600"/>
            <a:ext cx="20008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=29 . 3=78 </a:t>
            </a:r>
            <a:endParaRPr lang="ru-RU" sz="2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099851" y="3962400"/>
            <a:ext cx="19944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=47 . 2=94 </a:t>
            </a:r>
            <a:endParaRPr lang="ru-RU" sz="2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099851" y="4419600"/>
            <a:ext cx="20730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 =24 . 3=72 </a:t>
            </a:r>
            <a:endParaRPr lang="ru-RU" sz="28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188015" y="4800600"/>
            <a:ext cx="1955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=16 . 4=56 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2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8229600" cy="1143000"/>
          </a:xfrm>
        </p:spPr>
        <p:txBody>
          <a:bodyPr/>
          <a:lstStyle/>
          <a:p>
            <a:pPr algn="l"/>
            <a:r>
              <a:rPr lang="ru-RU" sz="2400" dirty="0" smtClean="0">
                <a:latin typeface="Georgia" pitchFamily="18" charset="0"/>
              </a:rPr>
              <a:t> Вера и Надя сажали тюльпаны. Вера посадила 8 рядов тюльпанов по 9 штук в каждом, а Надя 9 рядов по 8 тюльпанов.  </a:t>
            </a:r>
            <a:br>
              <a:rPr lang="ru-RU" sz="2400" dirty="0" smtClean="0">
                <a:latin typeface="Georgia" pitchFamily="18" charset="0"/>
              </a:rPr>
            </a:br>
            <a:r>
              <a:rPr lang="ru-RU" sz="2400" dirty="0" smtClean="0">
                <a:latin typeface="Georgia" pitchFamily="18" charset="0"/>
              </a:rPr>
              <a:t>Можно ли, не выполняя вычислений, утверждать, что Вера посадила столько же тюльпанов, сколько Надя?</a:t>
            </a:r>
            <a:br>
              <a:rPr lang="ru-RU" sz="2400" dirty="0" smtClean="0">
                <a:latin typeface="Georgia" pitchFamily="18" charset="0"/>
              </a:rPr>
            </a:br>
            <a:r>
              <a:rPr lang="ru-RU" sz="2400" dirty="0" smtClean="0">
                <a:latin typeface="Georgia" pitchFamily="18" charset="0"/>
              </a:rPr>
              <a:t>Пользуясь данным условий, объясни, что обозначают выражения: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048000"/>
            <a:ext cx="1828800" cy="533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latin typeface="Georgia" pitchFamily="18" charset="0"/>
              </a:rPr>
              <a:t>72 + 72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76600" y="3048000"/>
            <a:ext cx="1371600" cy="5334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72</a:t>
            </a:r>
            <a:r>
              <a:rPr kumimoji="0" lang="ru-RU" sz="3200" b="0" i="0" u="none" strike="noStrike" kern="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 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2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86200" y="2743200"/>
            <a:ext cx="3513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latin typeface="Georgia" pitchFamily="18" charset="0"/>
              </a:rPr>
              <a:t>.</a:t>
            </a:r>
            <a:endParaRPr lang="ru-RU" sz="48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181600" y="3048000"/>
            <a:ext cx="1905000" cy="5334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3200" kern="0" dirty="0" smtClean="0">
                <a:latin typeface="Georgia" pitchFamily="18" charset="0"/>
              </a:rPr>
              <a:t>8</a:t>
            </a:r>
            <a:r>
              <a:rPr kumimoji="0" lang="ru-RU" sz="3200" b="0" i="0" u="none" strike="noStrike" kern="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  </a:t>
            </a:r>
            <a:r>
              <a:rPr lang="ru-RU" sz="3200" kern="0" dirty="0" smtClean="0">
                <a:latin typeface="Georgia" pitchFamily="18" charset="0"/>
              </a:rPr>
              <a:t>9 – 8 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62600" y="2743200"/>
            <a:ext cx="3513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latin typeface="Georgia" pitchFamily="18" charset="0"/>
              </a:rPr>
              <a:t>.</a:t>
            </a:r>
            <a:endParaRPr lang="ru-RU" sz="48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181600" y="4114800"/>
            <a:ext cx="1905000" cy="5334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3200" kern="0" noProof="0" dirty="0" smtClean="0">
                <a:latin typeface="Georgia" pitchFamily="18" charset="0"/>
              </a:rPr>
              <a:t>9</a:t>
            </a:r>
            <a:r>
              <a:rPr kumimoji="0" lang="ru-RU" sz="3200" b="0" i="0" u="none" strike="noStrike" kern="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  </a:t>
            </a:r>
            <a:r>
              <a:rPr lang="ru-RU" sz="3200" kern="0" noProof="0" dirty="0" smtClean="0">
                <a:latin typeface="Georgia" pitchFamily="18" charset="0"/>
              </a:rPr>
              <a:t>6</a:t>
            </a:r>
            <a:r>
              <a:rPr lang="ru-RU" sz="3200" kern="0" dirty="0" smtClean="0">
                <a:latin typeface="Georgia" pitchFamily="18" charset="0"/>
              </a:rPr>
              <a:t> – 9 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62600" y="3810000"/>
            <a:ext cx="3513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latin typeface="Georgia" pitchFamily="18" charset="0"/>
              </a:rPr>
              <a:t>.</a:t>
            </a:r>
            <a:endParaRPr lang="ru-RU" sz="4800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352800" y="4114800"/>
            <a:ext cx="1371600" cy="5334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3200" kern="0" dirty="0" smtClean="0">
                <a:latin typeface="Georgia" pitchFamily="18" charset="0"/>
              </a:rPr>
              <a:t>9  </a:t>
            </a:r>
            <a:r>
              <a:rPr kumimoji="0" lang="ru-RU" sz="3200" b="0" i="0" u="none" strike="noStrike" kern="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  </a:t>
            </a:r>
            <a:r>
              <a:rPr lang="ru-RU" sz="3200" kern="0" dirty="0" smtClean="0">
                <a:latin typeface="Georgia" pitchFamily="18" charset="0"/>
              </a:rPr>
              <a:t>5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86200" y="3810000"/>
            <a:ext cx="3513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latin typeface="Georgia" pitchFamily="18" charset="0"/>
              </a:rPr>
              <a:t>.</a:t>
            </a:r>
            <a:endParaRPr lang="ru-RU" sz="4800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219200" y="4114800"/>
            <a:ext cx="1371600" cy="5334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3200" kern="0" dirty="0" smtClean="0">
                <a:latin typeface="Georgia" pitchFamily="18" charset="0"/>
              </a:rPr>
              <a:t>  8</a:t>
            </a:r>
            <a:r>
              <a:rPr kumimoji="0" lang="ru-RU" sz="3200" b="0" i="0" u="none" strike="noStrike" kern="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  </a:t>
            </a:r>
            <a:r>
              <a:rPr lang="ru-RU" sz="3200" kern="0" dirty="0" smtClean="0">
                <a:latin typeface="Georgia" pitchFamily="18" charset="0"/>
              </a:rPr>
              <a:t>7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828800" y="3810000"/>
            <a:ext cx="3513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latin typeface="Georgia" pitchFamily="18" charset="0"/>
              </a:rPr>
              <a:t>.</a:t>
            </a:r>
            <a:endParaRPr lang="ru-RU" sz="4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/>
          <a:lstStyle/>
          <a:p>
            <a:pPr algn="l"/>
            <a:r>
              <a:rPr lang="ru-RU" sz="2400" dirty="0" smtClean="0">
                <a:latin typeface="Georgia" pitchFamily="18" charset="0"/>
              </a:rPr>
              <a:t>От проволоки длиной 82 м отрезали 4 куска, по 8 м в каждом. Сколько метров проволоки осталось в куске?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2400" b="1" dirty="0" smtClean="0">
                <a:latin typeface="Georgia" pitchFamily="18" charset="0"/>
              </a:rPr>
              <a:t>1) 8 . 4 = 32(м) – отрезали </a:t>
            </a:r>
          </a:p>
          <a:p>
            <a:pPr>
              <a:buNone/>
            </a:pPr>
            <a:r>
              <a:rPr lang="ru-RU" sz="2400" b="1" dirty="0" smtClean="0">
                <a:latin typeface="Georgia" pitchFamily="18" charset="0"/>
              </a:rPr>
              <a:t>   2) 82 – 32 = 50(м)</a:t>
            </a:r>
          </a:p>
          <a:p>
            <a:pPr>
              <a:buNone/>
            </a:pPr>
            <a:r>
              <a:rPr lang="ru-RU" sz="2400" b="1" dirty="0" smtClean="0">
                <a:latin typeface="Georgia" pitchFamily="18" charset="0"/>
              </a:rPr>
              <a:t>  Ответ: 50 м проволоки осталось в куске.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3429000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 smtClean="0">
                <a:latin typeface="Georgia" pitchFamily="18" charset="0"/>
              </a:rPr>
              <a:t> 1) 4 . 8 = 32(м) – отрезали </a:t>
            </a:r>
          </a:p>
          <a:p>
            <a:pPr>
              <a:buNone/>
            </a:pPr>
            <a:r>
              <a:rPr lang="ru-RU" sz="2400" b="1" dirty="0" smtClean="0">
                <a:latin typeface="Georgia" pitchFamily="18" charset="0"/>
              </a:rPr>
              <a:t> 2) 82 – 32 = 50(м)</a:t>
            </a:r>
          </a:p>
          <a:p>
            <a:pPr>
              <a:buNone/>
            </a:pPr>
            <a:r>
              <a:rPr lang="ru-RU" sz="2400" b="1" dirty="0" smtClean="0">
                <a:latin typeface="Georgia" pitchFamily="18" charset="0"/>
              </a:rPr>
              <a:t>  Ответ: 50 м проволоки осталось в куске.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029200"/>
            <a:ext cx="5120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Georgia" pitchFamily="18" charset="0"/>
              </a:rPr>
              <a:t>  Какое  решение  задачи  верно?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321</Words>
  <Application>Microsoft Office PowerPoint</Application>
  <PresentationFormat>Экран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Оформление по умолчанию</vt:lpstr>
      <vt:lpstr>Перестановка  множителей.</vt:lpstr>
      <vt:lpstr>Царевна  Несмеяна  наплакала  2  ведра  слёз  по  5  литров  каждое.  Сколько  всего  литров  слёз  наплакала  царевна? </vt:lpstr>
      <vt:lpstr>По  какому  правилу  составлены   равенства?</vt:lpstr>
      <vt:lpstr> Вера и Надя сажали тюльпаны. Вера посадила 8 рядов тюльпанов по 9 штук в каждом, а Надя 9 рядов по 8 тюльпанов.   Можно ли, не выполняя вычислений, утверждать, что Вера посадила столько же тюльпанов, сколько Надя? Пользуясь данным условий, объясни, что обозначают выражения:</vt:lpstr>
      <vt:lpstr>От проволоки длиной 82 м отрезали 4 куска, по 8 м в каждом. Сколько метров проволоки осталось в куске?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16</cp:revision>
  <cp:lastPrinted>1601-01-01T00:00:00Z</cp:lastPrinted>
  <dcterms:created xsi:type="dcterms:W3CDTF">1601-01-01T00:00:00Z</dcterms:created>
  <dcterms:modified xsi:type="dcterms:W3CDTF">2014-03-19T06:45:02Z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