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BE699-D27C-4A99-9058-36B28AC678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3EA0D9-C53D-4DBD-8794-E5306386C213}">
      <dgm:prSet phldrT="[Текст]"/>
      <dgm:spPr/>
      <dgm:t>
        <a:bodyPr/>
        <a:lstStyle/>
        <a:p>
          <a:r>
            <a:rPr lang="ru-RU" dirty="0" smtClean="0"/>
            <a:t>внешняя оценка</a:t>
          </a:r>
          <a:endParaRPr lang="ru-RU" dirty="0"/>
        </a:p>
      </dgm:t>
    </dgm:pt>
    <dgm:pt modelId="{31A94A9B-FE2D-4EA1-B922-D72080B14795}" type="parTrans" cxnId="{1F4CDC33-96D1-4419-ACA5-AF086C556532}">
      <dgm:prSet/>
      <dgm:spPr/>
      <dgm:t>
        <a:bodyPr/>
        <a:lstStyle/>
        <a:p>
          <a:endParaRPr lang="ru-RU"/>
        </a:p>
      </dgm:t>
    </dgm:pt>
    <dgm:pt modelId="{B43BCC1B-2D67-478C-BF56-8178057295E1}" type="sibTrans" cxnId="{1F4CDC33-96D1-4419-ACA5-AF086C556532}">
      <dgm:prSet/>
      <dgm:spPr/>
      <dgm:t>
        <a:bodyPr/>
        <a:lstStyle/>
        <a:p>
          <a:endParaRPr lang="ru-RU"/>
        </a:p>
      </dgm:t>
    </dgm:pt>
    <dgm:pt modelId="{F4BE93C6-C08B-480F-9A9F-5C70CAB6D913}">
      <dgm:prSet phldrT="[Текст]"/>
      <dgm:spPr/>
      <dgm:t>
        <a:bodyPr/>
        <a:lstStyle/>
        <a:p>
          <a:r>
            <a:rPr lang="ru-RU" dirty="0" smtClean="0"/>
            <a:t>внутренняя оценка</a:t>
          </a:r>
          <a:endParaRPr lang="ru-RU" dirty="0"/>
        </a:p>
      </dgm:t>
    </dgm:pt>
    <dgm:pt modelId="{A2D42F48-7680-48CC-AABC-4BDDCE716A5A}" type="parTrans" cxnId="{85D8BE56-AD4B-47A9-9F4E-EF4E60268980}">
      <dgm:prSet/>
      <dgm:spPr/>
      <dgm:t>
        <a:bodyPr/>
        <a:lstStyle/>
        <a:p>
          <a:endParaRPr lang="ru-RU"/>
        </a:p>
      </dgm:t>
    </dgm:pt>
    <dgm:pt modelId="{B19AAE8E-DDF4-44B7-ABF8-8108C37E8E2E}" type="sibTrans" cxnId="{85D8BE56-AD4B-47A9-9F4E-EF4E60268980}">
      <dgm:prSet/>
      <dgm:spPr/>
      <dgm:t>
        <a:bodyPr/>
        <a:lstStyle/>
        <a:p>
          <a:endParaRPr lang="ru-RU"/>
        </a:p>
      </dgm:t>
    </dgm:pt>
    <dgm:pt modelId="{5A97CFE4-66A7-4C38-836B-12C2A67BD402}" type="pres">
      <dgm:prSet presAssocID="{F7DBE699-D27C-4A99-9058-36B28AC678ED}" presName="linear" presStyleCnt="0">
        <dgm:presLayoutVars>
          <dgm:animLvl val="lvl"/>
          <dgm:resizeHandles val="exact"/>
        </dgm:presLayoutVars>
      </dgm:prSet>
      <dgm:spPr/>
    </dgm:pt>
    <dgm:pt modelId="{583B959A-A2A0-4C13-9D0B-8D821D75F8E1}" type="pres">
      <dgm:prSet presAssocID="{F03EA0D9-C53D-4DBD-8794-E5306386C21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6BF1B-132B-45BE-935E-336C09182648}" type="pres">
      <dgm:prSet presAssocID="{B43BCC1B-2D67-478C-BF56-8178057295E1}" presName="spacer" presStyleCnt="0"/>
      <dgm:spPr/>
    </dgm:pt>
    <dgm:pt modelId="{6EA085DC-DA7D-40F9-A4DA-55F6C4C33F3C}" type="pres">
      <dgm:prSet presAssocID="{F4BE93C6-C08B-480F-9A9F-5C70CAB6D91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4CDC33-96D1-4419-ACA5-AF086C556532}" srcId="{F7DBE699-D27C-4A99-9058-36B28AC678ED}" destId="{F03EA0D9-C53D-4DBD-8794-E5306386C213}" srcOrd="0" destOrd="0" parTransId="{31A94A9B-FE2D-4EA1-B922-D72080B14795}" sibTransId="{B43BCC1B-2D67-478C-BF56-8178057295E1}"/>
    <dgm:cxn modelId="{85D8BE56-AD4B-47A9-9F4E-EF4E60268980}" srcId="{F7DBE699-D27C-4A99-9058-36B28AC678ED}" destId="{F4BE93C6-C08B-480F-9A9F-5C70CAB6D913}" srcOrd="1" destOrd="0" parTransId="{A2D42F48-7680-48CC-AABC-4BDDCE716A5A}" sibTransId="{B19AAE8E-DDF4-44B7-ABF8-8108C37E8E2E}"/>
    <dgm:cxn modelId="{A5957151-BC76-4E28-A5E4-1F62F46A0183}" type="presOf" srcId="{F4BE93C6-C08B-480F-9A9F-5C70CAB6D913}" destId="{6EA085DC-DA7D-40F9-A4DA-55F6C4C33F3C}" srcOrd="0" destOrd="0" presId="urn:microsoft.com/office/officeart/2005/8/layout/vList2"/>
    <dgm:cxn modelId="{49AEE6E6-0E04-4114-A491-1DC07E4BA120}" type="presOf" srcId="{F7DBE699-D27C-4A99-9058-36B28AC678ED}" destId="{5A97CFE4-66A7-4C38-836B-12C2A67BD402}" srcOrd="0" destOrd="0" presId="urn:microsoft.com/office/officeart/2005/8/layout/vList2"/>
    <dgm:cxn modelId="{B4770186-EE25-4831-BE4C-C49F11720168}" type="presOf" srcId="{F03EA0D9-C53D-4DBD-8794-E5306386C213}" destId="{583B959A-A2A0-4C13-9D0B-8D821D75F8E1}" srcOrd="0" destOrd="0" presId="urn:microsoft.com/office/officeart/2005/8/layout/vList2"/>
    <dgm:cxn modelId="{6DCD14DE-6A55-4494-8961-C19EF80EAB2F}" type="presParOf" srcId="{5A97CFE4-66A7-4C38-836B-12C2A67BD402}" destId="{583B959A-A2A0-4C13-9D0B-8D821D75F8E1}" srcOrd="0" destOrd="0" presId="urn:microsoft.com/office/officeart/2005/8/layout/vList2"/>
    <dgm:cxn modelId="{602E0C48-1753-4BCE-995A-F70E61B0778A}" type="presParOf" srcId="{5A97CFE4-66A7-4C38-836B-12C2A67BD402}" destId="{A936BF1B-132B-45BE-935E-336C09182648}" srcOrd="1" destOrd="0" presId="urn:microsoft.com/office/officeart/2005/8/layout/vList2"/>
    <dgm:cxn modelId="{34025C0E-A4A9-4861-902D-D30E6BBDB3E5}" type="presParOf" srcId="{5A97CFE4-66A7-4C38-836B-12C2A67BD402}" destId="{6EA085DC-DA7D-40F9-A4DA-55F6C4C33F3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24C349-48E9-4CF7-B051-1830FFA94CB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64AD13-E24E-4691-8AEA-ABFBC10EDF90}">
      <dgm:prSet phldrT="[Текст]"/>
      <dgm:spPr/>
      <dgm:t>
        <a:bodyPr/>
        <a:lstStyle/>
        <a:p>
          <a:r>
            <a:rPr lang="ru-RU" dirty="0" smtClean="0"/>
            <a:t>Оценка личностных результатов</a:t>
          </a:r>
          <a:endParaRPr lang="ru-RU" dirty="0"/>
        </a:p>
      </dgm:t>
    </dgm:pt>
    <dgm:pt modelId="{14E578B2-561E-4B7C-A771-C1D527C6333B}" type="parTrans" cxnId="{EF984B9A-B95A-41FD-AD37-70DD8756E63C}">
      <dgm:prSet/>
      <dgm:spPr/>
      <dgm:t>
        <a:bodyPr/>
        <a:lstStyle/>
        <a:p>
          <a:endParaRPr lang="ru-RU"/>
        </a:p>
      </dgm:t>
    </dgm:pt>
    <dgm:pt modelId="{29DB52D8-114F-487E-B38C-0095D7843ABB}" type="sibTrans" cxnId="{EF984B9A-B95A-41FD-AD37-70DD8756E63C}">
      <dgm:prSet/>
      <dgm:spPr/>
      <dgm:t>
        <a:bodyPr/>
        <a:lstStyle/>
        <a:p>
          <a:endParaRPr lang="ru-RU"/>
        </a:p>
      </dgm:t>
    </dgm:pt>
    <dgm:pt modelId="{18BCF5E0-45B1-4A4F-B48E-1D555C32883D}">
      <dgm:prSet phldrT="[Текст]"/>
      <dgm:spPr/>
      <dgm:t>
        <a:bodyPr/>
        <a:lstStyle/>
        <a:p>
          <a:r>
            <a:rPr lang="ru-RU" dirty="0" smtClean="0"/>
            <a:t>Оценка метапредметных результатов </a:t>
          </a:r>
          <a:endParaRPr lang="ru-RU" dirty="0"/>
        </a:p>
      </dgm:t>
    </dgm:pt>
    <dgm:pt modelId="{84D5934B-A947-4774-8EF0-B808ABF48AA4}" type="parTrans" cxnId="{2E83A71A-08C6-435F-B1EF-44743DD7099B}">
      <dgm:prSet/>
      <dgm:spPr/>
      <dgm:t>
        <a:bodyPr/>
        <a:lstStyle/>
        <a:p>
          <a:endParaRPr lang="ru-RU"/>
        </a:p>
      </dgm:t>
    </dgm:pt>
    <dgm:pt modelId="{F9968A6B-F889-45F4-98CC-FB88B7861308}" type="sibTrans" cxnId="{2E83A71A-08C6-435F-B1EF-44743DD7099B}">
      <dgm:prSet/>
      <dgm:spPr/>
      <dgm:t>
        <a:bodyPr/>
        <a:lstStyle/>
        <a:p>
          <a:endParaRPr lang="ru-RU"/>
        </a:p>
      </dgm:t>
    </dgm:pt>
    <dgm:pt modelId="{72269DBD-8B15-462E-AB40-1D867CF20DD3}">
      <dgm:prSet phldrT="[Текст]"/>
      <dgm:spPr/>
      <dgm:t>
        <a:bodyPr/>
        <a:lstStyle/>
        <a:p>
          <a:r>
            <a:rPr lang="ru-RU" dirty="0" smtClean="0"/>
            <a:t>Оценка предметных результатов </a:t>
          </a:r>
          <a:endParaRPr lang="ru-RU" dirty="0"/>
        </a:p>
      </dgm:t>
    </dgm:pt>
    <dgm:pt modelId="{81E83E78-5F80-4356-9A6C-0DCB632C76D7}" type="parTrans" cxnId="{70C8A08F-E25E-4AB1-8C48-4966A422AE48}">
      <dgm:prSet/>
      <dgm:spPr/>
      <dgm:t>
        <a:bodyPr/>
        <a:lstStyle/>
        <a:p>
          <a:endParaRPr lang="ru-RU"/>
        </a:p>
      </dgm:t>
    </dgm:pt>
    <dgm:pt modelId="{39F8074D-DB57-4283-9FA6-977D79DA5EE1}" type="sibTrans" cxnId="{70C8A08F-E25E-4AB1-8C48-4966A422AE48}">
      <dgm:prSet/>
      <dgm:spPr/>
      <dgm:t>
        <a:bodyPr/>
        <a:lstStyle/>
        <a:p>
          <a:endParaRPr lang="ru-RU"/>
        </a:p>
      </dgm:t>
    </dgm:pt>
    <dgm:pt modelId="{FC4661C0-4B27-40D5-BAA9-B2B50105513F}" type="pres">
      <dgm:prSet presAssocID="{5324C349-48E9-4CF7-B051-1830FFA94CB6}" presName="linear" presStyleCnt="0">
        <dgm:presLayoutVars>
          <dgm:dir/>
          <dgm:animLvl val="lvl"/>
          <dgm:resizeHandles val="exact"/>
        </dgm:presLayoutVars>
      </dgm:prSet>
      <dgm:spPr/>
    </dgm:pt>
    <dgm:pt modelId="{1D5E8DEF-91D9-42B8-B44A-B15442992C81}" type="pres">
      <dgm:prSet presAssocID="{6B64AD13-E24E-4691-8AEA-ABFBC10EDF90}" presName="parentLin" presStyleCnt="0"/>
      <dgm:spPr/>
    </dgm:pt>
    <dgm:pt modelId="{7F56E2D8-9A54-4D7D-9CBF-58286FCB15D6}" type="pres">
      <dgm:prSet presAssocID="{6B64AD13-E24E-4691-8AEA-ABFBC10EDF90}" presName="parentLeftMargin" presStyleLbl="node1" presStyleIdx="0" presStyleCnt="3"/>
      <dgm:spPr/>
    </dgm:pt>
    <dgm:pt modelId="{354B3C1A-3288-4546-91CA-096F0B6F3659}" type="pres">
      <dgm:prSet presAssocID="{6B64AD13-E24E-4691-8AEA-ABFBC10EDF90}" presName="parentText" presStyleLbl="node1" presStyleIdx="0" presStyleCnt="3" custScaleX="142857">
        <dgm:presLayoutVars>
          <dgm:chMax val="0"/>
          <dgm:bulletEnabled val="1"/>
        </dgm:presLayoutVars>
      </dgm:prSet>
      <dgm:spPr/>
    </dgm:pt>
    <dgm:pt modelId="{38C31BF9-5EB9-406B-B87E-5179B91A0E31}" type="pres">
      <dgm:prSet presAssocID="{6B64AD13-E24E-4691-8AEA-ABFBC10EDF90}" presName="negativeSpace" presStyleCnt="0"/>
      <dgm:spPr/>
    </dgm:pt>
    <dgm:pt modelId="{E1D373DD-F419-40DB-8CEC-15E65231A9F0}" type="pres">
      <dgm:prSet presAssocID="{6B64AD13-E24E-4691-8AEA-ABFBC10EDF90}" presName="childText" presStyleLbl="conFgAcc1" presStyleIdx="0" presStyleCnt="3">
        <dgm:presLayoutVars>
          <dgm:bulletEnabled val="1"/>
        </dgm:presLayoutVars>
      </dgm:prSet>
      <dgm:spPr/>
    </dgm:pt>
    <dgm:pt modelId="{EAE450DE-D984-4458-9485-E3A344D52BA2}" type="pres">
      <dgm:prSet presAssocID="{29DB52D8-114F-487E-B38C-0095D7843ABB}" presName="spaceBetweenRectangles" presStyleCnt="0"/>
      <dgm:spPr/>
    </dgm:pt>
    <dgm:pt modelId="{7547C667-059C-4499-8A0D-3A148A2D1B34}" type="pres">
      <dgm:prSet presAssocID="{18BCF5E0-45B1-4A4F-B48E-1D555C32883D}" presName="parentLin" presStyleCnt="0"/>
      <dgm:spPr/>
    </dgm:pt>
    <dgm:pt modelId="{1420F77D-59E6-444E-8C66-BE09AE19D27B}" type="pres">
      <dgm:prSet presAssocID="{18BCF5E0-45B1-4A4F-B48E-1D555C32883D}" presName="parentLeftMargin" presStyleLbl="node1" presStyleIdx="0" presStyleCnt="3"/>
      <dgm:spPr/>
    </dgm:pt>
    <dgm:pt modelId="{FE1BA0E6-2B71-4A0B-BC8F-A8E118FC6A0C}" type="pres">
      <dgm:prSet presAssocID="{18BCF5E0-45B1-4A4F-B48E-1D555C32883D}" presName="parentText" presStyleLbl="node1" presStyleIdx="1" presStyleCnt="3" custScaleX="142857">
        <dgm:presLayoutVars>
          <dgm:chMax val="0"/>
          <dgm:bulletEnabled val="1"/>
        </dgm:presLayoutVars>
      </dgm:prSet>
      <dgm:spPr/>
    </dgm:pt>
    <dgm:pt modelId="{579019B4-51D7-4022-BF95-A978A39DA5CF}" type="pres">
      <dgm:prSet presAssocID="{18BCF5E0-45B1-4A4F-B48E-1D555C32883D}" presName="negativeSpace" presStyleCnt="0"/>
      <dgm:spPr/>
    </dgm:pt>
    <dgm:pt modelId="{048F0845-C2B4-41F3-9900-1B9579058430}" type="pres">
      <dgm:prSet presAssocID="{18BCF5E0-45B1-4A4F-B48E-1D555C32883D}" presName="childText" presStyleLbl="conFgAcc1" presStyleIdx="1" presStyleCnt="3">
        <dgm:presLayoutVars>
          <dgm:bulletEnabled val="1"/>
        </dgm:presLayoutVars>
      </dgm:prSet>
      <dgm:spPr/>
    </dgm:pt>
    <dgm:pt modelId="{00882B3F-C5F9-4E7F-AB5D-880EDFCBCCD0}" type="pres">
      <dgm:prSet presAssocID="{F9968A6B-F889-45F4-98CC-FB88B7861308}" presName="spaceBetweenRectangles" presStyleCnt="0"/>
      <dgm:spPr/>
    </dgm:pt>
    <dgm:pt modelId="{30B3307A-2F93-40DA-B148-D711EC2D3341}" type="pres">
      <dgm:prSet presAssocID="{72269DBD-8B15-462E-AB40-1D867CF20DD3}" presName="parentLin" presStyleCnt="0"/>
      <dgm:spPr/>
    </dgm:pt>
    <dgm:pt modelId="{0C229F8F-5228-4E4F-AD86-9731A64F80C8}" type="pres">
      <dgm:prSet presAssocID="{72269DBD-8B15-462E-AB40-1D867CF20DD3}" presName="parentLeftMargin" presStyleLbl="node1" presStyleIdx="1" presStyleCnt="3"/>
      <dgm:spPr/>
    </dgm:pt>
    <dgm:pt modelId="{D8D440AC-C003-4F46-9011-B18FF1D05BD0}" type="pres">
      <dgm:prSet presAssocID="{72269DBD-8B15-462E-AB40-1D867CF20DD3}" presName="parentText" presStyleLbl="node1" presStyleIdx="2" presStyleCnt="3" custScaleX="142857">
        <dgm:presLayoutVars>
          <dgm:chMax val="0"/>
          <dgm:bulletEnabled val="1"/>
        </dgm:presLayoutVars>
      </dgm:prSet>
      <dgm:spPr/>
    </dgm:pt>
    <dgm:pt modelId="{C1A389DE-AC18-4BAB-9547-2C3523304A9B}" type="pres">
      <dgm:prSet presAssocID="{72269DBD-8B15-462E-AB40-1D867CF20DD3}" presName="negativeSpace" presStyleCnt="0"/>
      <dgm:spPr/>
    </dgm:pt>
    <dgm:pt modelId="{E843C372-E8E6-4B12-B099-B177878AFFEF}" type="pres">
      <dgm:prSet presAssocID="{72269DBD-8B15-462E-AB40-1D867CF20DD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EF8587-E429-4B98-9D00-4B3FC3177480}" type="presOf" srcId="{72269DBD-8B15-462E-AB40-1D867CF20DD3}" destId="{0C229F8F-5228-4E4F-AD86-9731A64F80C8}" srcOrd="0" destOrd="0" presId="urn:microsoft.com/office/officeart/2005/8/layout/list1"/>
    <dgm:cxn modelId="{2E83A71A-08C6-435F-B1EF-44743DD7099B}" srcId="{5324C349-48E9-4CF7-B051-1830FFA94CB6}" destId="{18BCF5E0-45B1-4A4F-B48E-1D555C32883D}" srcOrd="1" destOrd="0" parTransId="{84D5934B-A947-4774-8EF0-B808ABF48AA4}" sibTransId="{F9968A6B-F889-45F4-98CC-FB88B7861308}"/>
    <dgm:cxn modelId="{7D7947B9-28C1-4D1D-BFDA-45844450ACD9}" type="presOf" srcId="{18BCF5E0-45B1-4A4F-B48E-1D555C32883D}" destId="{FE1BA0E6-2B71-4A0B-BC8F-A8E118FC6A0C}" srcOrd="1" destOrd="0" presId="urn:microsoft.com/office/officeart/2005/8/layout/list1"/>
    <dgm:cxn modelId="{EF984B9A-B95A-41FD-AD37-70DD8756E63C}" srcId="{5324C349-48E9-4CF7-B051-1830FFA94CB6}" destId="{6B64AD13-E24E-4691-8AEA-ABFBC10EDF90}" srcOrd="0" destOrd="0" parTransId="{14E578B2-561E-4B7C-A771-C1D527C6333B}" sibTransId="{29DB52D8-114F-487E-B38C-0095D7843ABB}"/>
    <dgm:cxn modelId="{35B338B8-A8A7-4935-A919-69E3C6E87453}" type="presOf" srcId="{72269DBD-8B15-462E-AB40-1D867CF20DD3}" destId="{D8D440AC-C003-4F46-9011-B18FF1D05BD0}" srcOrd="1" destOrd="0" presId="urn:microsoft.com/office/officeart/2005/8/layout/list1"/>
    <dgm:cxn modelId="{FE0F3E7F-6CB8-41AF-AAB1-492CCA615269}" type="presOf" srcId="{18BCF5E0-45B1-4A4F-B48E-1D555C32883D}" destId="{1420F77D-59E6-444E-8C66-BE09AE19D27B}" srcOrd="0" destOrd="0" presId="urn:microsoft.com/office/officeart/2005/8/layout/list1"/>
    <dgm:cxn modelId="{062F9F51-7581-484C-AD2C-CA64E5DFC4F0}" type="presOf" srcId="{5324C349-48E9-4CF7-B051-1830FFA94CB6}" destId="{FC4661C0-4B27-40D5-BAA9-B2B50105513F}" srcOrd="0" destOrd="0" presId="urn:microsoft.com/office/officeart/2005/8/layout/list1"/>
    <dgm:cxn modelId="{70C8A08F-E25E-4AB1-8C48-4966A422AE48}" srcId="{5324C349-48E9-4CF7-B051-1830FFA94CB6}" destId="{72269DBD-8B15-462E-AB40-1D867CF20DD3}" srcOrd="2" destOrd="0" parTransId="{81E83E78-5F80-4356-9A6C-0DCB632C76D7}" sibTransId="{39F8074D-DB57-4283-9FA6-977D79DA5EE1}"/>
    <dgm:cxn modelId="{A91258CE-01DD-4FFA-9EEA-DB3976B863D3}" type="presOf" srcId="{6B64AD13-E24E-4691-8AEA-ABFBC10EDF90}" destId="{7F56E2D8-9A54-4D7D-9CBF-58286FCB15D6}" srcOrd="0" destOrd="0" presId="urn:microsoft.com/office/officeart/2005/8/layout/list1"/>
    <dgm:cxn modelId="{619D36AF-1120-4477-BB27-3A7D551600E8}" type="presOf" srcId="{6B64AD13-E24E-4691-8AEA-ABFBC10EDF90}" destId="{354B3C1A-3288-4546-91CA-096F0B6F3659}" srcOrd="1" destOrd="0" presId="urn:microsoft.com/office/officeart/2005/8/layout/list1"/>
    <dgm:cxn modelId="{F2EC432A-AA5B-4C1B-9A41-14CE4A8E76D6}" type="presParOf" srcId="{FC4661C0-4B27-40D5-BAA9-B2B50105513F}" destId="{1D5E8DEF-91D9-42B8-B44A-B15442992C81}" srcOrd="0" destOrd="0" presId="urn:microsoft.com/office/officeart/2005/8/layout/list1"/>
    <dgm:cxn modelId="{F83A4C4A-0DB5-43FE-8791-8490B9D79DEE}" type="presParOf" srcId="{1D5E8DEF-91D9-42B8-B44A-B15442992C81}" destId="{7F56E2D8-9A54-4D7D-9CBF-58286FCB15D6}" srcOrd="0" destOrd="0" presId="urn:microsoft.com/office/officeart/2005/8/layout/list1"/>
    <dgm:cxn modelId="{6B0A12F9-476A-49F3-949F-AADB4B9A2415}" type="presParOf" srcId="{1D5E8DEF-91D9-42B8-B44A-B15442992C81}" destId="{354B3C1A-3288-4546-91CA-096F0B6F3659}" srcOrd="1" destOrd="0" presId="urn:microsoft.com/office/officeart/2005/8/layout/list1"/>
    <dgm:cxn modelId="{CC9D913D-CDE5-4E3D-995D-661ABB300BAB}" type="presParOf" srcId="{FC4661C0-4B27-40D5-BAA9-B2B50105513F}" destId="{38C31BF9-5EB9-406B-B87E-5179B91A0E31}" srcOrd="1" destOrd="0" presId="urn:microsoft.com/office/officeart/2005/8/layout/list1"/>
    <dgm:cxn modelId="{B9123F84-FFFE-4302-B03D-F06C5DDD5530}" type="presParOf" srcId="{FC4661C0-4B27-40D5-BAA9-B2B50105513F}" destId="{E1D373DD-F419-40DB-8CEC-15E65231A9F0}" srcOrd="2" destOrd="0" presId="urn:microsoft.com/office/officeart/2005/8/layout/list1"/>
    <dgm:cxn modelId="{A9947789-8AB0-443C-946E-54D2F91CEAC4}" type="presParOf" srcId="{FC4661C0-4B27-40D5-BAA9-B2B50105513F}" destId="{EAE450DE-D984-4458-9485-E3A344D52BA2}" srcOrd="3" destOrd="0" presId="urn:microsoft.com/office/officeart/2005/8/layout/list1"/>
    <dgm:cxn modelId="{16AB2912-6F1C-41AC-B1E1-F76E03B89229}" type="presParOf" srcId="{FC4661C0-4B27-40D5-BAA9-B2B50105513F}" destId="{7547C667-059C-4499-8A0D-3A148A2D1B34}" srcOrd="4" destOrd="0" presId="urn:microsoft.com/office/officeart/2005/8/layout/list1"/>
    <dgm:cxn modelId="{0B028ADF-4ADC-41B2-915F-4F9592FDF0AB}" type="presParOf" srcId="{7547C667-059C-4499-8A0D-3A148A2D1B34}" destId="{1420F77D-59E6-444E-8C66-BE09AE19D27B}" srcOrd="0" destOrd="0" presId="urn:microsoft.com/office/officeart/2005/8/layout/list1"/>
    <dgm:cxn modelId="{DE810251-3EBE-49CE-95CF-5921EE793778}" type="presParOf" srcId="{7547C667-059C-4499-8A0D-3A148A2D1B34}" destId="{FE1BA0E6-2B71-4A0B-BC8F-A8E118FC6A0C}" srcOrd="1" destOrd="0" presId="urn:microsoft.com/office/officeart/2005/8/layout/list1"/>
    <dgm:cxn modelId="{BCE923FD-2904-4989-82EC-DE34CDEACC1E}" type="presParOf" srcId="{FC4661C0-4B27-40D5-BAA9-B2B50105513F}" destId="{579019B4-51D7-4022-BF95-A978A39DA5CF}" srcOrd="5" destOrd="0" presId="urn:microsoft.com/office/officeart/2005/8/layout/list1"/>
    <dgm:cxn modelId="{98EC624C-BC9D-452F-8EB1-27B28A360CF5}" type="presParOf" srcId="{FC4661C0-4B27-40D5-BAA9-B2B50105513F}" destId="{048F0845-C2B4-41F3-9900-1B9579058430}" srcOrd="6" destOrd="0" presId="urn:microsoft.com/office/officeart/2005/8/layout/list1"/>
    <dgm:cxn modelId="{953A0E90-6D4E-455D-999B-BAD7C83B8EA6}" type="presParOf" srcId="{FC4661C0-4B27-40D5-BAA9-B2B50105513F}" destId="{00882B3F-C5F9-4E7F-AB5D-880EDFCBCCD0}" srcOrd="7" destOrd="0" presId="urn:microsoft.com/office/officeart/2005/8/layout/list1"/>
    <dgm:cxn modelId="{272E6EE9-36DB-4DBF-909B-00497546C457}" type="presParOf" srcId="{FC4661C0-4B27-40D5-BAA9-B2B50105513F}" destId="{30B3307A-2F93-40DA-B148-D711EC2D3341}" srcOrd="8" destOrd="0" presId="urn:microsoft.com/office/officeart/2005/8/layout/list1"/>
    <dgm:cxn modelId="{E9D401BC-81D3-4050-9BAA-1D3AA09763D6}" type="presParOf" srcId="{30B3307A-2F93-40DA-B148-D711EC2D3341}" destId="{0C229F8F-5228-4E4F-AD86-9731A64F80C8}" srcOrd="0" destOrd="0" presId="urn:microsoft.com/office/officeart/2005/8/layout/list1"/>
    <dgm:cxn modelId="{DE6C6F3E-3147-4E0A-9997-A688C393BAA6}" type="presParOf" srcId="{30B3307A-2F93-40DA-B148-D711EC2D3341}" destId="{D8D440AC-C003-4F46-9011-B18FF1D05BD0}" srcOrd="1" destOrd="0" presId="urn:microsoft.com/office/officeart/2005/8/layout/list1"/>
    <dgm:cxn modelId="{E92A55F6-6DB7-4F7C-8877-86B4AD62E75D}" type="presParOf" srcId="{FC4661C0-4B27-40D5-BAA9-B2B50105513F}" destId="{C1A389DE-AC18-4BAB-9547-2C3523304A9B}" srcOrd="9" destOrd="0" presId="urn:microsoft.com/office/officeart/2005/8/layout/list1"/>
    <dgm:cxn modelId="{0F7A272C-97BC-48E6-90F6-F3D16452D939}" type="presParOf" srcId="{FC4661C0-4B27-40D5-BAA9-B2B50105513F}" destId="{E843C372-E8E6-4B12-B099-B177878AFF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3B959A-A2A0-4C13-9D0B-8D821D75F8E1}">
      <dsp:nvSpPr>
        <dsp:cNvPr id="0" name=""/>
        <dsp:cNvSpPr/>
      </dsp:nvSpPr>
      <dsp:spPr>
        <a:xfrm>
          <a:off x="0" y="542093"/>
          <a:ext cx="8229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внешняя оценка</a:t>
          </a:r>
          <a:endParaRPr lang="ru-RU" sz="6500" kern="1200" dirty="0"/>
        </a:p>
      </dsp:txBody>
      <dsp:txXfrm>
        <a:off x="0" y="542093"/>
        <a:ext cx="8229600" cy="1559025"/>
      </dsp:txXfrm>
    </dsp:sp>
    <dsp:sp modelId="{6EA085DC-DA7D-40F9-A4DA-55F6C4C33F3C}">
      <dsp:nvSpPr>
        <dsp:cNvPr id="0" name=""/>
        <dsp:cNvSpPr/>
      </dsp:nvSpPr>
      <dsp:spPr>
        <a:xfrm>
          <a:off x="0" y="2288318"/>
          <a:ext cx="8229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внутренняя оценка</a:t>
          </a:r>
          <a:endParaRPr lang="ru-RU" sz="6500" kern="1200" dirty="0"/>
        </a:p>
      </dsp:txBody>
      <dsp:txXfrm>
        <a:off x="0" y="2288318"/>
        <a:ext cx="8229600" cy="15590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D373DD-F419-40DB-8CEC-15E65231A9F0}">
      <dsp:nvSpPr>
        <dsp:cNvPr id="0" name=""/>
        <dsp:cNvSpPr/>
      </dsp:nvSpPr>
      <dsp:spPr>
        <a:xfrm>
          <a:off x="0" y="525578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4B3C1A-3288-4546-91CA-096F0B6F3659}">
      <dsp:nvSpPr>
        <dsp:cNvPr id="0" name=""/>
        <dsp:cNvSpPr/>
      </dsp:nvSpPr>
      <dsp:spPr>
        <a:xfrm>
          <a:off x="391790" y="38498"/>
          <a:ext cx="7835792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Оценка личностных результатов</a:t>
          </a:r>
          <a:endParaRPr lang="ru-RU" sz="3300" kern="1200" dirty="0"/>
        </a:p>
      </dsp:txBody>
      <dsp:txXfrm>
        <a:off x="391790" y="38498"/>
        <a:ext cx="7835792" cy="974160"/>
      </dsp:txXfrm>
    </dsp:sp>
    <dsp:sp modelId="{048F0845-C2B4-41F3-9900-1B9579058430}">
      <dsp:nvSpPr>
        <dsp:cNvPr id="0" name=""/>
        <dsp:cNvSpPr/>
      </dsp:nvSpPr>
      <dsp:spPr>
        <a:xfrm>
          <a:off x="0" y="2022458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BA0E6-2B71-4A0B-BC8F-A8E118FC6A0C}">
      <dsp:nvSpPr>
        <dsp:cNvPr id="0" name=""/>
        <dsp:cNvSpPr/>
      </dsp:nvSpPr>
      <dsp:spPr>
        <a:xfrm>
          <a:off x="391790" y="1535378"/>
          <a:ext cx="7835792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Оценка метапредметных результатов </a:t>
          </a:r>
          <a:endParaRPr lang="ru-RU" sz="3300" kern="1200" dirty="0"/>
        </a:p>
      </dsp:txBody>
      <dsp:txXfrm>
        <a:off x="391790" y="1535378"/>
        <a:ext cx="7835792" cy="974160"/>
      </dsp:txXfrm>
    </dsp:sp>
    <dsp:sp modelId="{E843C372-E8E6-4B12-B099-B177878AFFEF}">
      <dsp:nvSpPr>
        <dsp:cNvPr id="0" name=""/>
        <dsp:cNvSpPr/>
      </dsp:nvSpPr>
      <dsp:spPr>
        <a:xfrm>
          <a:off x="0" y="3519338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D440AC-C003-4F46-9011-B18FF1D05BD0}">
      <dsp:nvSpPr>
        <dsp:cNvPr id="0" name=""/>
        <dsp:cNvSpPr/>
      </dsp:nvSpPr>
      <dsp:spPr>
        <a:xfrm>
          <a:off x="391790" y="3032258"/>
          <a:ext cx="7835792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Оценка предметных результатов </a:t>
          </a:r>
          <a:endParaRPr lang="ru-RU" sz="3300" kern="1200" dirty="0"/>
        </a:p>
      </dsp:txBody>
      <dsp:txXfrm>
        <a:off x="391790" y="3032258"/>
        <a:ext cx="7835792" cy="974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397E85-4F70-4083-810A-20CFE7EB4D17}" type="datetimeFigureOut">
              <a:rPr lang="ru-RU" smtClean="0"/>
              <a:t>25.08.2010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8FEF10-095C-44B9-86B1-5862476EAF5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06551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оценки достижений планируемых результатов освоения основной образовательной программы</a:t>
            </a:r>
            <a:endParaRPr lang="ru-RU" sz="48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и формы контрольно-оценочных  действий  учащихся и педагогов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7" y="2564904"/>
          <a:ext cx="8352928" cy="3960440"/>
        </p:xfrm>
        <a:graphic>
          <a:graphicData uri="http://schemas.openxmlformats.org/drawingml/2006/table">
            <a:tbl>
              <a:tblPr/>
              <a:tblGrid>
                <a:gridCol w="288033"/>
                <a:gridCol w="1571308"/>
                <a:gridCol w="1621417"/>
                <a:gridCol w="2619078"/>
                <a:gridCol w="2253092"/>
              </a:tblGrid>
              <a:tr h="39604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Стартовая работа</a:t>
                      </a: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Начало сентября</a:t>
                      </a: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Определяет актуальный уровень знаний, необходимый для продолжения обучения, а также намечает «зону ближайшего развития» и предметных знаний, организует коррекционную работу в зоне актуальных знаний</a:t>
                      </a: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Фиксируется учителем в электронном журнале и автоматически  в электронном  дневнике учащегося отдельно задания актуального уровня и уровня ближайшего  развития в </a:t>
                      </a:r>
                      <a:r>
                        <a:rPr lang="ru-RU" sz="1600" dirty="0" err="1">
                          <a:latin typeface="Times New Roman"/>
                          <a:ea typeface="Calibri"/>
                        </a:rPr>
                        <a:t>многобалльной</a:t>
                      </a:r>
                      <a:r>
                        <a:rPr lang="ru-RU" sz="1600" dirty="0">
                          <a:latin typeface="Times New Roman"/>
                          <a:ea typeface="Calibri"/>
                        </a:rPr>
                        <a:t>  шкале оценивания. Результаты работы не влияют на дальнейшую итоговую оценку младшего школьника.  </a:t>
                      </a: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692696"/>
          <a:ext cx="8208912" cy="5688632"/>
        </p:xfrm>
        <a:graphic>
          <a:graphicData uri="http://schemas.openxmlformats.org/drawingml/2006/table">
            <a:tbl>
              <a:tblPr/>
              <a:tblGrid>
                <a:gridCol w="472682"/>
                <a:gridCol w="1615412"/>
                <a:gridCol w="1528339"/>
                <a:gridCol w="2468727"/>
                <a:gridCol w="2123752"/>
              </a:tblGrid>
              <a:tr h="568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2.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Диагностическая работа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Проводится на входе и выходе темы при освоении способов действия/средств в учебном предмете. Количество работ зависит от количества  учебных задач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Направлена  на проверку пооперационного состава действия, которым необходимо овладеть учащимся в рамках решения учебной задачи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Результаты фиксируются  отдельно по каждой отдельной  операции (0-1 балл) и также не влияют на дальнейшую итоговую оценку младшего школьника.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3" y="764704"/>
          <a:ext cx="8136906" cy="5688632"/>
        </p:xfrm>
        <a:graphic>
          <a:graphicData uri="http://schemas.openxmlformats.org/drawingml/2006/table">
            <a:tbl>
              <a:tblPr/>
              <a:tblGrid>
                <a:gridCol w="468536"/>
                <a:gridCol w="1403673"/>
                <a:gridCol w="1440160"/>
                <a:gridCol w="2719413"/>
                <a:gridCol w="2105124"/>
              </a:tblGrid>
              <a:tr h="568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3.</a:t>
                      </a:r>
                    </a:p>
                  </a:txBody>
                  <a:tcPr marL="28398" marR="28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Самостоятельная  работа</a:t>
                      </a:r>
                    </a:p>
                  </a:txBody>
                  <a:tcPr marL="28398" marR="28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Не более  одного месяца (5-6 работ в год)</a:t>
                      </a:r>
                    </a:p>
                  </a:txBody>
                  <a:tcPr marL="28398" marR="28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</a:rPr>
                        <a:t>Направлена, с одной стороны, на возможную коррекцию результатов предыдущей темы обучения, с другой стороны, на параллельную отработку и углубление текущей изучаемой учебной темы. Задания  составляются на двух  уровнях: 1 (базовый) и 2 (расширенный) по основным предметным содержательным линиям.</a:t>
                      </a:r>
                    </a:p>
                  </a:txBody>
                  <a:tcPr marL="28398" marR="28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Учащийся сам оценивает все задания, которые он выполнил, проводит  рефлексивную оценку своей работы: описывает объем выполненной  работы; указывает достижения  и трудности в данной  работе; количественно в 100-балльной шкале оценивает  уровень выполненной  работы.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Учитель  проверяет и оценивает выполненные школьником задания отдельно по уровням, определяет процент выполненных  заданий и качество их выполнения. </a:t>
                      </a:r>
                    </a:p>
                  </a:txBody>
                  <a:tcPr marL="28398" marR="28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3" y="692696"/>
          <a:ext cx="8280920" cy="5760640"/>
        </p:xfrm>
        <a:graphic>
          <a:graphicData uri="http://schemas.openxmlformats.org/drawingml/2006/table">
            <a:tbl>
              <a:tblPr/>
              <a:tblGrid>
                <a:gridCol w="476828"/>
                <a:gridCol w="1629582"/>
                <a:gridCol w="1541745"/>
                <a:gridCol w="2490383"/>
                <a:gridCol w="2142382"/>
              </a:tblGrid>
              <a:tr h="5760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4.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Проверочная работа по итогам выполнения самостоятельной  работы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Проводится после выполнения самостоятельной работы (5-6 работ в год)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Предъявляет  результаты (достижения) учителю и служит механизмом управления и коррекции следующего этапа самостоятельной работы школьников. Учащийся сам определяет объем  проверочной  работы для своего выполнения. Работа  задается  на двух уровнях: 1 (базовый) и 2 (расширенный).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Учитель  проверяет и оценивает только те задания, которые решил ученик и предъявил на оценку. Оценивание происходит по </a:t>
                      </a:r>
                      <a:r>
                        <a:rPr lang="ru-RU" sz="1800" dirty="0" err="1">
                          <a:latin typeface="Times New Roman"/>
                          <a:ea typeface="Calibri"/>
                        </a:rPr>
                        <a:t>многобалльной</a:t>
                      </a:r>
                      <a:r>
                        <a:rPr lang="ru-RU" sz="1800" dirty="0">
                          <a:latin typeface="Times New Roman"/>
                          <a:ea typeface="Calibri"/>
                        </a:rPr>
                        <a:t>  шкале отдельно по каждому уровню.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692696"/>
          <a:ext cx="8208912" cy="5760640"/>
        </p:xfrm>
        <a:graphic>
          <a:graphicData uri="http://schemas.openxmlformats.org/drawingml/2006/table">
            <a:tbl>
              <a:tblPr/>
              <a:tblGrid>
                <a:gridCol w="472682"/>
                <a:gridCol w="1615412"/>
                <a:gridCol w="1528339"/>
                <a:gridCol w="2468727"/>
                <a:gridCol w="2123752"/>
              </a:tblGrid>
              <a:tr h="5760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5.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Проверочная  работа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Проводится  после решения учебной задачи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Проверяется уровень освоения  учащимися предметных культурных способов/средств действия. Уровни: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1 формальный; 2 –рефлексивный (предметный)№ 3 – ресурсный (функциональный).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Представляет  собой трехуровневую  задачу, состоящую из трех заданий, соответствующих трем уровням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Все задания  обязательны для выполнения. Учитель оценивает все задания по уровням (0-1 балл) и строит  персональный  «профиль»  ученика по освоению  предметного  способа/средства действия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58" y="1412776"/>
          <a:ext cx="7848873" cy="4464496"/>
        </p:xfrm>
        <a:graphic>
          <a:graphicData uri="http://schemas.openxmlformats.org/drawingml/2006/table">
            <a:tbl>
              <a:tblPr/>
              <a:tblGrid>
                <a:gridCol w="451950"/>
                <a:gridCol w="1544561"/>
                <a:gridCol w="1461307"/>
                <a:gridCol w="2360450"/>
                <a:gridCol w="2030605"/>
              </a:tblGrid>
              <a:tr h="4464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6.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Решение  проектной  задачи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Проводится 2-3 раза в год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Направлена на выявление уровня освоения  ключевых  компетентностей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Экспертная  оценка по специально созданным экспертным картам. По каждому критерию 0-1 балл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3" y="692696"/>
          <a:ext cx="8064894" cy="5968619"/>
        </p:xfrm>
        <a:graphic>
          <a:graphicData uri="http://schemas.openxmlformats.org/drawingml/2006/table">
            <a:tbl>
              <a:tblPr/>
              <a:tblGrid>
                <a:gridCol w="464390"/>
                <a:gridCol w="1587071"/>
                <a:gridCol w="1501525"/>
                <a:gridCol w="2425415"/>
                <a:gridCol w="2086493"/>
              </a:tblGrid>
              <a:tr h="55446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7.</a:t>
                      </a: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Посещение мастерской  </a:t>
                      </a: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Проводится  1 раз в неделю</a:t>
                      </a: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Решает проблемы и трудности  учащихся в обучении</a:t>
                      </a: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Фиксируется  учителем  в электронном журнале следующим образом:  1 балл – ученик был приглашен учителем на мастерскую, но не пришел; 2 балла – ученик был на мастерской по инициативе учителя; 3 балла – ученик  пришел на мастерскую по собственной  инициативе</a:t>
                      </a: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764704"/>
          <a:ext cx="7920880" cy="5688632"/>
        </p:xfrm>
        <a:graphic>
          <a:graphicData uri="http://schemas.openxmlformats.org/drawingml/2006/table">
            <a:tbl>
              <a:tblPr/>
              <a:tblGrid>
                <a:gridCol w="456096"/>
                <a:gridCol w="1558731"/>
                <a:gridCol w="1474713"/>
                <a:gridCol w="2382106"/>
                <a:gridCol w="2049234"/>
              </a:tblGrid>
              <a:tr h="568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8.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Посещение консультаций   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Проводится 1 раз в неделю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Ставит задачу обучения  учащихся  задавать (инициировать) «умные» вопросы.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Фиксируется учителем  в электронном журнале следующим образом: 1 балл – ученик присутствовал на консультации, но вопросов не  задавал; 2 балла – задавал вопросы, но не содержательные; 3 балла – завал «умные» (содержательные) вопросы.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836712"/>
          <a:ext cx="8280920" cy="5688632"/>
        </p:xfrm>
        <a:graphic>
          <a:graphicData uri="http://schemas.openxmlformats.org/drawingml/2006/table">
            <a:tbl>
              <a:tblPr/>
              <a:tblGrid>
                <a:gridCol w="476828"/>
                <a:gridCol w="1629583"/>
                <a:gridCol w="1541746"/>
                <a:gridCol w="2490382"/>
                <a:gridCol w="2142381"/>
              </a:tblGrid>
              <a:tr h="568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9.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Итоговая проверочная работа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Конец апреля-май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Включает  основные  темы учебного  года. Задания рассчитаны на проверку не только знаний, но и развивающего эффекта обучения. Задания  разного уровня, как по сложности (базовый, расширенный), так и по уровню </a:t>
                      </a:r>
                      <a:r>
                        <a:rPr lang="ru-RU" sz="1800" dirty="0" err="1">
                          <a:latin typeface="Times New Roman"/>
                          <a:ea typeface="Calibri"/>
                        </a:rPr>
                        <a:t>опосредствования</a:t>
                      </a:r>
                      <a:r>
                        <a:rPr lang="ru-RU" sz="1800" dirty="0">
                          <a:latin typeface="Times New Roman"/>
                          <a:ea typeface="Calibri"/>
                        </a:rPr>
                        <a:t> (формальный, рефлексивный, ресурсный)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Оценивание </a:t>
                      </a:r>
                      <a:r>
                        <a:rPr lang="ru-RU" sz="1800" dirty="0" err="1">
                          <a:latin typeface="Times New Roman"/>
                          <a:ea typeface="Calibri"/>
                        </a:rPr>
                        <a:t>многобалльное</a:t>
                      </a:r>
                      <a:r>
                        <a:rPr lang="ru-RU" sz="1800" dirty="0">
                          <a:latin typeface="Times New Roman"/>
                          <a:ea typeface="Calibri"/>
                        </a:rPr>
                        <a:t>, отдельно  по уровням. Сравнение результатов  стартовой и итоговой работы.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58" y="908720"/>
          <a:ext cx="7920881" cy="5328592"/>
        </p:xfrm>
        <a:graphic>
          <a:graphicData uri="http://schemas.openxmlformats.org/drawingml/2006/table">
            <a:tbl>
              <a:tblPr/>
              <a:tblGrid>
                <a:gridCol w="456097"/>
                <a:gridCol w="1558731"/>
                <a:gridCol w="1474714"/>
                <a:gridCol w="2382105"/>
                <a:gridCol w="2049234"/>
              </a:tblGrid>
              <a:tr h="53285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10.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Предъявление (демонстрация) достижений ученика за год.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Май  месяц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Каждый учащийся в конце года должен продемонстрировать (показать) все, на что он способен.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Философия этой формы оценки в смещение акцента с того, что учащийся не знает и не умеет, к тому, что он знает и умеет по данной теме и данному предмету; перенос педагогического ударения с оценки на самооценку</a:t>
                      </a:r>
                    </a:p>
                  </a:txBody>
                  <a:tcPr marL="66509" marR="66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функции системы оценки: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риентация на духовно-нравственное развитие и воспитание обучающихся, достижение планируемых результатов освоения программы,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беспечение эффективной «обратной связи».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9197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b="1" i="1" dirty="0" smtClean="0"/>
              <a:t>Портфель </a:t>
            </a:r>
            <a:r>
              <a:rPr lang="ru-RU" sz="2800" b="1" i="1" dirty="0" smtClean="0"/>
              <a:t>достижений </a:t>
            </a:r>
            <a:r>
              <a:rPr lang="ru-RU" sz="2800" dirty="0" smtClean="0"/>
              <a:t>— </a:t>
            </a:r>
            <a:r>
              <a:rPr lang="ru-RU" sz="2800" dirty="0" smtClean="0"/>
              <a:t>это </a:t>
            </a:r>
            <a:r>
              <a:rPr lang="ru-RU" sz="2800" dirty="0" smtClean="0"/>
              <a:t>действенное средство для решения ряда важных педагогических задач, позволяющее:</a:t>
            </a:r>
          </a:p>
          <a:p>
            <a:pPr lvl="0"/>
            <a:r>
              <a:rPr lang="ru-RU" sz="2800" dirty="0" smtClean="0"/>
              <a:t>поддерживать высокую учебную мотивацию обучающихся;</a:t>
            </a:r>
          </a:p>
          <a:p>
            <a:pPr lvl="0"/>
            <a:r>
              <a:rPr lang="ru-RU" sz="2800" dirty="0" smtClean="0"/>
              <a:t>поощрять их активность и самостоятельность, расширять возможности обучения и самообучения;</a:t>
            </a:r>
          </a:p>
          <a:p>
            <a:pPr lvl="0"/>
            <a:r>
              <a:rPr lang="ru-RU" sz="2800" dirty="0" smtClean="0"/>
              <a:t>развивать навыки рефлексивной и оценочной (в том числе </a:t>
            </a:r>
            <a:r>
              <a:rPr lang="ru-RU" sz="2800" dirty="0" err="1" smtClean="0"/>
              <a:t>самооценочной</a:t>
            </a:r>
            <a:r>
              <a:rPr lang="ru-RU" sz="2800" dirty="0" smtClean="0"/>
              <a:t>) деятельности обучающихся;</a:t>
            </a:r>
          </a:p>
          <a:p>
            <a:pPr lvl="0"/>
            <a:r>
              <a:rPr lang="ru-RU" sz="2800" dirty="0" smtClean="0"/>
              <a:t>формировать умение учиться — ставить цели, планировать и организовывать собственную учебную деятельность.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Портфель достижений включает: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 Выборки детских работ — формальных и творческих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 Систематизированные материалы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наблюдений,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 Материалы, характеризующие достижения обучающихся во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(школьной и внешкольной)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деятельности.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Итоговая оценка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Выпускник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овладел опорной системой знаний и учебными действиями, необходимыми для продолжения образования на следующей ступени, и способен использовать их для решения простых учебно-познавательных и учебно-практических задач средствами данного предмета.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 Выпускник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овладел опорной системой знаний, необходимой для продолжения образования на следующей ступени, на уровне осознанного произвольного овладения учебными действиями.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3) Выпускник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овладел опорной системой знаний и учебными действиями, необходимыми для продолжения образования на следующей ступени.</a:t>
            </a: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Система оценки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направления и цели оценочной деятельности: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оценка результатов деятельности общероссийской, региональной и муниципальной </a:t>
            </a:r>
            <a:r>
              <a:rPr lang="ru-RU" sz="3200" i="1" dirty="0" smtClean="0"/>
              <a:t>систем </a:t>
            </a:r>
            <a:r>
              <a:rPr lang="ru-RU" sz="3200" i="1" dirty="0" smtClean="0"/>
              <a:t>образования,</a:t>
            </a:r>
          </a:p>
          <a:p>
            <a:r>
              <a:rPr lang="ru-RU" sz="3200" dirty="0" smtClean="0"/>
              <a:t>оценка результатов деятельности </a:t>
            </a:r>
            <a:r>
              <a:rPr lang="ru-RU" sz="3200" i="1" dirty="0" smtClean="0"/>
              <a:t>образовательных учреждений и работников </a:t>
            </a:r>
            <a:r>
              <a:rPr lang="ru-RU" sz="3200" i="1" dirty="0" smtClean="0"/>
              <a:t>образования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оценка </a:t>
            </a:r>
            <a:r>
              <a:rPr lang="ru-RU" sz="3200" i="1" dirty="0" smtClean="0"/>
              <a:t>образовательных достижений </a:t>
            </a:r>
            <a:r>
              <a:rPr lang="ru-RU" sz="3200" i="1" dirty="0" smtClean="0"/>
              <a:t>обучающихся.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Система оценки: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 оценки личностных результатов: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Самоопределение,</a:t>
            </a:r>
          </a:p>
          <a:p>
            <a:r>
              <a:rPr lang="ru-RU" sz="3600" dirty="0" smtClean="0"/>
              <a:t>Смыслообразование,</a:t>
            </a:r>
          </a:p>
          <a:p>
            <a:r>
              <a:rPr lang="ru-RU" sz="3600" dirty="0" smtClean="0"/>
              <a:t>Морально-этическая ориентация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оценки личностных результатов: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внутренней позиции обучающегося,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 гражданской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эдентичности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самооценки,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мотивации учебной деятельности,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Знания моральных норм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морально-этических суждений.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 оценки метапредметных результатов: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обучающегося принимать и сохранять учебную цель и задачи,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осуществлять информационный поиск,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использовать знаково-символические средства для создания моделей,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к осуществлению логических операций,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сотрудничать с педагогом и сверстниками.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результаты содержат в себе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систему основополагающих элементов научного знания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систему формируемых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действий.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907</Words>
  <Application>Microsoft Office PowerPoint</Application>
  <PresentationFormat>Экран (4:3)</PresentationFormat>
  <Paragraphs>101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Система оценки достижений планируемых результатов освоения основной образовательной программы</vt:lpstr>
      <vt:lpstr>Основные функции системы оценки:</vt:lpstr>
      <vt:lpstr>Система оценки</vt:lpstr>
      <vt:lpstr>Основные направления и цели оценочной деятельности:</vt:lpstr>
      <vt:lpstr>Система оценки:</vt:lpstr>
      <vt:lpstr>Объект оценки личностных результатов:</vt:lpstr>
      <vt:lpstr>Содержание оценки личностных результатов:</vt:lpstr>
      <vt:lpstr>Объект оценки метапредметных результатов:</vt:lpstr>
      <vt:lpstr>Предметные результаты содержат в себе:</vt:lpstr>
      <vt:lpstr>Виды и формы контрольно-оценочных  действий  учащихся и педагогов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Портфель достижений включает:</vt:lpstr>
      <vt:lpstr>Итоговая оценка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достижений планируемых результатов освоения основной образовательной программы</dc:title>
  <dc:creator>Asus</dc:creator>
  <cp:lastModifiedBy>Asus</cp:lastModifiedBy>
  <cp:revision>13</cp:revision>
  <dcterms:created xsi:type="dcterms:W3CDTF">2010-08-25T14:54:33Z</dcterms:created>
  <dcterms:modified xsi:type="dcterms:W3CDTF">2010-08-25T16:59:18Z</dcterms:modified>
</cp:coreProperties>
</file>