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блон презентации &quot;Литературный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63688" y="548680"/>
            <a:ext cx="544540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Решение задач </a:t>
            </a:r>
          </a:p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 выражений.</a:t>
            </a:r>
            <a:endParaRPr lang="ru-RU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4005064"/>
            <a:ext cx="7272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800" b="1" dirty="0" smtClean="0">
                <a:latin typeface="Georgia" pitchFamily="18" charset="0"/>
              </a:rPr>
              <a:t> </a:t>
            </a:r>
            <a:r>
              <a:rPr lang="ru-RU" sz="2800" b="1" dirty="0" smtClean="0">
                <a:latin typeface="Georgia" pitchFamily="18" charset="0"/>
              </a:rPr>
              <a:t>решение задач </a:t>
            </a:r>
            <a:r>
              <a:rPr lang="ru-RU" sz="2800" b="1" dirty="0" smtClean="0">
                <a:latin typeface="Georgia" pitchFamily="18" charset="0"/>
              </a:rPr>
              <a:t>и </a:t>
            </a:r>
            <a:r>
              <a:rPr lang="ru-RU" sz="2800" b="1" dirty="0" smtClean="0">
                <a:latin typeface="Georgia" pitchFamily="18" charset="0"/>
              </a:rPr>
              <a:t>выражений </a:t>
            </a:r>
            <a:r>
              <a:rPr lang="ru-RU" sz="2800" b="1" dirty="0" smtClean="0">
                <a:latin typeface="Georgia" pitchFamily="18" charset="0"/>
              </a:rPr>
              <a:t>изученных видов</a:t>
            </a:r>
            <a:endParaRPr lang="ru-RU" sz="2800" b="1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2852936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chemeClr val="accent2"/>
                </a:solidFill>
                <a:latin typeface="Georgia" pitchFamily="18" charset="0"/>
              </a:rPr>
              <a:t>Сегодня  на  уроке:</a:t>
            </a:r>
            <a:endParaRPr lang="ru-RU" sz="2800" b="1" i="1" u="sng" dirty="0">
              <a:solidFill>
                <a:schemeClr val="accent2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Шаблон (фон) презентации. Часть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899592" y="188640"/>
            <a:ext cx="8534400" cy="12687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Сравни тексты задач. Чем они похожи?</a:t>
            </a:r>
            <a:b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Чем отличаются? Можно ли утверждать, что решения этих задач будут одинаковыми?</a:t>
            </a:r>
            <a:b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53272" y="1340768"/>
            <a:ext cx="4038600" cy="24174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Возле дома росло 7 яблонь и 3 вишни. Сколько фруктовых деревьев росло возле дома?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3"/>
          <p:cNvSpPr txBox="1">
            <a:spLocks/>
          </p:cNvSpPr>
          <p:nvPr/>
        </p:nvSpPr>
        <p:spPr>
          <a:xfrm>
            <a:off x="5052120" y="1340768"/>
            <a:ext cx="4038600" cy="23454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Возле дома росло 7 яблонь, 3 вишни и 2 берёзы. Сколько фруктовых деревьев росло возле дома?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3542184"/>
            <a:ext cx="8316416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i="1" dirty="0" smtClean="0"/>
              <a:t>На какие из вопросов ты сможешь ответить, пользуясь условием второй задачи:</a:t>
            </a:r>
            <a:endParaRPr lang="ru-RU" sz="2000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4365104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i="1" dirty="0" smtClean="0"/>
              <a:t>На сколько больше было яблонь, чем вишен?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4797152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2. На сколько меньше было берёз, чем яблонь?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5229200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400" b="1" i="1" dirty="0" smtClean="0"/>
              <a:t>3. Сколько всего деревьев росло возле дома?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5661248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400" b="1" i="1" dirty="0" smtClean="0"/>
              <a:t>4. Сколько ёлок росло возле дома?</a:t>
            </a:r>
            <a:endParaRPr lang="ru-RU" sz="2400" b="1" i="1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Шаблон (фон) презентации. Часть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71600" y="260648"/>
            <a:ext cx="748883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Можно ли назвать эти тексты задачами  и записать их решения: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1484784"/>
            <a:ext cx="7344816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ru-RU" sz="3200" dirty="0" smtClean="0">
                <a:latin typeface="Georgia" pitchFamily="18" charset="0"/>
              </a:rPr>
              <a:t>Сколько лап у двух собак?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3200" dirty="0" smtClean="0">
                <a:latin typeface="Georgia" pitchFamily="18" charset="0"/>
              </a:rPr>
              <a:t>Сколько колёс у трёх машин?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3200" dirty="0" smtClean="0">
                <a:latin typeface="Georgia" pitchFamily="18" charset="0"/>
              </a:rPr>
              <a:t>Сколько хвостов у пяти собак?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3200" dirty="0" smtClean="0">
                <a:latin typeface="Georgia" pitchFamily="18" charset="0"/>
              </a:rPr>
              <a:t>Сколько ног у трёх кур?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3861048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ru-RU" sz="2800" dirty="0" smtClean="0">
                <a:latin typeface="Georgia" pitchFamily="18" charset="0"/>
              </a:rPr>
              <a:t>4 + 4 = 8 (л.)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4365104"/>
            <a:ext cx="34323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ru-RU" sz="2800" dirty="0" smtClean="0">
                <a:latin typeface="Georgia" pitchFamily="18" charset="0"/>
              </a:rPr>
              <a:t>2) 4 </a:t>
            </a:r>
            <a:r>
              <a:rPr lang="ru-RU" sz="2800" dirty="0" smtClean="0">
                <a:latin typeface="Georgia" pitchFamily="18" charset="0"/>
              </a:rPr>
              <a:t>+ 4 </a:t>
            </a:r>
            <a:r>
              <a:rPr lang="ru-RU" sz="2800" dirty="0" smtClean="0">
                <a:latin typeface="Georgia" pitchFamily="18" charset="0"/>
              </a:rPr>
              <a:t>+ 4 = 12 (к.)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4869160"/>
            <a:ext cx="4402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ru-RU" sz="2800" dirty="0" smtClean="0">
                <a:latin typeface="Georgia" pitchFamily="18" charset="0"/>
              </a:rPr>
              <a:t>3) 1 </a:t>
            </a:r>
            <a:r>
              <a:rPr lang="ru-RU" sz="2800" dirty="0" smtClean="0">
                <a:latin typeface="Georgia" pitchFamily="18" charset="0"/>
              </a:rPr>
              <a:t>+ </a:t>
            </a:r>
            <a:r>
              <a:rPr lang="ru-RU" sz="2800" dirty="0" smtClean="0">
                <a:latin typeface="Georgia" pitchFamily="18" charset="0"/>
              </a:rPr>
              <a:t>1 + 1 + 1 + 1 </a:t>
            </a:r>
            <a:r>
              <a:rPr lang="ru-RU" sz="2800" dirty="0" smtClean="0">
                <a:latin typeface="Georgia" pitchFamily="18" charset="0"/>
              </a:rPr>
              <a:t>= </a:t>
            </a:r>
            <a:r>
              <a:rPr lang="ru-RU" sz="2800" dirty="0" smtClean="0">
                <a:latin typeface="Georgia" pitchFamily="18" charset="0"/>
              </a:rPr>
              <a:t>5 (</a:t>
            </a:r>
            <a:r>
              <a:rPr lang="ru-RU" sz="2800" dirty="0" err="1" smtClean="0">
                <a:latin typeface="Georgia" pitchFamily="18" charset="0"/>
              </a:rPr>
              <a:t>хв</a:t>
            </a:r>
            <a:r>
              <a:rPr lang="ru-RU" sz="2800" dirty="0" smtClean="0">
                <a:latin typeface="Georgia" pitchFamily="18" charset="0"/>
              </a:rPr>
              <a:t>.)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5373216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800" dirty="0" smtClean="0">
                <a:latin typeface="Georgia" pitchFamily="18" charset="0"/>
              </a:rPr>
              <a:t>4) 2 </a:t>
            </a:r>
            <a:r>
              <a:rPr lang="ru-RU" sz="2800" dirty="0" smtClean="0">
                <a:latin typeface="Georgia" pitchFamily="18" charset="0"/>
              </a:rPr>
              <a:t>+ </a:t>
            </a:r>
            <a:r>
              <a:rPr lang="ru-RU" sz="2800" dirty="0" smtClean="0">
                <a:latin typeface="Georgia" pitchFamily="18" charset="0"/>
              </a:rPr>
              <a:t>2 + 2 </a:t>
            </a:r>
            <a:r>
              <a:rPr lang="ru-RU" sz="2800" dirty="0" smtClean="0">
                <a:latin typeface="Georgia" pitchFamily="18" charset="0"/>
              </a:rPr>
              <a:t>= </a:t>
            </a:r>
            <a:r>
              <a:rPr lang="ru-RU" sz="2800" dirty="0" smtClean="0">
                <a:latin typeface="Georgia" pitchFamily="18" charset="0"/>
              </a:rPr>
              <a:t>6 (н.)</a:t>
            </a:r>
            <a:endParaRPr lang="ru-RU" sz="2800" dirty="0">
              <a:latin typeface="Georgia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Шаблон (фон) презентации. Часть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4788024" y="836712"/>
            <a:ext cx="0" cy="288032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63080" y="260648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latin typeface="Georgia" pitchFamily="18" charset="0"/>
              </a:rPr>
              <a:t>Сравни тексты задач. Чем они похожи? Чем отличаются?</a:t>
            </a:r>
            <a:endParaRPr lang="ru-RU" sz="2000" b="1" u="sng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052736"/>
            <a:ext cx="3816424" cy="26776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Из бочки взяли сначала 10 вёдер воды, а потом ещё 5 вёдер воды. Сколько вёдер воды осталось в бочке?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32040" y="1052736"/>
            <a:ext cx="4032448" cy="26776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В</a:t>
            </a:r>
            <a:r>
              <a:rPr lang="ru-RU" sz="2800" dirty="0" smtClean="0">
                <a:latin typeface="Georgia" pitchFamily="18" charset="0"/>
              </a:rPr>
              <a:t> бочке  40 </a:t>
            </a:r>
            <a:r>
              <a:rPr lang="ru-RU" sz="2800" dirty="0" smtClean="0">
                <a:latin typeface="Georgia" pitchFamily="18" charset="0"/>
              </a:rPr>
              <a:t>вёдер воды. Сколько вёдер воды осталось в бочке</a:t>
            </a:r>
            <a:r>
              <a:rPr lang="ru-RU" sz="2800" dirty="0" smtClean="0">
                <a:latin typeface="Georgia" pitchFamily="18" charset="0"/>
              </a:rPr>
              <a:t>?</a:t>
            </a:r>
          </a:p>
          <a:p>
            <a:endParaRPr lang="ru-RU" sz="2800" dirty="0" smtClean="0">
              <a:latin typeface="Georgia" pitchFamily="18" charset="0"/>
            </a:endParaRPr>
          </a:p>
          <a:p>
            <a:endParaRPr lang="ru-RU" sz="2800" dirty="0" smtClean="0">
              <a:latin typeface="Georgia" pitchFamily="18" charset="0"/>
            </a:endParaRPr>
          </a:p>
          <a:p>
            <a:endParaRPr lang="ru-RU" sz="2800" dirty="0"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4509120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latin typeface="Georgia" pitchFamily="18" charset="0"/>
              </a:rPr>
              <a:t>Подумай! Как можно дополнить условие каждой задачи, чтобы ответить на поставленный вопрос?</a:t>
            </a:r>
            <a:endParaRPr lang="ru-RU" sz="2000" b="1" u="sng" dirty="0">
              <a:latin typeface="Georgia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Шаблон (фон) презентации. Часть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15616" y="548680"/>
            <a:ext cx="7560840" cy="166199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В бочке  40 вёдер воды. 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dirty="0" smtClean="0">
                <a:latin typeface="Georgia" pitchFamily="18" charset="0"/>
              </a:rPr>
              <a:t>Из </a:t>
            </a:r>
            <a:r>
              <a:rPr lang="ru-RU" sz="2800" dirty="0" smtClean="0">
                <a:latin typeface="Georgia" pitchFamily="18" charset="0"/>
              </a:rPr>
              <a:t>неё </a:t>
            </a:r>
            <a:r>
              <a:rPr lang="ru-RU" sz="2800" dirty="0" smtClean="0">
                <a:latin typeface="Georgia" pitchFamily="18" charset="0"/>
              </a:rPr>
              <a:t>взяли сначала 10 вёдер воды, а потом ещё 5 вёдер воды. Сколько вёдер воды осталось в бочке?</a:t>
            </a:r>
          </a:p>
          <a:p>
            <a:endParaRPr lang="ru-RU" dirty="0" smtClean="0">
              <a:latin typeface="Georgia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907704" y="3501008"/>
            <a:ext cx="59046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1835696" y="3429000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740352" y="3429000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rot="10800000">
            <a:off x="1763688" y="2996952"/>
            <a:ext cx="6048672" cy="864096"/>
          </a:xfrm>
          <a:prstGeom prst="arc">
            <a:avLst>
              <a:gd name="adj1" fmla="val 10889683"/>
              <a:gd name="adj2" fmla="val 21458491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283968" y="3933056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40 в.</a:t>
            </a:r>
            <a:endParaRPr lang="ru-RU" sz="2800" b="1" dirty="0"/>
          </a:p>
        </p:txBody>
      </p:sp>
      <p:sp>
        <p:nvSpPr>
          <p:cNvPr id="18" name="Дуга 17"/>
          <p:cNvSpPr/>
          <p:nvPr/>
        </p:nvSpPr>
        <p:spPr>
          <a:xfrm>
            <a:off x="1835696" y="3212976"/>
            <a:ext cx="1656184" cy="720080"/>
          </a:xfrm>
          <a:prstGeom prst="arc">
            <a:avLst>
              <a:gd name="adj1" fmla="val 10948717"/>
              <a:gd name="adj2" fmla="val 21232427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267744" y="2780928"/>
            <a:ext cx="8707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10 </a:t>
            </a:r>
            <a:r>
              <a:rPr lang="ru-RU" sz="2800" b="1" dirty="0" smtClean="0"/>
              <a:t>в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20" name="Дуга 19"/>
          <p:cNvSpPr/>
          <p:nvPr/>
        </p:nvSpPr>
        <p:spPr>
          <a:xfrm>
            <a:off x="3491880" y="3284984"/>
            <a:ext cx="864096" cy="576064"/>
          </a:xfrm>
          <a:prstGeom prst="arc">
            <a:avLst>
              <a:gd name="adj1" fmla="val 10948717"/>
              <a:gd name="adj2" fmla="val 21232427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635896" y="2852936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5</a:t>
            </a:r>
            <a:r>
              <a:rPr lang="ru-RU" sz="2800" b="1" dirty="0" smtClean="0"/>
              <a:t> в.</a:t>
            </a:r>
            <a:endParaRPr lang="ru-RU" sz="2800" dirty="0"/>
          </a:p>
        </p:txBody>
      </p:sp>
      <p:sp>
        <p:nvSpPr>
          <p:cNvPr id="22" name="Дуга 21"/>
          <p:cNvSpPr/>
          <p:nvPr/>
        </p:nvSpPr>
        <p:spPr>
          <a:xfrm>
            <a:off x="4355976" y="3140968"/>
            <a:ext cx="3456384" cy="720080"/>
          </a:xfrm>
          <a:prstGeom prst="arc">
            <a:avLst>
              <a:gd name="adj1" fmla="val 10778226"/>
              <a:gd name="adj2" fmla="val 21564167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868144" y="2636912"/>
            <a:ext cx="6110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? в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Шаблон (фон) презентации. Часть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07096" y="332656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Georgia" pitchFamily="18" charset="0"/>
              </a:rPr>
              <a:t> Чем похожи выражения в каждом столбике?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Georgia" pitchFamily="18" charset="0"/>
              </a:rPr>
              <a:t> Объясни, как ты будешь вычислять значения сумм?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484784"/>
            <a:ext cx="82444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Georgia" pitchFamily="18" charset="0"/>
              </a:rPr>
              <a:t>62 + 7 =             32 + 60 =               20 + 70 =</a:t>
            </a:r>
          </a:p>
          <a:p>
            <a:r>
              <a:rPr lang="ru-RU" sz="2800" b="1" dirty="0" smtClean="0">
                <a:latin typeface="Georgia" pitchFamily="18" charset="0"/>
              </a:rPr>
              <a:t>34 + 5 =             54 + 30 =               30 + 50 = </a:t>
            </a:r>
          </a:p>
          <a:p>
            <a:r>
              <a:rPr lang="ru-RU" sz="2800" b="1" dirty="0" smtClean="0">
                <a:latin typeface="Georgia" pitchFamily="18" charset="0"/>
              </a:rPr>
              <a:t>26 + 2 =             63 + 20 =               40 + 30 =</a:t>
            </a:r>
          </a:p>
          <a:p>
            <a:r>
              <a:rPr lang="ru-RU" sz="2800" b="1" dirty="0" smtClean="0">
                <a:latin typeface="Georgia" pitchFamily="18" charset="0"/>
              </a:rPr>
              <a:t>56 + 3 =             41 + 50  =               80 + 10 =</a:t>
            </a:r>
            <a:endParaRPr lang="ru-RU" sz="2800" b="1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1484784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69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1916832"/>
            <a:ext cx="6415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39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11760" y="2348880"/>
            <a:ext cx="6511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28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2708920"/>
            <a:ext cx="6319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59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92080" y="1484784"/>
            <a:ext cx="6415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92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92080" y="1916832"/>
            <a:ext cx="6591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84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92080" y="2348880"/>
            <a:ext cx="6511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83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Georg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92080" y="2780928"/>
            <a:ext cx="5934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91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244408" y="1484784"/>
            <a:ext cx="6687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90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Georgi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244408" y="1916832"/>
            <a:ext cx="7200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80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Georg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316416" y="2348880"/>
            <a:ext cx="6351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7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0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Georg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316416" y="2780928"/>
            <a:ext cx="6687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90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370</Words>
  <Application>Microsoft Office PowerPoint</Application>
  <PresentationFormat>Экран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маришка</dc:creator>
  <cp:lastModifiedBy>маришка</cp:lastModifiedBy>
  <cp:revision>5</cp:revision>
  <dcterms:created xsi:type="dcterms:W3CDTF">2013-11-14T18:49:29Z</dcterms:created>
  <dcterms:modified xsi:type="dcterms:W3CDTF">2013-11-14T19:37:27Z</dcterms:modified>
</cp:coreProperties>
</file>