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4A390-0DC8-4C74-A4C1-4092D8FA2DF9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48E06-2886-414D-8FDB-8A1B60A42F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5338" cy="37322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4400"/>
            <a:ext cx="4176712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5338" cy="37322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4400"/>
            <a:ext cx="4176712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5338" cy="37322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9538" y="4140200"/>
            <a:ext cx="4176712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046163" y="720725"/>
            <a:ext cx="5075237" cy="1800225"/>
          </a:xfrm>
          <a:noFill/>
          <a:ln/>
        </p:spPr>
        <p:txBody>
          <a:bodyPr tIns="5040"/>
          <a:lstStyle/>
          <a:p>
            <a:pPr eaLnBrk="1">
              <a:lnSpc>
                <a:spcPct val="98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smtClean="0">
                <a:latin typeface="Bitstream Vera Serif" pitchFamily="16" charset="0"/>
              </a:rPr>
              <a:t>Правовое государство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4400"/>
            <a:ext cx="4176712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5338" cy="37322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4400"/>
            <a:ext cx="4176712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5338" cy="37322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4400"/>
            <a:ext cx="4176712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5338" cy="37322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5338" cy="37322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B0C5C5B-BF62-4E01-9503-6B0970DF9287}" type="datetimeFigureOut">
              <a:rPr lang="ru-RU" smtClean="0"/>
              <a:t>17.02.2011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DF8303E-4670-4A73-8580-A30CD6B4095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79388" y="1071563"/>
            <a:ext cx="8208962" cy="400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6000" b="1">
                <a:solidFill>
                  <a:srgbClr val="FFFFFF"/>
                </a:solidFill>
                <a:latin typeface="Tahoma" pitchFamily="32" charset="0"/>
              </a:rPr>
              <a:t>  </a:t>
            </a:r>
            <a:endParaRPr lang="en-US" sz="6000" b="1">
              <a:solidFill>
                <a:srgbClr val="FFFFFF"/>
              </a:solidFill>
              <a:latin typeface="Tahoma" pitchFamily="32" charset="0"/>
            </a:endParaRP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6000" b="1">
              <a:solidFill>
                <a:srgbClr val="FFFFFF"/>
              </a:solidFill>
              <a:latin typeface="Tahoma" pitchFamily="32" charset="0"/>
            </a:endParaRP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6000" b="1">
              <a:solidFill>
                <a:srgbClr val="FFFFFF"/>
              </a:solidFill>
              <a:latin typeface="Tahoma" pitchFamily="32" charset="0"/>
            </a:endParaRP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>
                <a:solidFill>
                  <a:schemeClr val="tx1"/>
                </a:solidFill>
                <a:latin typeface="Tahoma" pitchFamily="32" charset="0"/>
              </a:rPr>
              <a:t>Духовно-нравственное развитие и воспитание</a:t>
            </a:r>
            <a:br>
              <a:rPr lang="ru-RU" sz="4800" b="1">
                <a:solidFill>
                  <a:schemeClr val="tx1"/>
                </a:solidFill>
                <a:latin typeface="Tahoma" pitchFamily="32" charset="0"/>
              </a:rPr>
            </a:br>
            <a:r>
              <a:rPr lang="ru-RU" sz="4800" b="1">
                <a:solidFill>
                  <a:schemeClr val="tx1"/>
                </a:solidFill>
                <a:latin typeface="Tahoma" pitchFamily="32" charset="0"/>
              </a:rPr>
              <a:t>обучающихся на ступени начального общего </a:t>
            </a: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>
                <a:solidFill>
                  <a:schemeClr val="tx1"/>
                </a:solidFill>
                <a:latin typeface="Tahoma" pitchFamily="32" charset="0"/>
              </a:rPr>
              <a:t>образования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831850" y="360363"/>
            <a:ext cx="7808913" cy="575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>
                <a:solidFill>
                  <a:srgbClr val="008080"/>
                </a:solidFill>
                <a:latin typeface="Times New Roman" pitchFamily="16" charset="0"/>
              </a:rPr>
              <a:t> </a:t>
            </a:r>
          </a:p>
        </p:txBody>
      </p:sp>
      <p:pic>
        <p:nvPicPr>
          <p:cNvPr id="8196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196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2288">
    <p:wipe dir="d"/>
    <p:sndAc>
      <p:stSnd>
        <p:snd r:embed="rId4" name="natu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500042"/>
            <a:ext cx="8229600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10080" rIns="0" bIns="0" anchor="ctr"/>
          <a:lstStyle/>
          <a:p>
            <a:pPr algn="ctr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itstream Vera Serif" pitchFamily="16" charset="0"/>
              </a:rPr>
              <a:t>1 НАПРАВЛЕНИЕ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57200" y="1649413"/>
            <a:ext cx="8229600" cy="443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9000" rIns="0" bIns="0" anchor="ctr"/>
          <a:lstStyle/>
          <a:p>
            <a:pPr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latin typeface="Bitstream Vera Serif" pitchFamily="16" charset="0"/>
              </a:rPr>
              <a:t>-</a:t>
            </a:r>
            <a:r>
              <a:rPr lang="ru-RU" sz="3600" b="1" dirty="0">
                <a:solidFill>
                  <a:srgbClr val="000080"/>
                </a:solidFill>
                <a:latin typeface="Bitstream Vera Serif" pitchFamily="16" charset="0"/>
              </a:rPr>
              <a:t> </a:t>
            </a:r>
            <a:r>
              <a:rPr lang="ru-RU" sz="3600" b="1" dirty="0">
                <a:latin typeface="Bitstream Vera Serif" pitchFamily="16" charset="0"/>
              </a:rPr>
              <a:t>воспитание гражданственности, патриотизма, </a:t>
            </a:r>
          </a:p>
          <a:p>
            <a:pPr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latin typeface="Bitstream Vera Serif" pitchFamily="16" charset="0"/>
              </a:rPr>
              <a:t>уважения к правам, свободам и обязанностям человека;</a:t>
            </a:r>
          </a:p>
        </p:txBody>
      </p:sp>
      <p:pic>
        <p:nvPicPr>
          <p:cNvPr id="9220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962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228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062288" y="1296988"/>
            <a:ext cx="3779837" cy="3282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879725" y="2563813"/>
            <a:ext cx="3600450" cy="251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0"/>
            <a:ext cx="467995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5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3824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228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2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1439863"/>
            <a:ext cx="7199312" cy="431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500166" y="214290"/>
            <a:ext cx="6357983" cy="12144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7200" rIns="0" bIns="0" anchor="ctr"/>
          <a:lstStyle/>
          <a:p>
            <a:pPr algn="ctr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FF0000"/>
                </a:solidFill>
                <a:latin typeface="Bitstream Vera Serif" pitchFamily="16" charset="0"/>
              </a:rPr>
              <a:t>Правовое государство</a:t>
            </a:r>
          </a:p>
        </p:txBody>
      </p:sp>
      <p:pic>
        <p:nvPicPr>
          <p:cNvPr id="11268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2683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228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9863" y="1439863"/>
            <a:ext cx="6480175" cy="469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079500" y="338138"/>
            <a:ext cx="7605713" cy="741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7200" rIns="0" bIns="0" anchor="ctr"/>
          <a:lstStyle/>
          <a:p>
            <a:pPr algn="ctr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FF0000"/>
                </a:solidFill>
                <a:latin typeface="Bitstream Vera Serif" pitchFamily="16" charset="0"/>
              </a:rPr>
              <a:t>Закон и правопорядок</a:t>
            </a:r>
          </a:p>
        </p:txBody>
      </p:sp>
    </p:spTree>
  </p:cSld>
  <p:clrMapOvr>
    <a:masterClrMapping/>
  </p:clrMapOvr>
  <p:transition spd="med" advTm="1228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0588" y="1260475"/>
            <a:ext cx="4500562" cy="558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285720" y="338138"/>
            <a:ext cx="8399493" cy="9477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7200" rIns="0" bIns="0" anchor="ctr"/>
          <a:lstStyle/>
          <a:p>
            <a:pPr algn="ctr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FF0000"/>
                </a:solidFill>
                <a:latin typeface="Bitstream Vera Serif" pitchFamily="16" charset="0"/>
              </a:rPr>
              <a:t>Свобода личная и национальная</a:t>
            </a:r>
          </a:p>
        </p:txBody>
      </p:sp>
    </p:spTree>
  </p:cSld>
  <p:clrMapOvr>
    <a:masterClrMapping/>
  </p:clrMapOvr>
  <p:transition spd="med" advTm="1228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963" y="1260475"/>
            <a:ext cx="3963987" cy="504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293688"/>
            <a:ext cx="8229600" cy="1144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7200" rIns="0" bIns="0" anchor="ctr"/>
          <a:lstStyle/>
          <a:p>
            <a:pPr algn="ctr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FF0000"/>
                </a:solidFill>
                <a:latin typeface="Bitstream Vera Serif" pitchFamily="16" charset="0"/>
              </a:rPr>
              <a:t>Доверие к людям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673600" y="1604963"/>
            <a:ext cx="4014788" cy="443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7920" rIns="0" bIns="0"/>
          <a:lstStyle/>
          <a:p>
            <a:pPr>
              <a:lnSpc>
                <a:spcPct val="98000"/>
              </a:lnSpc>
              <a:spcAft>
                <a:spcPts val="1425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>
              <a:solidFill>
                <a:srgbClr val="000000"/>
              </a:solidFill>
              <a:latin typeface="Bitstream Vera Serif" pitchFamily="16" charset="0"/>
            </a:endParaRPr>
          </a:p>
          <a:p>
            <a:pPr>
              <a:lnSpc>
                <a:spcPct val="98000"/>
              </a:lnSpc>
              <a:spcAft>
                <a:spcPts val="1425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>
              <a:solidFill>
                <a:srgbClr val="000000"/>
              </a:solidFill>
              <a:latin typeface="Bitstream Vera Serif" pitchFamily="16" charset="0"/>
            </a:endParaRPr>
          </a:p>
          <a:p>
            <a:pPr>
              <a:lnSpc>
                <a:spcPct val="98000"/>
              </a:lnSpc>
              <a:spcAft>
                <a:spcPts val="1425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00"/>
                </a:solidFill>
                <a:latin typeface="Bitstream Vera Serif" pitchFamily="16" charset="0"/>
              </a:rPr>
              <a:t>   Наибольшее доверие у россиян вызывают учителя (68 %)</a:t>
            </a:r>
          </a:p>
        </p:txBody>
      </p:sp>
    </p:spTree>
  </p:cSld>
  <p:clrMapOvr>
    <a:masterClrMapping/>
  </p:clrMapOvr>
  <p:transition spd="med" advTm="1228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50825" y="188913"/>
            <a:ext cx="7561263" cy="559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 dirty="0">
                <a:solidFill>
                  <a:srgbClr val="FFFFFF"/>
                </a:solidFill>
                <a:latin typeface="Tahoma" pitchFamily="32" charset="0"/>
              </a:rPr>
              <a:t>  </a:t>
            </a:r>
            <a:r>
              <a:rPr lang="ru-RU" sz="4800" b="1" dirty="0">
                <a:solidFill>
                  <a:schemeClr val="tx1"/>
                </a:solidFill>
                <a:latin typeface="Tahoma" pitchFamily="32" charset="0"/>
              </a:rPr>
              <a:t>Духовно-нравственное развитие и воспитание</a:t>
            </a:r>
            <a:br>
              <a:rPr lang="ru-RU" sz="4800" b="1" dirty="0">
                <a:solidFill>
                  <a:schemeClr val="tx1"/>
                </a:solidFill>
                <a:latin typeface="Tahoma" pitchFamily="32" charset="0"/>
              </a:rPr>
            </a:br>
            <a:r>
              <a:rPr lang="ru-RU" sz="4800" b="1" dirty="0">
                <a:solidFill>
                  <a:schemeClr val="tx1"/>
                </a:solidFill>
                <a:latin typeface="Tahoma" pitchFamily="32" charset="0"/>
              </a:rPr>
              <a:t>обучающихся на ступени </a:t>
            </a: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 dirty="0">
                <a:solidFill>
                  <a:schemeClr val="tx1"/>
                </a:solidFill>
                <a:latin typeface="Tahoma" pitchFamily="32" charset="0"/>
              </a:rPr>
              <a:t>начального общего образования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831850" y="360363"/>
            <a:ext cx="7808913" cy="575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>
                <a:solidFill>
                  <a:srgbClr val="008080"/>
                </a:solidFill>
                <a:latin typeface="Times New Roman" pitchFamily="16" charset="0"/>
              </a:rPr>
              <a:t> </a:t>
            </a:r>
          </a:p>
        </p:txBody>
      </p:sp>
    </p:spTree>
  </p:cSld>
  <p:clrMapOvr>
    <a:masterClrMapping/>
  </p:clrMapOvr>
  <p:transition spd="med" advTm="1228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</TotalTime>
  <Words>53</Words>
  <Application>Microsoft Office PowerPoint</Application>
  <PresentationFormat>Экран (4:3)</PresentationFormat>
  <Paragraphs>20</Paragraphs>
  <Slides>8</Slides>
  <Notes>8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2011-02-17T18:09:35Z</dcterms:created>
  <dcterms:modified xsi:type="dcterms:W3CDTF">2011-02-17T18:16:33Z</dcterms:modified>
</cp:coreProperties>
</file>